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s/slide1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-notesMaster"/>
  </p:notesMasterIdLst>
  <p:handoutMasterIdLst>
    <p:handoutMasterId r:id="rId-handoutMaster"/>
  </p:handoutMasterIdLst>
  <p:sldIdLst>
    <p:sldId id="256" r:id="rId2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-pres-theme" Type="http://schemas.openxmlformats.org/officeDocument/2006/relationships/theme" Target="theme/theme1.xml"/><Relationship Id="rId-notesMaster" Type="http://schemas.openxmlformats.org/officeDocument/2006/relationships/notesMaster" Target="notesMasters/notesMaster1.xml"/><Relationship Id="rId-handoutMaster" Type="http://schemas.openxmlformats.org/officeDocument/2006/relationships/handoutMaster" Target="handoutMasters/handout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Georgia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823384" y="4576764"/>
            <a:ext cx="10521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</p:spPr>
        <p:txBody>
          <a:bodyPr vert="horz" rIns="91440" anchor="t"/>
          <a:p>
            <a:r>
              <a:rPr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172120"/>
            <a:ext cx="10514012" cy="40048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850" y="3546764"/>
            <a:ext cx="10097386" cy="67566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1850" y="4222430"/>
            <a:ext cx="9144000" cy="4046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Georgi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6220355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 marL="594360">
              <a:buFont typeface="Arial" panose="020B0604020202020204" pitchFamily="34" charset="0"/>
              <a:buChar char="-"/>
              <a:defRPr sz="1400"/>
            </a:lvl2pPr>
            <a:lvl3pPr marL="850392">
              <a:buFont typeface="Courier New" panose="02070309020205020404" pitchFamily="49" charset="0"/>
              <a:buChar char="o"/>
              <a:defRPr sz="1400"/>
            </a:lvl3pPr>
            <a:lvl4pPr marL="1097280">
              <a:buFont typeface="Wingdings" panose="05000000000000000000" pitchFamily="2" charset="2"/>
              <a:buChar char="§"/>
              <a:defRPr sz="1400"/>
            </a:lvl4pPr>
            <a:lvl5pPr marL="1325880">
              <a:defRPr sz="14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5"/>
          </p:nvPr>
        </p:nvSpPr>
        <p:spPr>
          <a:xfrm>
            <a:off x="839788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6"/>
          </p:nvPr>
        </p:nvSpPr>
        <p:spPr>
          <a:xfrm>
            <a:off x="6220355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37920"/>
          </a:xfrm>
        </p:spPr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01821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842129"/>
            <a:ext cx="5157787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01821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842129"/>
            <a:ext cx="5183188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235509"/>
            <a:ext cx="3902425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4"/>
          </p:nvPr>
        </p:nvSpPr>
        <p:spPr>
          <a:xfrm>
            <a:off x="4877399" y="2235509"/>
            <a:ext cx="6474813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77346"/>
            <a:ext cx="10515600" cy="4576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10885118" y="6356350"/>
            <a:ext cx="4686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Arial"/>
                <a:cs typeface="Arial"/>
              </a:defRPr>
            </a:lvl1pPr>
          </a:lstStyle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Arial"/>
                <a:cs typeface="Arial"/>
              </a:defRPr>
            </a:lvl1pPr>
          </a:lstStyle>
          <a:p>
            <a:endParaRPr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-tag-1" Type="http://schemas.openxmlformats.org/officeDocument/2006/relationships/tags" Target="../tags/tag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/>
          <p:nvPr>
            <p:ph type="title"/>
          </p:nvPr>
        </p:nvSpPr>
        <p:spPr>
          <a:xfrm>
            <a:off x="508000" y="203200"/>
            <a:ext cx="11176000" cy="558800"/>
          </a:xfrm>
        </p:spPr>
        <p:txBody>
          <a:bodyPr wrap="square" lIns="0" tIns="0" rIns="0" bIns="0" anchor="b"/>
          <a:p>
            <a:r>
              <a:rPr sz="2600" b="0">
                <a:solidFill>
                  <a:srgbClr val="0B1F3A"/>
                </a:solidFill>
              </a:rPr>
              <a:t>Indicate </a:t>
            </a:r>
            <a:r>
              <a:rPr sz="2600" b="0">
                <a:solidFill>
                  <a:srgbClr val="0B1F3A"/>
                </a:solidFill>
              </a:rPr>
              <a:t>$4,125M</a:t>
            </a:r>
            <a:r>
              <a:rPr sz="2600" b="0">
                <a:solidFill>
                  <a:srgbClr val="0B1F3A"/>
                </a:solidFill>
              </a:rPr>
              <a:t>, about </a:t>
            </a:r>
            <a:r>
              <a:rPr sz="2600" b="0">
                <a:solidFill>
                  <a:srgbClr val="0B1F3A"/>
                </a:solidFill>
              </a:rPr>
              <a:t>$0.7B</a:t>
            </a:r>
            <a:r>
              <a:rPr sz="2600" b="0">
                <a:solidFill>
                  <a:srgbClr val="0B1F3A"/>
                </a:solidFill>
              </a:rPr>
              <a:t> below what the CIM implies</a:t>
            </a:r>
          </a:p>
        </p:txBody>
      </p:sp>
      <p:sp>
        <p:nvSpPr>
          <p:cNvPr id="5" name="Takeaway"/>
          <p:cNvSpPr/>
          <p:nvPr>
            <p:ph type="body" idx="13"/>
          </p:nvPr>
        </p:nvSpPr>
        <p:spPr>
          <a:xfrm>
            <a:off x="508000" y="825500"/>
            <a:ext cx="11176000" cy="431800"/>
          </a:xfrm>
        </p:spPr>
        <p:txBody>
          <a:bodyPr wrap="square" lIns="0" tIns="0" rIns="0" bIns="0" anchor="t"/>
          <a:p>
            <a:r>
              <a:rPr sz="1300" b="0">
                <a:solidFill>
                  <a:srgbClr val="1A1A1A"/>
                </a:solidFill>
              </a:rPr>
              <a:t>The data room contradicts four CIM claims: on audited detail and executed leases, adjusted EBITDA is </a:t>
            </a:r>
            <a:r>
              <a:rPr sz="1300" b="0">
                <a:solidFill>
                  <a:srgbClr val="1A1A1A"/>
                </a:solidFill>
              </a:rPr>
              <a:t>$201.8M</a:t>
            </a:r>
            <a:r>
              <a:rPr sz="1300" b="0">
                <a:solidFill>
                  <a:srgbClr val="1A1A1A"/>
                </a:solidFill>
              </a:rPr>
              <a:t>, not </a:t>
            </a:r>
            <a:r>
              <a:rPr sz="1300" b="0">
                <a:solidFill>
                  <a:srgbClr val="1A1A1A"/>
                </a:solidFill>
              </a:rPr>
              <a:t>$224.0M</a:t>
            </a:r>
            <a:r>
              <a:rPr sz="1300" b="0">
                <a:solidFill>
                  <a:srgbClr val="1A1A1A"/>
                </a:solidFill>
              </a:rPr>
              <a:t>, and contracted term is </a:t>
            </a:r>
            <a:r>
              <a:rPr sz="1300" b="0">
                <a:solidFill>
                  <a:srgbClr val="1A1A1A"/>
                </a:solidFill>
              </a:rPr>
              <a:t>about 4 years</a:t>
            </a:r>
            <a:r>
              <a:rPr sz="1300" b="0">
                <a:solidFill>
                  <a:srgbClr val="1A1A1A"/>
                </a:solidFill>
              </a:rPr>
              <a:t>, not </a:t>
            </a:r>
            <a:r>
              <a:rPr sz="1300" b="0">
                <a:solidFill>
                  <a:srgbClr val="1A1A1A"/>
                </a:solidFill>
              </a:rPr>
              <a:t>6.9</a:t>
            </a:r>
            <a:r>
              <a:rPr sz="1300" b="0">
                <a:solidFill>
                  <a:srgbClr val="1A1A1A"/>
                </a:solidFill>
              </a:rPr>
              <a:t>.</a:t>
            </a:r>
            <a:endParaRPr sz="1300"/>
          </a:p>
        </p:txBody>
      </p:sp>
      <p:cxnSp>
        <p:nvCxnSpPr>
          <p:cNvPr id="6" name="Title rule"/>
          <p:cNvCxnSpPr/>
          <p:nvPr/>
        </p:nvCxnSpPr>
        <p:spPr>
          <a:xfrm>
            <a:off x="508000" y="774700"/>
            <a:ext cx="11176000" cy="0"/>
          </a:xfrm>
          <a:prstGeom prst="line">
            <a:avLst/>
          </a:prstGeom>
          <a:ln w="12700">
            <a:solidFill>
              <a:srgbClr val="0B1F3A"/>
            </a:solidFill>
          </a:ln>
        </p:spPr>
      </p:cxnSp>
      <p:sp>
        <p:nvSpPr>
          <p:cNvPr id="7" name="Left header"/>
          <p:cNvSpPr txBox="1"/>
          <p:nvPr/>
        </p:nvSpPr>
        <p:spPr>
          <a:xfrm>
            <a:off x="508000" y="1524000"/>
            <a:ext cx="68580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0B1F3A"/>
                </a:solidFill>
                <a:latin typeface="+mn-lt"/>
              </a:rPr>
              <a:t>Four CIM claims the room contradicts (EV effect at 19.2x)</a:t>
            </a:r>
            <a:endParaRPr sz="1200"/>
          </a:p>
        </p:txBody>
      </p:sp>
      <p:sp>
        <p:nvSpPr>
          <p:cNvPr id="8" name="Card 1"/>
          <p:cNvSpPr/>
          <p:nvPr/>
        </p:nvSpPr>
        <p:spPr>
          <a:xfrm>
            <a:off x="508000" y="1778000"/>
            <a:ext cx="6858000" cy="8890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9" name="Chip 1"/>
          <p:cNvSpPr/>
          <p:nvPr/>
        </p:nvSpPr>
        <p:spPr>
          <a:xfrm>
            <a:off x="609600" y="1866900"/>
            <a:ext cx="965200" cy="1905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Contradicted</a:t>
            </a:r>
            <a:endParaRPr sz="1000"/>
          </a:p>
        </p:txBody>
      </p:sp>
      <p:sp>
        <p:nvSpPr>
          <p:cNvPr id="10" name="Card title 1"/>
          <p:cNvSpPr txBox="1"/>
          <p:nvPr/>
        </p:nvSpPr>
        <p:spPr>
          <a:xfrm>
            <a:off x="1676400" y="1854200"/>
            <a:ext cx="4673600" cy="2159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1A1A1A"/>
                </a:solidFill>
                <a:latin typeface="+mn-lt"/>
              </a:rPr>
              <a:t>Adjusted EBITDA carries non-property income</a:t>
            </a:r>
            <a:endParaRPr sz="1200"/>
          </a:p>
        </p:txBody>
      </p:sp>
      <p:sp>
        <p:nvSpPr>
          <p:cNvPr id="11" name="EV 1"/>
          <p:cNvSpPr txBox="1"/>
          <p:nvPr/>
        </p:nvSpPr>
        <p:spPr>
          <a:xfrm>
            <a:off x="6375400" y="1841500"/>
            <a:ext cx="889000" cy="2286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300" b="1">
                <a:solidFill>
                  <a:srgbClr val="C0392B"/>
                </a:solidFill>
                <a:latin typeface="+mn-lt"/>
              </a:rPr>
              <a:t>($269M)</a:t>
            </a:r>
            <a:endParaRPr sz="1300"/>
          </a:p>
        </p:txBody>
      </p:sp>
      <p:sp>
        <p:nvSpPr>
          <p:cNvPr id="12" name="Card body 1"/>
          <p:cNvSpPr txBox="1"/>
          <p:nvPr/>
        </p:nvSpPr>
        <p:spPr>
          <a:xfrm>
            <a:off x="609600" y="2120900"/>
            <a:ext cx="6654800" cy="3556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50" b="0">
                <a:solidFill>
                  <a:srgbClr val="1A1A1A"/>
                </a:solidFill>
                <a:latin typeface="+mn-lt"/>
              </a:rPr>
              <a:t>CIM p29 shows </a:t>
            </a:r>
            <a:r>
              <a:rPr sz="1050" b="0">
                <a:solidFill>
                  <a:srgbClr val="1A1A1A"/>
                </a:solidFill>
                <a:latin typeface="+mn-lt"/>
              </a:rPr>
              <a:t>$224.0M</a:t>
            </a:r>
            <a:r>
              <a:rPr sz="1050" b="0">
                <a:solidFill>
                  <a:srgbClr val="1A1A1A"/>
                </a:solidFill>
                <a:latin typeface="+mn-lt"/>
              </a:rPr>
              <a:t> as NOI less G&amp;A, which is $212.8M. Other income of </a:t>
            </a:r>
            <a:r>
              <a:rPr sz="1050" b="0">
                <a:solidFill>
                  <a:srgbClr val="1A1A1A"/>
                </a:solidFill>
                <a:latin typeface="+mn-lt"/>
              </a:rPr>
              <a:t>$11.1M</a:t>
            </a:r>
            <a:r>
              <a:rPr sz="1050" b="0">
                <a:solidFill>
                  <a:srgbClr val="1A1A1A"/>
                </a:solidFill>
                <a:latin typeface="+mn-lt"/>
              </a:rPr>
              <a:t> (VPPA gains, interest, fees) and </a:t>
            </a:r>
            <a:r>
              <a:rPr sz="1050" b="0">
                <a:solidFill>
                  <a:srgbClr val="1A1A1A"/>
                </a:solidFill>
                <a:latin typeface="+mn-lt"/>
              </a:rPr>
              <a:t>$2.9M</a:t>
            </a:r>
            <a:r>
              <a:rPr sz="1050" b="0">
                <a:solidFill>
                  <a:srgbClr val="1A1A1A"/>
                </a:solidFill>
                <a:latin typeface="+mn-lt"/>
              </a:rPr>
              <a:t> of pre-sale readiness costs sit inside it.</a:t>
            </a:r>
            <a:endParaRPr sz="1050"/>
          </a:p>
        </p:txBody>
      </p:sp>
      <p:sp>
        <p:nvSpPr>
          <p:cNvPr id="13" name="Card source 1"/>
          <p:cNvSpPr txBox="1"/>
          <p:nvPr/>
        </p:nvSpPr>
        <p:spPr>
          <a:xfrm>
            <a:off x="609600" y="2476500"/>
            <a:ext cx="6654800" cy="152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5F5F5F"/>
                </a:solidFill>
                <a:latin typeface="+mn-lt"/>
              </a:rPr>
              <a:t>CIM p29; Audited FS FY25 p4, p14; Management accounts FY25</a:t>
            </a:r>
            <a:endParaRPr sz="1000"/>
          </a:p>
        </p:txBody>
      </p:sp>
      <p:sp>
        <p:nvSpPr>
          <p:cNvPr id="14" name="Card 2"/>
          <p:cNvSpPr/>
          <p:nvPr/>
        </p:nvSpPr>
        <p:spPr>
          <a:xfrm>
            <a:off x="508000" y="2768600"/>
            <a:ext cx="6858000" cy="8890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15" name="Chip 2"/>
          <p:cNvSpPr/>
          <p:nvPr/>
        </p:nvSpPr>
        <p:spPr>
          <a:xfrm>
            <a:off x="609600" y="2857500"/>
            <a:ext cx="965200" cy="1905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Contradicted</a:t>
            </a:r>
            <a:endParaRPr sz="1000"/>
          </a:p>
        </p:txBody>
      </p:sp>
      <p:sp>
        <p:nvSpPr>
          <p:cNvPr id="16" name="Card title 2"/>
          <p:cNvSpPr txBox="1"/>
          <p:nvPr/>
        </p:nvSpPr>
        <p:spPr>
          <a:xfrm>
            <a:off x="1676400" y="2844800"/>
            <a:ext cx="4673600" cy="2159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1A1A1A"/>
                </a:solidFill>
                <a:latin typeface="+mn-lt"/>
              </a:rPr>
              <a:t>Power is not fully passed through</a:t>
            </a:r>
            <a:endParaRPr sz="1200"/>
          </a:p>
        </p:txBody>
      </p:sp>
      <p:sp>
        <p:nvSpPr>
          <p:cNvPr id="17" name="EV 2"/>
          <p:cNvSpPr txBox="1"/>
          <p:nvPr/>
        </p:nvSpPr>
        <p:spPr>
          <a:xfrm>
            <a:off x="6375400" y="2832100"/>
            <a:ext cx="889000" cy="2286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300" b="1">
                <a:solidFill>
                  <a:srgbClr val="C0392B"/>
                </a:solidFill>
                <a:latin typeface="+mn-lt"/>
              </a:rPr>
              <a:t>($157M)</a:t>
            </a:r>
            <a:endParaRPr sz="1300"/>
          </a:p>
        </p:txBody>
      </p:sp>
      <p:sp>
        <p:nvSpPr>
          <p:cNvPr id="18" name="Card body 2"/>
          <p:cNvSpPr txBox="1"/>
          <p:nvPr/>
        </p:nvSpPr>
        <p:spPr>
          <a:xfrm>
            <a:off x="609600" y="3111500"/>
            <a:ext cx="6654800" cy="3556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50" b="0">
                <a:solidFill>
                  <a:srgbClr val="1A1A1A"/>
                </a:solidFill>
                <a:latin typeface="+mn-lt"/>
              </a:rPr>
              <a:t>CIM p23 calls the leases triple-net with </a:t>
            </a:r>
            <a:r>
              <a:rPr sz="1050" b="0">
                <a:solidFill>
                  <a:srgbClr val="1A1A1A"/>
                </a:solidFill>
                <a:latin typeface="+mn-lt"/>
              </a:rPr>
              <a:t>$84.2M</a:t>
            </a:r>
            <a:r>
              <a:rPr sz="1050" b="0">
                <a:solidFill>
                  <a:srgbClr val="1A1A1A"/>
                </a:solidFill>
                <a:latin typeface="+mn-lt"/>
              </a:rPr>
              <a:t> recovered at cost. Interval data put FY25 utility cost at $92.4M, so about </a:t>
            </a:r>
            <a:r>
              <a:rPr sz="1050" b="0">
                <a:solidFill>
                  <a:srgbClr val="1A1A1A"/>
                </a:solidFill>
                <a:latin typeface="+mn-lt"/>
              </a:rPr>
              <a:t>$8.2M</a:t>
            </a:r>
            <a:r>
              <a:rPr sz="1050" b="0">
                <a:solidFill>
                  <a:srgbClr val="1A1A1A"/>
                </a:solidFill>
                <a:latin typeface="+mn-lt"/>
              </a:rPr>
              <a:t> a year is absorbed and missing from EBITDA.</a:t>
            </a:r>
            <a:endParaRPr sz="1050"/>
          </a:p>
        </p:txBody>
      </p:sp>
      <p:sp>
        <p:nvSpPr>
          <p:cNvPr id="19" name="Card source 2"/>
          <p:cNvSpPr txBox="1"/>
          <p:nvPr/>
        </p:nvSpPr>
        <p:spPr>
          <a:xfrm>
            <a:off x="609600" y="3467100"/>
            <a:ext cx="6654800" cy="152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5F5F5F"/>
                </a:solidFill>
                <a:latin typeface="+mn-lt"/>
              </a:rPr>
              <a:t>CIM p23; Power and PUE interval data FY25; Energy hedging summary p1</a:t>
            </a:r>
            <a:endParaRPr sz="1000"/>
          </a:p>
        </p:txBody>
      </p:sp>
      <p:sp>
        <p:nvSpPr>
          <p:cNvPr id="20" name="Card 3"/>
          <p:cNvSpPr/>
          <p:nvPr/>
        </p:nvSpPr>
        <p:spPr>
          <a:xfrm>
            <a:off x="508000" y="3759200"/>
            <a:ext cx="6858000" cy="8890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21" name="Chip 3"/>
          <p:cNvSpPr/>
          <p:nvPr/>
        </p:nvSpPr>
        <p:spPr>
          <a:xfrm>
            <a:off x="609600" y="3848100"/>
            <a:ext cx="965200" cy="1905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Contradicted</a:t>
            </a:r>
            <a:endParaRPr sz="1000"/>
          </a:p>
        </p:txBody>
      </p:sp>
      <p:sp>
        <p:nvSpPr>
          <p:cNvPr id="22" name="Card title 3"/>
          <p:cNvSpPr txBox="1"/>
          <p:nvPr/>
        </p:nvSpPr>
        <p:spPr>
          <a:xfrm>
            <a:off x="1676400" y="3835400"/>
            <a:ext cx="4673600" cy="2159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1A1A1A"/>
                </a:solidFill>
                <a:latin typeface="+mn-lt"/>
              </a:rPr>
              <a:t>Contracted term is about 4 years, not 6.9</a:t>
            </a:r>
            <a:endParaRPr sz="1200"/>
          </a:p>
        </p:txBody>
      </p:sp>
      <p:sp>
        <p:nvSpPr>
          <p:cNvPr id="23" name="EV 3"/>
          <p:cNvSpPr txBox="1"/>
          <p:nvPr/>
        </p:nvSpPr>
        <p:spPr>
          <a:xfrm>
            <a:off x="6375400" y="3822700"/>
            <a:ext cx="889000" cy="2286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300" b="1">
                <a:solidFill>
                  <a:srgbClr val="C0392B"/>
                </a:solidFill>
                <a:latin typeface="+mn-lt"/>
              </a:rPr>
              <a:t>($227M)</a:t>
            </a:r>
            <a:endParaRPr sz="1300"/>
          </a:p>
        </p:txBody>
      </p:sp>
      <p:sp>
        <p:nvSpPr>
          <p:cNvPr id="24" name="Card body 3"/>
          <p:cNvSpPr txBox="1"/>
          <p:nvPr/>
        </p:nvSpPr>
        <p:spPr>
          <a:xfrm>
            <a:off x="609600" y="4102100"/>
            <a:ext cx="6654800" cy="3556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50" b="0">
                <a:solidFill>
                  <a:srgbClr val="1A1A1A"/>
                </a:solidFill>
                <a:latin typeface="+mn-lt"/>
              </a:rPr>
              <a:t>Executed hyperscale leases expire </a:t>
            </a:r>
            <a:r>
              <a:rPr sz="1050" b="0">
                <a:solidFill>
                  <a:srgbClr val="1A1A1A"/>
                </a:solidFill>
                <a:latin typeface="+mn-lt"/>
              </a:rPr>
              <a:t>2028 to 2032</a:t>
            </a:r>
            <a:r>
              <a:rPr sz="1050" b="0">
                <a:solidFill>
                  <a:srgbClr val="1A1A1A"/>
                </a:solidFill>
                <a:latin typeface="+mn-lt"/>
              </a:rPr>
              <a:t>; the rent roll shows 2034 to 2037 with no amendments in the room. </a:t>
            </a:r>
            <a:r>
              <a:rPr sz="1050" b="0">
                <a:solidFill>
                  <a:srgbClr val="1A1A1A"/>
                </a:solidFill>
                <a:latin typeface="+mn-lt"/>
              </a:rPr>
              <a:t>31.8 MW</a:t>
            </a:r>
            <a:r>
              <a:rPr sz="1050" b="0">
                <a:solidFill>
                  <a:srgbClr val="1A1A1A"/>
                </a:solidFill>
                <a:latin typeface="+mn-lt"/>
              </a:rPr>
              <a:t>, about $44M of ABR, rolls by FY28.</a:t>
            </a:r>
            <a:endParaRPr sz="1050"/>
          </a:p>
        </p:txBody>
      </p:sp>
      <p:sp>
        <p:nvSpPr>
          <p:cNvPr id="25" name="Card source 3"/>
          <p:cNvSpPr txBox="1"/>
          <p:nvPr/>
        </p:nvSpPr>
        <p:spPr>
          <a:xfrm>
            <a:off x="609600" y="4457700"/>
            <a:ext cx="6654800" cy="152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5F5F5F"/>
                </a:solidFill>
                <a:latin typeface="+mn-lt"/>
              </a:rPr>
              <a:t>CIM p3, p23; executed wholesale leases, Exhibit A p6</a:t>
            </a:r>
            <a:endParaRPr sz="1000"/>
          </a:p>
        </p:txBody>
      </p:sp>
      <p:sp>
        <p:nvSpPr>
          <p:cNvPr id="26" name="Card 4"/>
          <p:cNvSpPr/>
          <p:nvPr/>
        </p:nvSpPr>
        <p:spPr>
          <a:xfrm>
            <a:off x="508000" y="4749800"/>
            <a:ext cx="6858000" cy="8890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27" name="Chip 4"/>
          <p:cNvSpPr/>
          <p:nvPr/>
        </p:nvSpPr>
        <p:spPr>
          <a:xfrm>
            <a:off x="609600" y="4838700"/>
            <a:ext cx="965200" cy="1905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Contradicted</a:t>
            </a:r>
            <a:endParaRPr sz="1000"/>
          </a:p>
        </p:txBody>
      </p:sp>
      <p:sp>
        <p:nvSpPr>
          <p:cNvPr id="28" name="Card title 4"/>
          <p:cNvSpPr txBox="1"/>
          <p:nvPr/>
        </p:nvSpPr>
        <p:spPr>
          <a:xfrm>
            <a:off x="1676400" y="4826000"/>
            <a:ext cx="4673600" cy="2159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1A1A1A"/>
                </a:solidFill>
                <a:latin typeface="+mn-lt"/>
              </a:rPr>
              <a:t>Capacity in flight is neither funded nor on budget</a:t>
            </a:r>
            <a:endParaRPr sz="1200"/>
          </a:p>
        </p:txBody>
      </p:sp>
      <p:sp>
        <p:nvSpPr>
          <p:cNvPr id="29" name="EV 4"/>
          <p:cNvSpPr txBox="1"/>
          <p:nvPr/>
        </p:nvSpPr>
        <p:spPr>
          <a:xfrm>
            <a:off x="6375400" y="4813300"/>
            <a:ext cx="889000" cy="2286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300" b="1">
                <a:solidFill>
                  <a:srgbClr val="C0392B"/>
                </a:solidFill>
                <a:latin typeface="+mn-lt"/>
              </a:rPr>
              <a:t>($36M)</a:t>
            </a:r>
            <a:endParaRPr sz="1300"/>
          </a:p>
        </p:txBody>
      </p:sp>
      <p:sp>
        <p:nvSpPr>
          <p:cNvPr id="30" name="Card body 4"/>
          <p:cNvSpPr txBox="1"/>
          <p:nvPr/>
        </p:nvSpPr>
        <p:spPr>
          <a:xfrm>
            <a:off x="609600" y="5092700"/>
            <a:ext cx="6654800" cy="3556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50" b="0">
                <a:solidFill>
                  <a:srgbClr val="1A1A1A"/>
                </a:solidFill>
                <a:latin typeface="+mn-lt"/>
              </a:rPr>
              <a:t>CIM p18 says no new equity is needed, yet $480M of spend meets $115M of undrawn facilities (</a:t>
            </a:r>
            <a:r>
              <a:rPr sz="1050" b="0">
                <a:solidFill>
                  <a:srgbClr val="1A1A1A"/>
                </a:solidFill>
                <a:latin typeface="+mn-lt"/>
              </a:rPr>
              <a:t>~$365M gap</a:t>
            </a:r>
            <a:r>
              <a:rPr sz="1050" b="0">
                <a:solidFill>
                  <a:srgbClr val="1A1A1A"/>
                </a:solidFill>
                <a:latin typeface="+mn-lt"/>
              </a:rPr>
              <a:t>). PHX II contingency is overdrawn; the </a:t>
            </a:r>
            <a:r>
              <a:rPr sz="1050" b="0">
                <a:solidFill>
                  <a:srgbClr val="1A1A1A"/>
                </a:solidFill>
                <a:latin typeface="+mn-lt"/>
              </a:rPr>
              <a:t>$18M chiller</a:t>
            </a:r>
            <a:r>
              <a:rPr sz="1050" b="0">
                <a:solidFill>
                  <a:srgbClr val="1A1A1A"/>
                </a:solidFill>
                <a:latin typeface="+mn-lt"/>
              </a:rPr>
              <a:t> is unplanned.</a:t>
            </a:r>
            <a:endParaRPr sz="1050"/>
          </a:p>
        </p:txBody>
      </p:sp>
      <p:sp>
        <p:nvSpPr>
          <p:cNvPr id="31" name="Card source 4"/>
          <p:cNvSpPr txBox="1"/>
          <p:nvPr/>
        </p:nvSpPr>
        <p:spPr>
          <a:xfrm>
            <a:off x="609600" y="5448300"/>
            <a:ext cx="6654800" cy="152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5F5F5F"/>
                </a:solidFill>
                <a:latin typeface="+mn-lt"/>
              </a:rPr>
              <a:t>CIM p18; Audited FS FY25 p12, p15; PHX II budget; Technical VDD p2</a:t>
            </a:r>
            <a:endParaRPr sz="1000"/>
          </a:p>
        </p:txBody>
      </p:sp>
      <p:sp>
        <p:nvSpPr>
          <p:cNvPr id="40" name="Right header 1"/>
          <p:cNvSpPr txBox="1"/>
          <p:nvPr/>
        </p:nvSpPr>
        <p:spPr>
          <a:xfrm>
            <a:off x="7569200" y="1524000"/>
            <a:ext cx="41148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0B1F3A"/>
                </a:solidFill>
                <a:latin typeface="+mn-lt"/>
              </a:rPr>
              <a:t>Adjusted EBITDA FY25, seller vs buyer ($M)</a:t>
            </a:r>
            <a:endParaRPr sz="1200"/>
          </a:p>
        </p:txBody>
      </p:sp>
      <p:sp>
        <p:nvSpPr>
          <p:cNvPr id="41" name="EB row 0"/>
          <p:cNvSpPr/>
          <p:nvPr/>
        </p:nvSpPr>
        <p:spPr>
          <a:xfrm>
            <a:off x="7569200" y="1778000"/>
            <a:ext cx="4114800" cy="2794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42" name="EB label 0"/>
          <p:cNvSpPr txBox="1"/>
          <p:nvPr/>
        </p:nvSpPr>
        <p:spPr>
          <a:xfrm>
            <a:off x="7670800" y="1828800"/>
            <a:ext cx="3098800" cy="1778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1A1A1A"/>
                </a:solidFill>
                <a:latin typeface="+mn-lt"/>
              </a:rPr>
              <a:t>Seller adjusted EBITDA (CIM)</a:t>
            </a:r>
            <a:endParaRPr sz="1100"/>
          </a:p>
        </p:txBody>
      </p:sp>
      <p:sp>
        <p:nvSpPr>
          <p:cNvPr id="43" name="EB val 0"/>
          <p:cNvSpPr txBox="1"/>
          <p:nvPr/>
        </p:nvSpPr>
        <p:spPr>
          <a:xfrm>
            <a:off x="10820400" y="1828800"/>
            <a:ext cx="762000" cy="1778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100" b="1">
                <a:solidFill>
                  <a:srgbClr val="1A1A1A"/>
                </a:solidFill>
                <a:latin typeface="+mn-lt"/>
              </a:rPr>
              <a:t>224.0</a:t>
            </a:r>
            <a:endParaRPr sz="1100"/>
          </a:p>
        </p:txBody>
      </p:sp>
      <p:sp>
        <p:nvSpPr>
          <p:cNvPr id="44" name="EB row 1"/>
          <p:cNvSpPr/>
          <p:nvPr/>
        </p:nvSpPr>
        <p:spPr>
          <a:xfrm>
            <a:off x="7569200" y="2082800"/>
            <a:ext cx="41148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45" name="EB label 1"/>
          <p:cNvSpPr txBox="1"/>
          <p:nvPr/>
        </p:nvSpPr>
        <p:spPr>
          <a:xfrm>
            <a:off x="7670800" y="2133600"/>
            <a:ext cx="3098800" cy="1778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0">
                <a:solidFill>
                  <a:srgbClr val="1A1A1A"/>
                </a:solidFill>
                <a:latin typeface="+mn-lt"/>
              </a:rPr>
              <a:t>Less: pre-sale readiness costs</a:t>
            </a:r>
            <a:endParaRPr sz="1100"/>
          </a:p>
        </p:txBody>
      </p:sp>
      <p:sp>
        <p:nvSpPr>
          <p:cNvPr id="46" name="EB val 1"/>
          <p:cNvSpPr txBox="1"/>
          <p:nvPr/>
        </p:nvSpPr>
        <p:spPr>
          <a:xfrm>
            <a:off x="10820400" y="2133600"/>
            <a:ext cx="762000" cy="1778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100" b="0">
                <a:solidFill>
                  <a:srgbClr val="1A1A1A"/>
                </a:solidFill>
                <a:latin typeface="+mn-lt"/>
              </a:rPr>
              <a:t>(2.9)</a:t>
            </a:r>
            <a:endParaRPr sz="1100"/>
          </a:p>
        </p:txBody>
      </p:sp>
      <p:sp>
        <p:nvSpPr>
          <p:cNvPr id="47" name="EB row 2"/>
          <p:cNvSpPr/>
          <p:nvPr/>
        </p:nvSpPr>
        <p:spPr>
          <a:xfrm>
            <a:off x="7569200" y="2387600"/>
            <a:ext cx="41148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48" name="EB label 2"/>
          <p:cNvSpPr txBox="1"/>
          <p:nvPr/>
        </p:nvSpPr>
        <p:spPr>
          <a:xfrm>
            <a:off x="7670800" y="2438400"/>
            <a:ext cx="3098800" cy="1778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0">
                <a:solidFill>
                  <a:srgbClr val="1A1A1A"/>
                </a:solidFill>
                <a:latin typeface="+mn-lt"/>
              </a:rPr>
              <a:t>Less: other income</a:t>
            </a:r>
            <a:endParaRPr sz="1100"/>
          </a:p>
        </p:txBody>
      </p:sp>
      <p:sp>
        <p:nvSpPr>
          <p:cNvPr id="49" name="EB val 2"/>
          <p:cNvSpPr txBox="1"/>
          <p:nvPr/>
        </p:nvSpPr>
        <p:spPr>
          <a:xfrm>
            <a:off x="10820400" y="2438400"/>
            <a:ext cx="762000" cy="1778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100" b="0">
                <a:solidFill>
                  <a:srgbClr val="1A1A1A"/>
                </a:solidFill>
                <a:latin typeface="+mn-lt"/>
              </a:rPr>
              <a:t>(11.1)</a:t>
            </a:r>
            <a:endParaRPr sz="1100"/>
          </a:p>
        </p:txBody>
      </p:sp>
      <p:sp>
        <p:nvSpPr>
          <p:cNvPr id="50" name="EB row 3"/>
          <p:cNvSpPr/>
          <p:nvPr/>
        </p:nvSpPr>
        <p:spPr>
          <a:xfrm>
            <a:off x="7569200" y="2692400"/>
            <a:ext cx="41148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51" name="EB label 3"/>
          <p:cNvSpPr txBox="1"/>
          <p:nvPr/>
        </p:nvSpPr>
        <p:spPr>
          <a:xfrm>
            <a:off x="7670800" y="2743200"/>
            <a:ext cx="3098800" cy="1778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0">
                <a:solidFill>
                  <a:srgbClr val="1A1A1A"/>
                </a:solidFill>
                <a:latin typeface="+mn-lt"/>
              </a:rPr>
              <a:t>Less: power cost not recovered</a:t>
            </a:r>
            <a:endParaRPr sz="1100"/>
          </a:p>
        </p:txBody>
      </p:sp>
      <p:sp>
        <p:nvSpPr>
          <p:cNvPr id="52" name="EB val 3"/>
          <p:cNvSpPr txBox="1"/>
          <p:nvPr/>
        </p:nvSpPr>
        <p:spPr>
          <a:xfrm>
            <a:off x="10820400" y="2743200"/>
            <a:ext cx="762000" cy="1778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100" b="0">
                <a:solidFill>
                  <a:srgbClr val="1A1A1A"/>
                </a:solidFill>
                <a:latin typeface="+mn-lt"/>
              </a:rPr>
              <a:t>(8.2)</a:t>
            </a:r>
            <a:endParaRPr sz="1100"/>
          </a:p>
        </p:txBody>
      </p:sp>
      <p:sp>
        <p:nvSpPr>
          <p:cNvPr id="53" name="EB row 4"/>
          <p:cNvSpPr/>
          <p:nvPr/>
        </p:nvSpPr>
        <p:spPr>
          <a:xfrm>
            <a:off x="7569200" y="2997200"/>
            <a:ext cx="4114800" cy="279400"/>
          </a:xfrm>
          <a:prstGeom prst="rect">
            <a:avLst/>
          </a:prstGeom>
          <a:solidFill>
            <a:srgbClr val="DDE5F0"/>
          </a:solidFill>
          <a:ln>
            <a:noFill/>
          </a:ln>
        </p:spPr>
      </p:sp>
      <p:sp>
        <p:nvSpPr>
          <p:cNvPr id="54" name="EB label 4"/>
          <p:cNvSpPr txBox="1"/>
          <p:nvPr/>
        </p:nvSpPr>
        <p:spPr>
          <a:xfrm>
            <a:off x="7670800" y="3048000"/>
            <a:ext cx="3098800" cy="1778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1A1A1A"/>
                </a:solidFill>
                <a:latin typeface="+mn-lt"/>
              </a:rPr>
              <a:t>Buyer adjusted EBITDA</a:t>
            </a:r>
            <a:endParaRPr sz="1100"/>
          </a:p>
        </p:txBody>
      </p:sp>
      <p:sp>
        <p:nvSpPr>
          <p:cNvPr id="55" name="EB val 4"/>
          <p:cNvSpPr txBox="1"/>
          <p:nvPr/>
        </p:nvSpPr>
        <p:spPr>
          <a:xfrm>
            <a:off x="10820400" y="3048000"/>
            <a:ext cx="762000" cy="1778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100" b="1">
                <a:solidFill>
                  <a:srgbClr val="1A1A1A"/>
                </a:solidFill>
                <a:latin typeface="+mn-lt"/>
              </a:rPr>
              <a:t>201.8</a:t>
            </a:r>
            <a:endParaRPr sz="1100"/>
          </a:p>
        </p:txBody>
      </p:sp>
      <p:sp>
        <p:nvSpPr>
          <p:cNvPr id="56" name="Right header 2"/>
          <p:cNvSpPr txBox="1"/>
          <p:nvPr/>
        </p:nvSpPr>
        <p:spPr>
          <a:xfrm>
            <a:off x="7569200" y="3403600"/>
            <a:ext cx="41148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0B1F3A"/>
                </a:solidFill>
                <a:latin typeface="+mn-lt"/>
              </a:rPr>
              <a:t>Bid range vs banker guidance</a:t>
            </a:r>
            <a:endParaRPr sz="1200"/>
          </a:p>
        </p:txBody>
      </p:sp>
      <p:sp>
        <p:nvSpPr>
          <p:cNvPr id="57" name="Tile 0"/>
          <p:cNvSpPr/>
          <p:nvPr/>
        </p:nvSpPr>
        <p:spPr>
          <a:xfrm>
            <a:off x="7569200" y="3657600"/>
            <a:ext cx="1303867" cy="14732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58" name="Tile val 0"/>
          <p:cNvSpPr txBox="1"/>
          <p:nvPr/>
        </p:nvSpPr>
        <p:spPr>
          <a:xfrm>
            <a:off x="7645400" y="3759200"/>
            <a:ext cx="1151467" cy="279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600" b="1">
                <a:solidFill>
                  <a:srgbClr val="1A1A1A"/>
                </a:solidFill>
                <a:latin typeface="+mn-lt"/>
              </a:rPr>
              <a:t>None</a:t>
            </a:r>
            <a:endParaRPr sz="1600"/>
          </a:p>
        </p:txBody>
      </p:sp>
      <p:sp>
        <p:nvSpPr>
          <p:cNvPr id="59" name="Tile cap 0"/>
          <p:cNvSpPr txBox="1"/>
          <p:nvPr/>
        </p:nvSpPr>
        <p:spPr>
          <a:xfrm>
            <a:off x="7645400" y="4089400"/>
            <a:ext cx="1151467" cy="9906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50" b="0">
                <a:solidFill>
                  <a:srgbClr val="1A1A1A"/>
                </a:solidFill>
                <a:latin typeface="+mn-lt"/>
              </a:rPr>
              <a:t>Price guidance given in the </a:t>
            </a:r>
            <a:r>
              <a:rPr sz="1050" b="0">
                <a:solidFill>
                  <a:srgbClr val="1A1A1A"/>
                </a:solidFill>
                <a:latin typeface="+mn-lt"/>
              </a:rPr>
              <a:t>process letter</a:t>
            </a:r>
            <a:endParaRPr sz="1050"/>
          </a:p>
        </p:txBody>
      </p:sp>
      <p:sp>
        <p:nvSpPr>
          <p:cNvPr id="60" name="Tile 1"/>
          <p:cNvSpPr/>
          <p:nvPr/>
        </p:nvSpPr>
        <p:spPr>
          <a:xfrm>
            <a:off x="8974667" y="3657600"/>
            <a:ext cx="1303867" cy="14732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61" name="Tile val 1"/>
          <p:cNvSpPr txBox="1"/>
          <p:nvPr/>
        </p:nvSpPr>
        <p:spPr>
          <a:xfrm>
            <a:off x="9050867" y="3759200"/>
            <a:ext cx="1151467" cy="279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600" b="1">
                <a:solidFill>
                  <a:srgbClr val="5F5F5F"/>
                </a:solidFill>
                <a:latin typeface="+mn-lt"/>
              </a:rPr>
              <a:t>~$4.82B</a:t>
            </a:r>
            <a:endParaRPr sz="1600"/>
          </a:p>
        </p:txBody>
      </p:sp>
      <p:sp>
        <p:nvSpPr>
          <p:cNvPr id="62" name="Tile cap 1"/>
          <p:cNvSpPr txBox="1"/>
          <p:nvPr/>
        </p:nvSpPr>
        <p:spPr>
          <a:xfrm>
            <a:off x="9050867" y="4089400"/>
            <a:ext cx="1151467" cy="9906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50" b="0">
                <a:solidFill>
                  <a:srgbClr val="1A1A1A"/>
                </a:solidFill>
                <a:latin typeface="+mn-lt"/>
              </a:rPr>
              <a:t>Seller-implied: 19.2x on $224.0M plus $508M in flight</a:t>
            </a:r>
            <a:endParaRPr sz="1050"/>
          </a:p>
        </p:txBody>
      </p:sp>
      <p:sp>
        <p:nvSpPr>
          <p:cNvPr id="63" name="Tile 2"/>
          <p:cNvSpPr/>
          <p:nvPr/>
        </p:nvSpPr>
        <p:spPr>
          <a:xfrm>
            <a:off x="10380133" y="3657600"/>
            <a:ext cx="1303867" cy="1473200"/>
          </a:xfrm>
          <a:prstGeom prst="rect">
            <a:avLst/>
          </a:prstGeom>
          <a:solidFill>
            <a:srgbClr val="DDE5F0"/>
          </a:solidFill>
          <a:ln>
            <a:noFill/>
          </a:ln>
        </p:spPr>
      </p:sp>
      <p:sp>
        <p:nvSpPr>
          <p:cNvPr id="64" name="Tile val 2"/>
          <p:cNvSpPr txBox="1"/>
          <p:nvPr/>
        </p:nvSpPr>
        <p:spPr>
          <a:xfrm>
            <a:off x="10456333" y="3759200"/>
            <a:ext cx="1151467" cy="279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600" b="1">
                <a:solidFill>
                  <a:srgbClr val="0B1F3A"/>
                </a:solidFill>
                <a:latin typeface="+mn-lt"/>
              </a:rPr>
              <a:t>$4,125M</a:t>
            </a:r>
            <a:endParaRPr sz="1600"/>
          </a:p>
        </p:txBody>
      </p:sp>
      <p:sp>
        <p:nvSpPr>
          <p:cNvPr id="65" name="Tile cap 2"/>
          <p:cNvSpPr txBox="1"/>
          <p:nvPr/>
        </p:nvSpPr>
        <p:spPr>
          <a:xfrm>
            <a:off x="10456333" y="4089400"/>
            <a:ext cx="1151467" cy="9906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50" b="0">
                <a:solidFill>
                  <a:srgbClr val="1A1A1A"/>
                </a:solidFill>
                <a:latin typeface="+mn-lt"/>
              </a:rPr>
              <a:t>Our indication: 18.4x seller, 20.4x buyer EBITDA; range </a:t>
            </a:r>
            <a:r>
              <a:rPr sz="1050" b="0">
                <a:solidFill>
                  <a:srgbClr val="1A1A1A"/>
                </a:solidFill>
                <a:latin typeface="+mn-lt"/>
              </a:rPr>
              <a:t>$4.05-4.21B</a:t>
            </a:r>
            <a:endParaRPr sz="1050"/>
          </a:p>
        </p:txBody>
      </p:sp>
      <p:sp>
        <p:nvSpPr>
          <p:cNvPr id="66" name="Right header 3"/>
          <p:cNvSpPr txBox="1"/>
          <p:nvPr/>
        </p:nvSpPr>
        <p:spPr>
          <a:xfrm>
            <a:off x="7569200" y="5257800"/>
            <a:ext cx="41148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0B1F3A"/>
                </a:solidFill>
                <a:latin typeface="+mn-lt"/>
              </a:rPr>
              <a:t>What would move our number up</a:t>
            </a:r>
            <a:endParaRPr sz="1200"/>
          </a:p>
        </p:txBody>
      </p:sp>
      <p:sp>
        <p:nvSpPr>
          <p:cNvPr id="67" name="Upside 1"/>
          <p:cNvSpPr txBox="1"/>
          <p:nvPr/>
        </p:nvSpPr>
        <p:spPr>
          <a:xfrm>
            <a:off x="7569200" y="5511800"/>
            <a:ext cx="4114800" cy="1778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50" b="0">
                <a:solidFill>
                  <a:srgbClr val="1A1A1A"/>
                </a:solidFill>
                <a:latin typeface="+mn-lt"/>
              </a:rPr>
              <a:t>+$227M</a:t>
            </a:r>
            <a:r>
              <a:rPr sz="1050" b="0">
                <a:solidFill>
                  <a:srgbClr val="1A1A1A"/>
                </a:solidFill>
                <a:latin typeface="+mn-lt"/>
              </a:rPr>
              <a:t> if signed amendments support the rent-roll lease terms</a:t>
            </a:r>
            <a:endParaRPr sz="1050"/>
          </a:p>
        </p:txBody>
      </p:sp>
      <p:sp>
        <p:nvSpPr>
          <p:cNvPr id="68" name="Upside 2"/>
          <p:cNvSpPr txBox="1"/>
          <p:nvPr/>
        </p:nvSpPr>
        <p:spPr>
          <a:xfrm>
            <a:off x="7569200" y="5740400"/>
            <a:ext cx="4114800" cy="1778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50" b="0">
                <a:solidFill>
                  <a:srgbClr val="1A1A1A"/>
                </a:solidFill>
                <a:latin typeface="+mn-lt"/>
              </a:rPr>
              <a:t>+$157M</a:t>
            </a:r>
            <a:r>
              <a:rPr sz="1050" b="0">
                <a:solidFill>
                  <a:srgbClr val="1A1A1A"/>
                </a:solidFill>
                <a:latin typeface="+mn-lt"/>
              </a:rPr>
              <a:t> if FY25 power cost is shown recovered from tenants</a:t>
            </a:r>
            <a:endParaRPr sz="1050"/>
          </a:p>
        </p:txBody>
      </p:sp>
      <p:sp>
        <p:nvSpPr>
          <p:cNvPr id="69" name="Funding note"/>
          <p:cNvSpPr txBox="1"/>
          <p:nvPr/>
        </p:nvSpPr>
        <p:spPr>
          <a:xfrm>
            <a:off x="7569200" y="5969000"/>
            <a:ext cx="4114800" cy="3556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50" b="0">
                <a:solidFill>
                  <a:srgbClr val="5F5F5F"/>
                </a:solidFill>
                <a:latin typeface="+mn-lt"/>
              </a:rPr>
              <a:t>Separately, </a:t>
            </a:r>
            <a:r>
              <a:rPr sz="1050" b="0">
                <a:solidFill>
                  <a:srgbClr val="5F5F5F"/>
                </a:solidFill>
                <a:latin typeface="+mn-lt"/>
              </a:rPr>
              <a:t>~$365M</a:t>
            </a:r>
            <a:r>
              <a:rPr sz="1050" b="0">
                <a:solidFill>
                  <a:srgbClr val="5F5F5F"/>
                </a:solidFill>
                <a:latin typeface="+mn-lt"/>
              </a:rPr>
              <a:t> of equity is needed to finish PHX II and ATL II</a:t>
            </a:r>
            <a:endParaRPr sz="1050"/>
          </a:p>
        </p:txBody>
      </p:sp>
      <p:sp>
        <p:nvSpPr>
          <p:cNvPr id="70" name="Footnote"/>
          <p:cNvSpPr txBox="1"/>
          <p:nvPr/>
        </p:nvSpPr>
        <p:spPr>
          <a:xfrm>
            <a:off x="508000" y="6477000"/>
            <a:ext cx="11176000" cy="3048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850" b="0">
                <a:solidFill>
                  <a:srgbClr val="5F5F5F"/>
                </a:solidFill>
                <a:latin typeface="+mn-lt"/>
              </a:rPr>
              <a:t>Illustrative: Ironvale Digital Infrastructure is a fictional company (PE Bench). EV effects use the 19.2x multiple implied by the six campus appraisals; the term effect is a 0.75x-1.5x discount to that multiple on buyer EBITDA. Sources: CIM p3, p18, p23, p26, p29, p33; Audited FS FY25 p4, p12, p14, p15; executed wholesale leases Exhibit A p6; leasing pipeline May 2026; FY26 budget and plan; appraisal reports p4; process letter p2.</a:t>
            </a:r>
            <a:endParaRPr sz="850"/>
          </a:p>
        </p:txBody>
      </p:sp>
      <p:sp>
        <p:nvSpPr>
          <p:cNvPr id="71" name="Strip chip 0"/>
          <p:cNvSpPr/>
          <p:nvPr/>
        </p:nvSpPr>
        <p:spPr>
          <a:xfrm>
            <a:off x="508000" y="5765800"/>
            <a:ext cx="965200" cy="1905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Contradicted</a:t>
            </a:r>
            <a:endParaRPr sz="1000"/>
          </a:p>
        </p:txBody>
      </p:sp>
      <p:sp>
        <p:nvSpPr>
          <p:cNvPr id="72" name="Strip text 0"/>
          <p:cNvSpPr txBox="1"/>
          <p:nvPr/>
        </p:nvSpPr>
        <p:spPr>
          <a:xfrm>
            <a:off x="1574800" y="5778500"/>
            <a:ext cx="5791200" cy="1778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Hyperscale mark-to-market: CIM </a:t>
            </a:r>
            <a:r>
              <a:rPr sz="1000" b="0">
                <a:solidFill>
                  <a:srgbClr val="1A1A1A"/>
                </a:solidFill>
                <a:latin typeface="+mn-lt"/>
              </a:rPr>
              <a:t>+13%</a:t>
            </a:r>
            <a:r>
              <a:rPr sz="1000" b="0">
                <a:solidFill>
                  <a:srgbClr val="1A1A1A"/>
                </a:solidFill>
                <a:latin typeface="+mn-lt"/>
              </a:rPr>
              <a:t>; recent hyperscale deals price </a:t>
            </a:r>
            <a:r>
              <a:rPr sz="1000" b="0">
                <a:solidFill>
                  <a:srgbClr val="1A1A1A"/>
                </a:solidFill>
                <a:latin typeface="+mn-lt"/>
              </a:rPr>
              <a:t>(3.6%)</a:t>
            </a:r>
            <a:r>
              <a:rPr sz="1000" b="0">
                <a:solidFill>
                  <a:srgbClr val="1A1A1A"/>
                </a:solidFill>
                <a:latin typeface="+mn-lt"/>
              </a:rPr>
              <a:t> below in-place rent</a:t>
            </a:r>
            <a:endParaRPr sz="1000"/>
          </a:p>
        </p:txBody>
      </p:sp>
      <p:sp>
        <p:nvSpPr>
          <p:cNvPr id="73" name="Strip chip 1"/>
          <p:cNvSpPr/>
          <p:nvPr/>
        </p:nvSpPr>
        <p:spPr>
          <a:xfrm>
            <a:off x="508000" y="5981700"/>
            <a:ext cx="965200" cy="1905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Contradicted</a:t>
            </a:r>
            <a:endParaRPr sz="1000"/>
          </a:p>
        </p:txBody>
      </p:sp>
      <p:sp>
        <p:nvSpPr>
          <p:cNvPr id="74" name="Strip text 1"/>
          <p:cNvSpPr txBox="1"/>
          <p:nvPr/>
        </p:nvSpPr>
        <p:spPr>
          <a:xfrm>
            <a:off x="1574800" y="5994400"/>
            <a:ext cx="5791200" cy="1778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Commissioned MW at FY26 year end: CIM </a:t>
            </a:r>
            <a:r>
              <a:rPr sz="1000" b="0">
                <a:solidFill>
                  <a:srgbClr val="1A1A1A"/>
                </a:solidFill>
                <a:latin typeface="+mn-lt"/>
              </a:rPr>
              <a:t>280</a:t>
            </a:r>
            <a:r>
              <a:rPr sz="1000" b="0">
                <a:solidFill>
                  <a:srgbClr val="1A1A1A"/>
                </a:solidFill>
                <a:latin typeface="+mn-lt"/>
              </a:rPr>
              <a:t>; the plan model has </a:t>
            </a:r>
            <a:r>
              <a:rPr sz="1000" b="0">
                <a:solidFill>
                  <a:srgbClr val="1A1A1A"/>
                </a:solidFill>
                <a:latin typeface="+mn-lt"/>
              </a:rPr>
              <a:t>250</a:t>
            </a:r>
            <a:endParaRPr sz="1000"/>
          </a:p>
        </p:txBody>
      </p:sp>
      <p:sp>
        <p:nvSpPr>
          <p:cNvPr id="75" name="Strip chip 2"/>
          <p:cNvSpPr/>
          <p:nvPr/>
        </p:nvSpPr>
        <p:spPr>
          <a:xfrm>
            <a:off x="508000" y="6197600"/>
            <a:ext cx="965200" cy="1905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Ties</a:t>
            </a:r>
            <a:endParaRPr sz="1000"/>
          </a:p>
        </p:txBody>
      </p:sp>
      <p:sp>
        <p:nvSpPr>
          <p:cNvPr id="76" name="Strip text 2"/>
          <p:cNvSpPr txBox="1"/>
          <p:nvPr/>
        </p:nvSpPr>
        <p:spPr>
          <a:xfrm>
            <a:off x="1574800" y="6210300"/>
            <a:ext cx="5791200" cy="1778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FY25 revenue, NOI and 91.9% occupancy tie to the audited statements and rent roll</a:t>
            </a:r>
            <a:endParaRPr sz="1000"/>
          </a:p>
        </p:txBody>
      </p:sp>
    </p:spTree>
    <p:custDataLst>
      <p:tags r:id="rId-tag-1"/>
    </p:custDataLst>
  </p:cSld>
  <p:clrMapOvr>
    <a:masterClrMapping/>
  </p:clrMapOvr>
</p:sld>
</file>

<file path=ppt/tags/tag1.xml><?xml version="1.0" encoding="utf-8"?>
<p:tagLst xmlns:p="http://schemas.openxmlformats.org/presentationml/2006/main">
  <p:tag name="COMPOUND_SLIDE_ID" val="{6AE835B1-558C-070C-7DEF-DB27C5429B5A}"/>
</p:tagLst>
</file>

<file path=ppt/theme/theme1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2026-10-22T19:01:18.102Z</dcterms:modified>
</cp:coreProperties>
</file>