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4.xml" ContentType="application/vnd.openxmlformats-officedocument.drawingml.chart+xml"/>
  <Override PartName="/ppt/embeddings/Microsoft_Excel_Worksheet4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lineChart>
        <c:grouping val="standard"/>
        <c:varyColors val="0"/>
        <c:ser>
          <c:idx val="0"/>
          <c:order val="0"/>
          <c:tx>
            <c:strRef>
              <c:f>Quarterly!$K$5</c:f>
              <c:strCache>
                <c:ptCount val="1"/>
                <c:pt idx="0">
                  <c:v>NRR</c:v>
                </c:pt>
              </c:strCache>
            </c:strRef>
          </c:tx>
          <c:spPr>
            <a:ln w="25400">
              <a:solidFill>
                <a:srgbClr val="002060"/>
              </a:solidFill>
            </a:ln>
          </c:spPr>
          <c:marker>
            <c:symbol val="none"/>
            <c:size val="5"/>
          </c:marker>
          <c:dLbls>
            <c:dLbl>
              <c:idx val="15"/>
              <c:numFmt formatCode="0%"/>
              <c:txPr>
                <a:bodyPr/>
                <a:p>
                  <a:pPr>
                    <a:defRPr sz="900"/>
                  </a:pPr>
                </a:p>
              </c:txPr>
              <c:dLblPos val="t"/>
              <c:showLegendKey val="0"/>
              <c:showVal/>
              <c:showCatName val="0"/>
              <c:showSerName val="0"/>
              <c:showPercent val="0"/>
              <c:showBubbleSize val="0"/>
            </c:dLbl>
            <c:dLbl>
              <c:idx val="19"/>
              <c:delete val="1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Quarterly!$J$6:$J$25</c:f>
              <c:strCache>
                <c:ptCount val="20"/>
                <c:pt idx="0">
                  <c:v>Q1'21</c:v>
                </c:pt>
                <c:pt idx="1">
                  <c:v>Q2'21</c:v>
                </c:pt>
                <c:pt idx="2">
                  <c:v>Q3'21</c:v>
                </c:pt>
                <c:pt idx="3">
                  <c:v>Q4'21</c:v>
                </c:pt>
                <c:pt idx="4">
                  <c:v>Q1'22</c:v>
                </c:pt>
                <c:pt idx="5">
                  <c:v>Q2'22</c:v>
                </c:pt>
                <c:pt idx="6">
                  <c:v>Q3'22</c:v>
                </c:pt>
                <c:pt idx="7">
                  <c:v>Q4'22</c:v>
                </c:pt>
                <c:pt idx="8">
                  <c:v>Q1'23</c:v>
                </c:pt>
                <c:pt idx="9">
                  <c:v>Q2'23</c:v>
                </c:pt>
                <c:pt idx="10">
                  <c:v>Q3'23</c:v>
                </c:pt>
                <c:pt idx="11">
                  <c:v>Q4'23</c:v>
                </c:pt>
                <c:pt idx="12">
                  <c:v>Q1'24</c:v>
                </c:pt>
                <c:pt idx="13">
                  <c:v>Q2'24</c:v>
                </c:pt>
                <c:pt idx="14">
                  <c:v>Q3'24</c:v>
                </c:pt>
                <c:pt idx="15">
                  <c:v>Q4'24</c:v>
                </c:pt>
                <c:pt idx="16">
                  <c:v>Q1'25</c:v>
                </c:pt>
                <c:pt idx="17">
                  <c:v>Q2'25</c:v>
                </c:pt>
                <c:pt idx="18">
                  <c:v>Q3'25</c:v>
                </c:pt>
                <c:pt idx="19">
                  <c:v>Q4'25</c:v>
                </c:pt>
              </c:strCache>
            </c:strRef>
          </c:cat>
          <c:val>
            <c:numRef>
              <c:f>Quarterly!$K$6:$K$25</c:f>
              <c:numCache>
                <c:formatCode>0%</c:formatCode>
                <c:ptCount val="20"/>
                <c:pt idx="0">
                  <c:v>1.1</c:v>
                </c:pt>
                <c:pt idx="1">
                  <c:v>1.09</c:v>
                </c:pt>
                <c:pt idx="2">
                  <c:v>1.11</c:v>
                </c:pt>
                <c:pt idx="3">
                  <c:v>1.11</c:v>
                </c:pt>
                <c:pt idx="4">
                  <c:v>1.07</c:v>
                </c:pt>
                <c:pt idx="5">
                  <c:v>1.04</c:v>
                </c:pt>
                <c:pt idx="6">
                  <c:v>1.03</c:v>
                </c:pt>
                <c:pt idx="7">
                  <c:v>1.06</c:v>
                </c:pt>
                <c:pt idx="8">
                  <c:v>1.06</c:v>
                </c:pt>
                <c:pt idx="9">
                  <c:v>1.09</c:v>
                </c:pt>
                <c:pt idx="10">
                  <c:v>1.08</c:v>
                </c:pt>
                <c:pt idx="11">
                  <c:v>1.07</c:v>
                </c:pt>
                <c:pt idx="12">
                  <c:v>1.1</c:v>
                </c:pt>
                <c:pt idx="13">
                  <c:v>1.1</c:v>
                </c:pt>
                <c:pt idx="14">
                  <c:v>1.14</c:v>
                </c:pt>
                <c:pt idx="15">
                  <c:v>1.16</c:v>
                </c:pt>
                <c:pt idx="16">
                  <c:v>1.14</c:v>
                </c:pt>
                <c:pt idx="17">
                  <c:v>1.1</c:v>
                </c:pt>
                <c:pt idx="18">
                  <c:v>1.08</c:v>
                </c:pt>
                <c:pt idx="19">
                  <c:v>1.09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Quarterly!$L$5</c:f>
              <c:strCache>
                <c:ptCount val="1"/>
                <c:pt idx="0">
                  <c:v>GRR</c:v>
                </c:pt>
              </c:strCache>
            </c:strRef>
          </c:tx>
          <c:spPr>
            <a:ln w="25400">
              <a:solidFill>
                <a:srgbClr val="7F7F7F"/>
              </a:solidFill>
            </a:ln>
          </c:spPr>
          <c:marker>
            <c:symbol val="none"/>
            <c:size val="5"/>
          </c:marker>
          <c:dLbls>
            <c:dLbl>
              <c:idx val="19"/>
              <c:delete val="1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Quarterly!$J$6:$J$25</c:f>
              <c:strCache>
                <c:ptCount val="20"/>
                <c:pt idx="0">
                  <c:v>Q1'21</c:v>
                </c:pt>
                <c:pt idx="1">
                  <c:v>Q2'21</c:v>
                </c:pt>
                <c:pt idx="2">
                  <c:v>Q3'21</c:v>
                </c:pt>
                <c:pt idx="3">
                  <c:v>Q4'21</c:v>
                </c:pt>
                <c:pt idx="4">
                  <c:v>Q1'22</c:v>
                </c:pt>
                <c:pt idx="5">
                  <c:v>Q2'22</c:v>
                </c:pt>
                <c:pt idx="6">
                  <c:v>Q3'22</c:v>
                </c:pt>
                <c:pt idx="7">
                  <c:v>Q4'22</c:v>
                </c:pt>
                <c:pt idx="8">
                  <c:v>Q1'23</c:v>
                </c:pt>
                <c:pt idx="9">
                  <c:v>Q2'23</c:v>
                </c:pt>
                <c:pt idx="10">
                  <c:v>Q3'23</c:v>
                </c:pt>
                <c:pt idx="11">
                  <c:v>Q4'23</c:v>
                </c:pt>
                <c:pt idx="12">
                  <c:v>Q1'24</c:v>
                </c:pt>
                <c:pt idx="13">
                  <c:v>Q2'24</c:v>
                </c:pt>
                <c:pt idx="14">
                  <c:v>Q3'24</c:v>
                </c:pt>
                <c:pt idx="15">
                  <c:v>Q4'24</c:v>
                </c:pt>
                <c:pt idx="16">
                  <c:v>Q1'25</c:v>
                </c:pt>
                <c:pt idx="17">
                  <c:v>Q2'25</c:v>
                </c:pt>
                <c:pt idx="18">
                  <c:v>Q3'25</c:v>
                </c:pt>
                <c:pt idx="19">
                  <c:v>Q4'25</c:v>
                </c:pt>
              </c:strCache>
            </c:strRef>
          </c:cat>
          <c:val>
            <c:numRef>
              <c:f>Quarterly!$L$6:$L$25</c:f>
              <c:numCache>
                <c:formatCode>0%</c:formatCode>
                <c:ptCount val="20"/>
                <c:pt idx="0">
                  <c:v>0.98</c:v>
                </c:pt>
                <c:pt idx="1">
                  <c:v>0.98</c:v>
                </c:pt>
                <c:pt idx="2">
                  <c:v>0.98</c:v>
                </c:pt>
                <c:pt idx="3">
                  <c:v>0.98</c:v>
                </c:pt>
                <c:pt idx="4">
                  <c:v>0.98</c:v>
                </c:pt>
                <c:pt idx="5">
                  <c:v>0.98</c:v>
                </c:pt>
                <c:pt idx="6">
                  <c:v>0.98</c:v>
                </c:pt>
                <c:pt idx="7">
                  <c:v>0.98</c:v>
                </c:pt>
                <c:pt idx="8">
                  <c:v>0.97</c:v>
                </c:pt>
                <c:pt idx="9">
                  <c:v>0.98</c:v>
                </c:pt>
                <c:pt idx="10">
                  <c:v>0.98</c:v>
                </c:pt>
                <c:pt idx="11">
                  <c:v>0.98</c:v>
                </c:pt>
                <c:pt idx="12">
                  <c:v>0.99</c:v>
                </c:pt>
                <c:pt idx="13">
                  <c:v>0.99</c:v>
                </c:pt>
                <c:pt idx="14">
                  <c:v>0.99</c:v>
                </c:pt>
                <c:pt idx="15">
                  <c:v>0.98</c:v>
                </c:pt>
                <c:pt idx="16">
                  <c:v>0.98</c:v>
                </c:pt>
                <c:pt idx="17">
                  <c:v>0.98</c:v>
                </c:pt>
                <c:pt idx="18">
                  <c:v>0.98</c:v>
                </c:pt>
                <c:pt idx="19">
                  <c:v>0.98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Quarterly!$M$5</c:f>
              <c:strCache>
                <c:ptCount val="1"/>
                <c:pt idx="0">
                  <c:v>NRR ex-acquired</c:v>
                </c:pt>
              </c:strCache>
            </c:strRef>
          </c:tx>
          <c:spPr>
            <a:ln w="25400">
              <a:solidFill>
                <a:srgbClr val="ED7D31"/>
              </a:solidFill>
            </a:ln>
          </c:spPr>
          <c:marker>
            <c:symbol val="circle"/>
            <c:size val="6"/>
            <c:spPr>
              <a:solidFill>
                <a:srgbClr val="ED7D31"/>
              </a:solidFill>
              <a:ln>
                <a:solidFill>
                  <a:srgbClr val="ED7D31"/>
                </a:solidFill>
              </a:ln>
            </c:spPr>
          </c:marker>
          <c:dLbls>
            <c:dLbl>
              <c:idx val="19"/>
              <c:numFmt formatCode="0%"/>
              <c:txPr>
                <a:bodyPr/>
                <a:p>
                  <a:pPr>
                    <a:defRPr sz="900"/>
                  </a:pPr>
                </a:p>
              </c:txPr>
              <c:dLblPos val="b"/>
              <c:showLegendKey val="0"/>
              <c:showVal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Quarterly!$J$6:$J$25</c:f>
              <c:strCache>
                <c:ptCount val="20"/>
                <c:pt idx="0">
                  <c:v>Q1'21</c:v>
                </c:pt>
                <c:pt idx="1">
                  <c:v>Q2'21</c:v>
                </c:pt>
                <c:pt idx="2">
                  <c:v>Q3'21</c:v>
                </c:pt>
                <c:pt idx="3">
                  <c:v>Q4'21</c:v>
                </c:pt>
                <c:pt idx="4">
                  <c:v>Q1'22</c:v>
                </c:pt>
                <c:pt idx="5">
                  <c:v>Q2'22</c:v>
                </c:pt>
                <c:pt idx="6">
                  <c:v>Q3'22</c:v>
                </c:pt>
                <c:pt idx="7">
                  <c:v>Q4'22</c:v>
                </c:pt>
                <c:pt idx="8">
                  <c:v>Q1'23</c:v>
                </c:pt>
                <c:pt idx="9">
                  <c:v>Q2'23</c:v>
                </c:pt>
                <c:pt idx="10">
                  <c:v>Q3'23</c:v>
                </c:pt>
                <c:pt idx="11">
                  <c:v>Q4'23</c:v>
                </c:pt>
                <c:pt idx="12">
                  <c:v>Q1'24</c:v>
                </c:pt>
                <c:pt idx="13">
                  <c:v>Q2'24</c:v>
                </c:pt>
                <c:pt idx="14">
                  <c:v>Q3'24</c:v>
                </c:pt>
                <c:pt idx="15">
                  <c:v>Q4'24</c:v>
                </c:pt>
                <c:pt idx="16">
                  <c:v>Q1'25</c:v>
                </c:pt>
                <c:pt idx="17">
                  <c:v>Q2'25</c:v>
                </c:pt>
                <c:pt idx="18">
                  <c:v>Q3'25</c:v>
                </c:pt>
                <c:pt idx="19">
                  <c:v>Q4'25</c:v>
                </c:pt>
              </c:strCache>
            </c:strRef>
          </c:cat>
          <c:val>
            <c:numRef>
              <c:f>Quarterly!$M$6:$M$25</c:f>
              <c:numCache>
                <c:formatCode>0%</c:formatCode>
                <c:ptCount val="20"/>
                <c:pt idx="17">
                  <c:v>1.14</c:v>
                </c:pt>
                <c:pt idx="18">
                  <c:v>1.12</c:v>
                </c:pt>
                <c:pt idx="19">
                  <c:v>1.13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Quarterly!$N$5</c:f>
              <c:strCache>
                <c:ptCount val="1"/>
                <c:pt idx="0">
                  <c:v>Plan need (central)</c:v>
                </c:pt>
              </c:strCache>
            </c:strRef>
          </c:tx>
          <c:spPr>
            <a:ln w="15875">
              <a:solidFill>
                <a:srgbClr val="C0392B"/>
              </a:solidFill>
              <a:prstDash val="dash"/>
            </a:ln>
          </c:spPr>
          <c:marker>
            <c:symbol val="none"/>
            <c:size val="5"/>
          </c:marker>
          <c:cat>
            <c:strRef>
              <c:f>Quarterly!$J$6:$J$25</c:f>
              <c:strCache>
                <c:ptCount val="20"/>
                <c:pt idx="0">
                  <c:v>Q1'21</c:v>
                </c:pt>
                <c:pt idx="1">
                  <c:v>Q2'21</c:v>
                </c:pt>
                <c:pt idx="2">
                  <c:v>Q3'21</c:v>
                </c:pt>
                <c:pt idx="3">
                  <c:v>Q4'21</c:v>
                </c:pt>
                <c:pt idx="4">
                  <c:v>Q1'22</c:v>
                </c:pt>
                <c:pt idx="5">
                  <c:v>Q2'22</c:v>
                </c:pt>
                <c:pt idx="6">
                  <c:v>Q3'22</c:v>
                </c:pt>
                <c:pt idx="7">
                  <c:v>Q4'22</c:v>
                </c:pt>
                <c:pt idx="8">
                  <c:v>Q1'23</c:v>
                </c:pt>
                <c:pt idx="9">
                  <c:v>Q2'23</c:v>
                </c:pt>
                <c:pt idx="10">
                  <c:v>Q3'23</c:v>
                </c:pt>
                <c:pt idx="11">
                  <c:v>Q4'23</c:v>
                </c:pt>
                <c:pt idx="12">
                  <c:v>Q1'24</c:v>
                </c:pt>
                <c:pt idx="13">
                  <c:v>Q2'24</c:v>
                </c:pt>
                <c:pt idx="14">
                  <c:v>Q3'24</c:v>
                </c:pt>
                <c:pt idx="15">
                  <c:v>Q4'24</c:v>
                </c:pt>
                <c:pt idx="16">
                  <c:v>Q1'25</c:v>
                </c:pt>
                <c:pt idx="17">
                  <c:v>Q2'25</c:v>
                </c:pt>
                <c:pt idx="18">
                  <c:v>Q3'25</c:v>
                </c:pt>
                <c:pt idx="19">
                  <c:v>Q4'25</c:v>
                </c:pt>
              </c:strCache>
            </c:strRef>
          </c:cat>
          <c:val>
            <c:numRef>
              <c:f>Quarterly!$N$6:$N$25</c:f>
              <c:numCache>
                <c:formatCode>0.0%</c:formatCode>
                <c:ptCount val="20"/>
                <c:pt idx="0">
                  <c:v>1.1444835535900837</c:v>
                </c:pt>
                <c:pt idx="1">
                  <c:v>1.1444835535900837</c:v>
                </c:pt>
                <c:pt idx="2">
                  <c:v>1.1444835535900837</c:v>
                </c:pt>
                <c:pt idx="3">
                  <c:v>1.1444835535900837</c:v>
                </c:pt>
                <c:pt idx="4">
                  <c:v>1.1444835535900837</c:v>
                </c:pt>
                <c:pt idx="5">
                  <c:v>1.1444835535900837</c:v>
                </c:pt>
                <c:pt idx="6">
                  <c:v>1.1444835535900837</c:v>
                </c:pt>
                <c:pt idx="7">
                  <c:v>1.1444835535900837</c:v>
                </c:pt>
                <c:pt idx="8">
                  <c:v>1.1444835535900837</c:v>
                </c:pt>
                <c:pt idx="9">
                  <c:v>1.1444835535900837</c:v>
                </c:pt>
                <c:pt idx="10">
                  <c:v>1.1444835535900837</c:v>
                </c:pt>
                <c:pt idx="11">
                  <c:v>1.1444835535900837</c:v>
                </c:pt>
                <c:pt idx="12">
                  <c:v>1.1444835535900837</c:v>
                </c:pt>
                <c:pt idx="13">
                  <c:v>1.1444835535900837</c:v>
                </c:pt>
                <c:pt idx="14">
                  <c:v>1.1444835535900837</c:v>
                </c:pt>
                <c:pt idx="15">
                  <c:v>1.1444835535900837</c:v>
                </c:pt>
                <c:pt idx="16">
                  <c:v>1.1444835535900837</c:v>
                </c:pt>
                <c:pt idx="17">
                  <c:v>1.1444835535900837</c:v>
                </c:pt>
                <c:pt idx="18">
                  <c:v>1.1444835535900837</c:v>
                </c:pt>
                <c:pt idx="19">
                  <c:v>1.1444835535900837</c:v>
                </c:pt>
              </c:numCache>
            </c:numRef>
          </c:val>
          <c:smooth val="0"/>
        </c:ser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txPr>
          <a:bodyPr/>
          <a:lstStyle/>
          <a:p>
            <a:pPr>
              <a:defRPr sz="900"/>
            </a:pPr>
            <a:endParaRPr lang="en-US"/>
          </a:p>
        </c:txPr>
        <c:crossAx val="222222222"/>
        <c:crosses val="autoZero"/>
        <c:tickLblSkip val="4"/>
      </c:catAx>
      <c:valAx>
        <c:axId val="222222222"/>
        <c:scaling>
          <c:orientation val="minMax"/>
          <c:max val="1.18"/>
          <c:min val="0.94"/>
        </c:scaling>
        <c:delete val="0"/>
        <c:axPos val="l"/>
        <c:majorGridlines>
          <c:spPr>
            <a:ln>
              <a:solidFill>
                <a:srgbClr val="E7E6E6"/>
              </a:solidFill>
            </a:ln>
          </c:spPr>
        </c:majorGridlines>
        <c:numFmt formatCode="0%" sourceLinked="0"/>
        <c:txPr>
          <a:bodyPr/>
          <a:lstStyle/>
          <a:p>
            <a:pPr>
              <a:defRPr sz="900"/>
            </a:pPr>
            <a:endParaRPr lang="en-US"/>
          </a:p>
        </c:txPr>
        <c:crossAx val="111111111"/>
        <c:crosses val="autoZero"/>
        <c:majorUnit val="0.04"/>
      </c:valAx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dispBlanksAs val="gap"/>
  </c:chart>
  <c:txPr>
    <a:bodyPr/>
    <a:p>
      <a:pPr>
        <a:defRPr sz="1000">
          <a:latin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11480"/>
            <a:ext cx="10509504" cy="431800"/>
          </a:xfrm>
        </p:spPr>
        <p:txBody>
          <a:bodyPr wrap="square" lIns="0" tIns="0" rIns="0" bIns="0" anchor="b"/>
          <a:p>
            <a:r>
              <a:rPr sz="2800" b="0">
                <a:solidFill>
                  <a:srgbClr val="1A1A1A"/>
                </a:solidFill>
              </a:rPr>
              <a:t>Retention protects the base, not the plan’s growth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41248" y="919480"/>
            <a:ext cx="10509504" cy="254000"/>
          </a:xfrm>
        </p:spPr>
        <p:txBody>
          <a:bodyPr lIns="0" tIns="0" rIns="0" bIns="0" anchor="t"/>
          <a:p>
            <a:r>
              <a:rPr sz="1600" b="0" i="0">
                <a:solidFill>
                  <a:srgbClr val="1A1A1A"/>
                </a:solidFill>
              </a:rPr>
              <a:t>GRR held at </a:t>
            </a:r>
            <a:r>
              <a:rPr sz="1600" b="0" i="0">
                <a:solidFill>
                  <a:srgbClr val="1A1A1A"/>
                </a:solidFill>
              </a:rPr>
              <a:t>98%</a:t>
            </a:r>
            <a:r>
              <a:rPr sz="1600" b="0" i="0">
                <a:solidFill>
                  <a:srgbClr val="1A1A1A"/>
                </a:solidFill>
              </a:rPr>
              <a:t>, but blended NRR fell to </a:t>
            </a:r>
            <a:r>
              <a:rPr sz="1600" b="0" i="0">
                <a:solidFill>
                  <a:srgbClr val="1A1A1A"/>
                </a:solidFill>
              </a:rPr>
              <a:t>109%</a:t>
            </a:r>
            <a:r>
              <a:rPr sz="1600" b="0" i="0">
                <a:solidFill>
                  <a:srgbClr val="1A1A1A"/>
                </a:solidFill>
              </a:rPr>
              <a:t> in Q4 2025; the management plan needs about 114.4%</a:t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r>
              <a:rPr sz="1600" b="0" i="0">
                <a:solidFill>
                  <a:srgbClr val="1A1A1A"/>
                </a:solidFill>
              </a:rPr>
              <a:t/>
            </a:r>
            <a:endParaRPr sz="1600"/>
          </a:p>
        </p:txBody>
      </p:sp>
      <p:sp>
        <p:nvSpPr>
          <p:cNvPr id="19" name="Title rule"/>
          <p:cNvSpPr/>
          <p:nvPr/>
        </p:nvSpPr>
        <p:spPr>
          <a:xfrm>
            <a:off x="841248" y="855980"/>
            <a:ext cx="10509504" cy="12700"/>
          </a:xfrm>
          <a:prstGeom prst="rect">
            <a:avLst/>
          </a:prstGeom>
          <a:solidFill>
            <a:srgbClr val="002060"/>
          </a:solidFill>
          <a:ln>
            <a:noFill/>
          </a:ln>
        </p:spPr>
      </p:sp>
      <p:sp>
        <p:nvSpPr>
          <p:cNvPr id="20" name="Header left"/>
          <p:cNvSpPr txBox="1"/>
          <p:nvPr/>
        </p:nvSpPr>
        <p:spPr>
          <a:xfrm>
            <a:off x="841248" y="1270000"/>
            <a:ext cx="6905752" cy="19050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1000" b="1">
                <a:solidFill>
                  <a:srgbClr val="002060"/>
                </a:solidFill>
                <a:latin typeface="+mn-lt"/>
              </a:rPr>
              <a:t>What the FY2021 to FY2025 retention record shows, and how each finding bears on the $24.55 price</a:t>
            </a:r>
            <a:endParaRPr sz="1000"/>
          </a:p>
        </p:txBody>
      </p:sp>
      <p:sp>
        <p:nvSpPr>
          <p:cNvPr id="21" name="Header right"/>
          <p:cNvSpPr txBox="1"/>
          <p:nvPr/>
        </p:nvSpPr>
        <p:spPr>
          <a:xfrm>
            <a:off x="7899400" y="1270000"/>
            <a:ext cx="3451352" cy="19050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1000" b="1">
                <a:solidFill>
                  <a:srgbClr val="002060"/>
                </a:solidFill>
                <a:latin typeface="+mn-lt"/>
              </a:rPr>
              <a:t>Retention by quarter and ARR bridge</a:t>
            </a:r>
            <a:endParaRPr sz="1000"/>
          </a:p>
        </p:txBody>
      </p:sp>
      <p:sp>
        <p:nvSpPr>
          <p:cNvPr id="22" name="Card 1"/>
          <p:cNvSpPr/>
          <p:nvPr/>
        </p:nvSpPr>
        <p:spPr>
          <a:xfrm>
            <a:off x="841248" y="1549400"/>
            <a:ext cx="6905752" cy="10414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3" name="Chip 1"/>
          <p:cNvSpPr/>
          <p:nvPr/>
        </p:nvSpPr>
        <p:spPr>
          <a:xfrm>
            <a:off x="942848" y="1638300"/>
            <a:ext cx="838200" cy="2286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STRENGTH</a:t>
            </a:r>
            <a:endParaRPr sz="1000"/>
          </a:p>
        </p:txBody>
      </p:sp>
      <p:sp>
        <p:nvSpPr>
          <p:cNvPr id="25" name="Card 2"/>
          <p:cNvSpPr/>
          <p:nvPr/>
        </p:nvSpPr>
        <p:spPr>
          <a:xfrm>
            <a:off x="841248" y="2679700"/>
            <a:ext cx="6905752" cy="10414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6" name="Chip 2"/>
          <p:cNvSpPr/>
          <p:nvPr/>
        </p:nvSpPr>
        <p:spPr>
          <a:xfrm>
            <a:off x="942848" y="2768600"/>
            <a:ext cx="838200" cy="2286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sp>
        <p:nvSpPr>
          <p:cNvPr id="28" name="Card 3"/>
          <p:cNvSpPr/>
          <p:nvPr/>
        </p:nvSpPr>
        <p:spPr>
          <a:xfrm>
            <a:off x="841248" y="3810000"/>
            <a:ext cx="6905752" cy="10414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9" name="Chip 3"/>
          <p:cNvSpPr/>
          <p:nvPr/>
        </p:nvSpPr>
        <p:spPr>
          <a:xfrm>
            <a:off x="942848" y="3898900"/>
            <a:ext cx="838200" cy="2286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RISK</a:t>
            </a:r>
            <a:endParaRPr sz="1000"/>
          </a:p>
        </p:txBody>
      </p:sp>
      <p:sp>
        <p:nvSpPr>
          <p:cNvPr id="31" name="Card 4"/>
          <p:cNvSpPr/>
          <p:nvPr/>
        </p:nvSpPr>
        <p:spPr>
          <a:xfrm>
            <a:off x="841248" y="4940300"/>
            <a:ext cx="6905752" cy="10414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2" name="Chip 4"/>
          <p:cNvSpPr/>
          <p:nvPr/>
        </p:nvSpPr>
        <p:spPr>
          <a:xfrm>
            <a:off x="942848" y="5029200"/>
            <a:ext cx="838200" cy="2286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WATCH</a:t>
            </a:r>
            <a:endParaRPr sz="1000"/>
          </a:p>
        </p:txBody>
      </p:sp>
      <p:graphicFrame>
        <p:nvGraphicFramePr>
          <p:cNvPr id="35" name="ARR bridge table"/>
          <p:cNvGraphicFramePr/>
          <p:nvPr/>
        </p:nvGraphicFramePr>
        <p:xfrm>
          <a:off x="7899400" y="3924300"/>
          <a:ext cx="3451352" cy="694127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101852"/>
                <a:gridCol w="469900"/>
                <a:gridCol w="469900"/>
                <a:gridCol w="469900"/>
                <a:gridCol w="469900"/>
                <a:gridCol w="469900"/>
              </a:tblGrid>
              <a:tr h="228600">
                <a:tc>
                  <a:txBody>
                    <a:bodyPr wrap="none"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ARR</a:t>
                      </a:r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 bridge ($m)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FY21A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FY22A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FY23A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FY24A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FY25A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002060"/>
                    </a:solidFill>
                  </a:tcPr>
                </a:tc>
              </a:tr>
              <a:tr h="22860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Starting ARR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220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278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323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379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475</a:t>
                      </a:r>
                      <a:endParaRPr sz="405"/>
                    </a:p>
                  </a:txBody>
                  <a:tcPr marL="38100" marR="38100" marT="12700" marB="12700" anchor="ctr"/>
                </a:tc>
              </a:tr>
              <a:tr h="228600">
                <a:tc>
                  <a:txBody>
                    <a:bodyPr wrap="none"/>
                    <a:p>
                      <a:r>
                        <a:rPr sz="1000"/>
                        <a:t>Churn, est.</a:t>
                      </a:r>
                      <a:endParaRPr sz="1000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(4)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(6)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(6)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(8)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(9)</a:t>
                      </a:r>
                      <a:endParaRPr sz="405"/>
                    </a:p>
                  </a:txBody>
                  <a:tcPr marL="38100" marR="38100" marT="12700" marB="12700" anchor="ctr"/>
                </a:tc>
              </a:tr>
              <a:tr h="228600">
                <a:tc>
                  <a:txBody>
                    <a:bodyPr wrap="none"/>
                    <a:p>
                      <a:r>
                        <a:rPr sz="1000"/>
                        <a:t>Expansion, est.</a:t>
                      </a:r>
                      <a:endParaRPr sz="1000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29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29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68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71</a:t>
                      </a:r>
                      <a:endParaRPr sz="405"/>
                    </a:p>
                  </a:txBody>
                  <a:tcPr marL="38100" marR="38100" marT="12700" marB="12700" anchor="ctr"/>
                </a:tc>
              </a:tr>
              <a:tr h="228600">
                <a:tc>
                  <a:txBody>
                    <a:bodyPr wrap="none"/>
                    <a:p>
                      <a:r>
                        <a:rPr sz="1000"/>
                        <a:t>New logos, est.</a:t>
                      </a:r>
                      <a:endParaRPr sz="1000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34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29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33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35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sz="405"/>
                    </a:p>
                  </a:txBody>
                  <a:tcPr marL="38100" marR="38100" marT="12700" marB="12700" anchor="ctr"/>
                </a:tc>
              </a:tr>
              <a:tr h="228600">
                <a:tc>
                  <a:txBody>
                    <a:bodyPr wrap="none"/>
                    <a:p>
                      <a:pPr algn="l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Acquired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–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–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–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–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282</a:t>
                      </a:r>
                      <a:endParaRPr sz="405"/>
                    </a:p>
                  </a:txBody>
                  <a:tcPr marL="38100" marR="38100" marT="12700" marB="12700" anchor="ctr">
                    <a:lnB w="385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8600">
                <a:tc>
                  <a:txBody>
                    <a:bodyPr wrap="none"/>
                    <a:p>
                      <a:pPr algn="l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Ending ARR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278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323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379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475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1" i="0">
                          <a:solidFill>
                            <a:srgbClr val="000000"/>
                          </a:solidFill>
                          <a:latin typeface="Arial"/>
                        </a:rPr>
                        <a:t>841</a:t>
                      </a:r>
                      <a:endParaRPr sz="405"/>
                    </a:p>
                  </a:txBody>
                  <a:tcPr marL="38100" marR="38100" marT="12700" marB="12700" anchor="ctr">
                    <a:lnT w="3856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28600">
                <a:tc>
                  <a:txBody>
                    <a:bodyPr wrap="none"/>
                    <a:p>
                      <a:pPr algn="l"/>
                      <a:r>
                        <a:rPr sz="1000" b="0" i="1">
                          <a:solidFill>
                            <a:srgbClr val="000000"/>
                          </a:solidFill>
                          <a:latin typeface="Arial"/>
                        </a:rPr>
                        <a:t>NRR applied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111%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106%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107%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4CC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116%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113%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D9EAD3"/>
                    </a:solidFill>
                  </a:tcPr>
                </a:tc>
              </a:tr>
              <a:tr h="228600">
                <a:tc>
                  <a:txBody>
                    <a:bodyPr wrap="none"/>
                    <a:p>
                      <a:pPr algn="l"/>
                      <a:r>
                        <a:rPr sz="1000" b="0" i="1">
                          <a:solidFill>
                            <a:srgbClr val="000000"/>
                          </a:solidFill>
                          <a:latin typeface="Arial"/>
                        </a:rPr>
                        <a:t>New logos % start</a:t>
                      </a:r>
                      <a:endParaRPr sz="405"/>
                    </a:p>
                  </a:txBody>
                  <a:tcPr marL="38100" marR="38100" marT="12700" marB="12700" anchor="ctr"/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15.3%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D9EAD3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10.4%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10.2%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9.3%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FF2CC"/>
                    </a:solidFill>
                  </a:tcPr>
                </a:tc>
                <a:tc>
                  <a:txBody>
                    <a:bodyPr wrap="none"/>
                    <a:p>
                      <a:pPr algn="r"/>
                      <a:r>
                        <a:rPr sz="1000" b="0" i="0">
                          <a:solidFill>
                            <a:srgbClr val="000000"/>
                          </a:solidFill>
                          <a:latin typeface="Arial"/>
                        </a:rPr>
                        <a:t>4.7%</a:t>
                      </a:r>
                      <a:endParaRPr sz="405"/>
                    </a:p>
                  </a:txBody>
                  <a:tcPr marL="38100" marR="38100" marT="12700" marB="12700" anchor="ctr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6" name="Finding 1"/>
          <p:cNvSpPr txBox="1"/>
          <p:nvPr/>
        </p:nvSpPr>
        <p:spPr>
          <a:xfrm>
            <a:off x="1882648" y="1625600"/>
            <a:ext cx="5762752" cy="914400"/>
          </a:xfrm>
          <a:prstGeom prst="rect">
            <a:avLst/>
          </a:prstGeom>
        </p:spPr>
        <p:txBody>
          <a:bodyPr wrap="square" lIns="0" tIns="0" rIns="0" bIns="0" anchor="t"/>
          <a:p>
            <a:pPr>
              <a:spcBef>
                <a:spcPts val="0"/>
              </a:spcBef>
            </a:pPr>
            <a:r>
              <a:rPr sz="1200" b="1">
                <a:solidFill>
                  <a:srgbClr val="1A1A1A"/>
                </a:solidFill>
                <a:latin typeface="+mn-lt"/>
              </a:rPr>
              <a:t>Gross retention is the durable asset: </a:t>
            </a:r>
            <a:r>
              <a:rPr sz="1200" b="1">
                <a:solidFill>
                  <a:srgbClr val="1A1A1A"/>
                </a:solidFill>
                <a:latin typeface="+mn-lt"/>
              </a:rPr>
              <a:t>98% in 27 of 28 quarters</a:t>
            </a:r>
            <a:endParaRPr sz="1200"/>
          </a:p>
          <a:p>
            <a:pPr>
              <a:spcBef>
                <a:spcPts val="200"/>
              </a:spcBef>
            </a:pPr>
            <a:r>
              <a:rPr sz="1000" b="0">
                <a:solidFill>
                  <a:srgbClr val="1A1A1A"/>
                </a:solidFill>
                <a:latin typeface="+mn-lt"/>
              </a:rPr>
              <a:t>Only Q1 2023 printed </a:t>
            </a:r>
            <a:r>
              <a:rPr sz="1000" b="0">
                <a:solidFill>
                  <a:srgbClr val="1A1A1A"/>
                </a:solidFill>
                <a:latin typeface="+mn-lt"/>
              </a:rPr>
              <a:t>97%</a:t>
            </a:r>
            <a:r>
              <a:rPr sz="1000" b="0">
                <a:solidFill>
                  <a:srgbClr val="1A1A1A"/>
                </a:solidFill>
                <a:latin typeface="+mn-lt"/>
              </a:rPr>
              <a:t>. Estimated churn is about 2% of ARR a year, $9.5m in FY2025. GRR counts only </a:t>
            </a:r>
            <a:r>
              <a:rPr sz="1000" b="0">
                <a:solidFill>
                  <a:srgbClr val="1A1A1A"/>
                </a:solidFill>
                <a:latin typeface="+mn-lt"/>
              </a:rPr>
              <a:t>termination notices</a:t>
            </a:r>
            <a:r>
              <a:rPr sz="1000" b="0">
                <a:solidFill>
                  <a:srgbClr val="1A1A1A"/>
                </a:solidFill>
                <a:latin typeface="+mn-lt"/>
              </a:rPr>
              <a:t> on an ACV base, so partial downsell sits inside NRR, not GRR.</a:t>
            </a:r>
            <a:endParaRPr sz="1000"/>
          </a:p>
          <a:p>
            <a:pPr>
              <a:spcBef>
                <a:spcPts val="2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Supports leverage and a high floor multiple; GRR slipped to </a:t>
            </a:r>
            <a:r>
              <a:rPr sz="1000" b="0">
                <a:solidFill>
                  <a:srgbClr val="1A1A1A"/>
                </a:solidFill>
                <a:latin typeface="+mn-lt"/>
              </a:rPr>
              <a:t>97% in Q1 2026</a:t>
            </a:r>
            <a:r>
              <a:rPr sz="1000" b="0">
                <a:solidFill>
                  <a:srgbClr val="1A1A1A"/>
                </a:solidFill>
                <a:latin typeface="+mn-lt"/>
              </a:rPr>
              <a:t>, after signing.</a:t>
            </a:r>
            <a:endParaRPr sz="1000"/>
          </a:p>
        </p:txBody>
      </p:sp>
      <p:sp>
        <p:nvSpPr>
          <p:cNvPr id="37" name="Finding 2"/>
          <p:cNvSpPr txBox="1"/>
          <p:nvPr/>
        </p:nvSpPr>
        <p:spPr>
          <a:xfrm>
            <a:off x="1882648" y="2755900"/>
            <a:ext cx="5762752" cy="914400"/>
          </a:xfrm>
          <a:prstGeom prst="rect">
            <a:avLst/>
          </a:prstGeom>
        </p:spPr>
        <p:txBody>
          <a:bodyPr wrap="square" lIns="0" tIns="0" rIns="0" bIns="0" anchor="t"/>
          <a:p>
            <a:pPr>
              <a:spcBef>
                <a:spcPts val="0"/>
              </a:spcBef>
            </a:pPr>
            <a:r>
              <a:rPr sz="1200" b="1">
                <a:solidFill>
                  <a:srgbClr val="1A1A1A"/>
                </a:solidFill>
                <a:latin typeface="+mn-lt"/>
              </a:rPr>
              <a:t>NRR is the swing factor, and it moves with markets</a:t>
            </a:r>
            <a:endParaRPr sz="1200"/>
          </a:p>
          <a:p>
            <a:pPr>
              <a:spcBef>
                <a:spcPts val="200"/>
              </a:spcBef>
            </a:pPr>
            <a:r>
              <a:rPr sz="1000" b="0">
                <a:solidFill>
                  <a:srgbClr val="1A1A1A"/>
                </a:solidFill>
                <a:latin typeface="+mn-lt"/>
              </a:rPr>
              <a:t>Q4 NRR was </a:t>
            </a:r>
            <a:r>
              <a:rPr sz="1000" b="0">
                <a:solidFill>
                  <a:srgbClr val="1A1A1A"/>
                </a:solidFill>
                <a:latin typeface="+mn-lt"/>
              </a:rPr>
              <a:t>111%</a:t>
            </a:r>
            <a:r>
              <a:rPr sz="1000" b="0">
                <a:solidFill>
                  <a:srgbClr val="1A1A1A"/>
                </a:solidFill>
                <a:latin typeface="+mn-lt"/>
              </a:rPr>
              <a:t>, </a:t>
            </a:r>
            <a:r>
              <a:rPr sz="1000" b="0">
                <a:solidFill>
                  <a:srgbClr val="1A1A1A"/>
                </a:solidFill>
                <a:latin typeface="+mn-lt"/>
              </a:rPr>
              <a:t>106%</a:t>
            </a:r>
            <a:r>
              <a:rPr sz="1000" b="0">
                <a:solidFill>
                  <a:srgbClr val="1A1A1A"/>
                </a:solidFill>
                <a:latin typeface="+mn-lt"/>
              </a:rPr>
              <a:t>, </a:t>
            </a:r>
            <a:r>
              <a:rPr sz="1000" b="0">
                <a:solidFill>
                  <a:srgbClr val="1A1A1A"/>
                </a:solidFill>
                <a:latin typeface="+mn-lt"/>
              </a:rPr>
              <a:t>107%</a:t>
            </a:r>
            <a:r>
              <a:rPr sz="1000" b="0">
                <a:solidFill>
                  <a:srgbClr val="1A1A1A"/>
                </a:solidFill>
                <a:latin typeface="+mn-lt"/>
              </a:rPr>
              <a:t> and </a:t>
            </a:r>
            <a:r>
              <a:rPr sz="1000" b="0">
                <a:solidFill>
                  <a:srgbClr val="1A1A1A"/>
                </a:solidFill>
                <a:latin typeface="+mn-lt"/>
              </a:rPr>
              <a:t>116%</a:t>
            </a:r>
            <a:r>
              <a:rPr sz="1000" b="0">
                <a:solidFill>
                  <a:srgbClr val="1A1A1A"/>
                </a:solidFill>
                <a:latin typeface="+mn-lt"/>
              </a:rPr>
              <a:t> in FY2021-FY2024; falling asset prices cut 2022 ARR growth by </a:t>
            </a:r>
            <a:r>
              <a:rPr sz="1000" b="0">
                <a:solidFill>
                  <a:srgbClr val="1A1A1A"/>
                </a:solidFill>
                <a:latin typeface="+mn-lt"/>
              </a:rPr>
              <a:t>about 5 points</a:t>
            </a:r>
            <a:r>
              <a:rPr sz="1000" b="0">
                <a:solidFill>
                  <a:srgbClr val="1A1A1A"/>
                </a:solidFill>
                <a:latin typeface="+mn-lt"/>
              </a:rPr>
              <a:t>. The peak was </a:t>
            </a:r>
            <a:r>
              <a:rPr sz="1000" b="0">
                <a:solidFill>
                  <a:srgbClr val="1A1A1A"/>
                </a:solidFill>
                <a:latin typeface="+mn-lt"/>
              </a:rPr>
              <a:t>~7% upsell, 3% cross-sell and ~5% price</a:t>
            </a:r>
            <a:r>
              <a:rPr sz="1000" b="0">
                <a:solidFill>
                  <a:srgbClr val="1A1A1A"/>
                </a:solidFill>
                <a:latin typeface="+mn-lt"/>
              </a:rPr>
              <a:t>, plus AUM.</a:t>
            </a:r>
            <a:endParaRPr sz="1000"/>
          </a:p>
          <a:p>
            <a:pPr>
              <a:spcBef>
                <a:spcPts val="2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Value rests on expansion that has run 8 to 18 points above GRR.</a:t>
            </a:r>
            <a:endParaRPr sz="1000"/>
          </a:p>
        </p:txBody>
      </p:sp>
      <p:sp>
        <p:nvSpPr>
          <p:cNvPr id="38" name="Finding 3"/>
          <p:cNvSpPr txBox="1"/>
          <p:nvPr/>
        </p:nvSpPr>
        <p:spPr>
          <a:xfrm>
            <a:off x="1882648" y="3886200"/>
            <a:ext cx="5762752" cy="914400"/>
          </a:xfrm>
          <a:prstGeom prst="rect">
            <a:avLst/>
          </a:prstGeom>
        </p:spPr>
        <p:txBody>
          <a:bodyPr wrap="square" lIns="0" tIns="0" rIns="0" bIns="0" anchor="t"/>
          <a:p>
            <a:pPr>
              <a:spcBef>
                <a:spcPts val="0"/>
              </a:spcBef>
            </a:pPr>
            <a:r>
              <a:rPr sz="1200" b="1">
                <a:solidFill>
                  <a:srgbClr val="1A1A1A"/>
                </a:solidFill>
                <a:latin typeface="+mn-lt"/>
              </a:rPr>
              <a:t>The acquired book dilutes retention, and new logos slowed</a:t>
            </a:r>
            <a:endParaRPr sz="1200"/>
          </a:p>
          <a:p>
            <a:pPr>
              <a:spcBef>
                <a:spcPts val="200"/>
              </a:spcBef>
            </a:pPr>
            <a:r>
              <a:rPr sz="1000" b="0">
                <a:solidFill>
                  <a:srgbClr val="1A1A1A"/>
                </a:solidFill>
                <a:latin typeface="+mn-lt"/>
              </a:rPr>
              <a:t>Acquired ARR of </a:t>
            </a:r>
            <a:r>
              <a:rPr sz="1000" b="0">
                <a:solidFill>
                  <a:srgbClr val="1A1A1A"/>
                </a:solidFill>
                <a:latin typeface="+mn-lt"/>
              </a:rPr>
              <a:t>$282.0m</a:t>
            </a:r>
            <a:r>
              <a:rPr sz="1000" b="0">
                <a:solidFill>
                  <a:srgbClr val="1A1A1A"/>
                </a:solidFill>
                <a:latin typeface="+mn-lt"/>
              </a:rPr>
              <a:t> is 34% of Dec-25 ARR. Q4 2025 NRR was </a:t>
            </a:r>
            <a:r>
              <a:rPr sz="1000" b="0">
                <a:solidFill>
                  <a:srgbClr val="1A1A1A"/>
                </a:solidFill>
                <a:latin typeface="+mn-lt"/>
              </a:rPr>
              <a:t>113%</a:t>
            </a:r>
            <a:r>
              <a:rPr sz="1000" b="0">
                <a:solidFill>
                  <a:srgbClr val="1A1A1A"/>
                </a:solidFill>
                <a:latin typeface="+mn-lt"/>
              </a:rPr>
              <a:t> ex-acquisitions but </a:t>
            </a:r>
            <a:r>
              <a:rPr sz="1000" b="0">
                <a:solidFill>
                  <a:srgbClr val="1A1A1A"/>
                </a:solidFill>
                <a:latin typeface="+mn-lt"/>
              </a:rPr>
              <a:t>109%</a:t>
            </a:r>
            <a:r>
              <a:rPr sz="1000" b="0">
                <a:solidFill>
                  <a:srgbClr val="1A1A1A"/>
                </a:solidFill>
                <a:latin typeface="+mn-lt"/>
              </a:rPr>
              <a:t> blended, implying ~101% (99-104%) for the acquired book; estimated new-logo ARR fell to $22m.</a:t>
            </a:r>
            <a:endParaRPr sz="1000"/>
          </a:p>
          <a:p>
            <a:pPr>
              <a:spcBef>
                <a:spcPts val="2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>Enfusion retention</a:t>
            </a:r>
            <a:r>
              <a:rPr sz="1000" b="0">
                <a:solidFill>
                  <a:srgbClr val="1A1A1A"/>
                </a:solidFill>
                <a:latin typeface="+mn-lt"/>
              </a:rPr>
              <a:t>, which management is working to lift, is the main lever on blended NRR.</a:t>
            </a:r>
            <a:endParaRPr sz="1000"/>
          </a:p>
        </p:txBody>
      </p:sp>
      <p:sp>
        <p:nvSpPr>
          <p:cNvPr id="39" name="Finding 4"/>
          <p:cNvSpPr txBox="1"/>
          <p:nvPr/>
        </p:nvSpPr>
        <p:spPr>
          <a:xfrm>
            <a:off x="1882648" y="5016500"/>
            <a:ext cx="5762752" cy="914400"/>
          </a:xfrm>
          <a:prstGeom prst="rect">
            <a:avLst/>
          </a:prstGeom>
        </p:spPr>
        <p:txBody>
          <a:bodyPr wrap="square" lIns="0" tIns="0" rIns="0" bIns="0" anchor="t"/>
          <a:p>
            <a:pPr>
              <a:spcBef>
                <a:spcPts val="0"/>
              </a:spcBef>
            </a:pPr>
            <a:r>
              <a:rPr sz="1200" b="1">
                <a:solidFill>
                  <a:srgbClr val="1A1A1A"/>
                </a:solidFill>
                <a:latin typeface="+mn-lt"/>
              </a:rPr>
              <a:t>At ~10.0x Dec-25 ARR, the price assumes NRR recovers</a:t>
            </a:r>
            <a:endParaRPr sz="1200"/>
          </a:p>
          <a:p>
            <a:pPr>
              <a:spcBef>
                <a:spcPts val="200"/>
              </a:spcBef>
            </a:pPr>
            <a:r>
              <a:rPr sz="1000" b="0">
                <a:solidFill>
                  <a:srgbClr val="1A1A1A"/>
                </a:solidFill>
                <a:latin typeface="+mn-lt"/>
              </a:rPr>
              <a:t>Plan revenue of </a:t>
            </a:r>
            <a:r>
              <a:rPr sz="1000" b="0">
                <a:solidFill>
                  <a:srgbClr val="1A1A1A"/>
                </a:solidFill>
                <a:latin typeface="+mn-lt"/>
              </a:rPr>
              <a:t>~$1.8bn</a:t>
            </a:r>
            <a:r>
              <a:rPr sz="1000" b="0">
                <a:solidFill>
                  <a:srgbClr val="1A1A1A"/>
                </a:solidFill>
                <a:latin typeface="+mn-lt"/>
              </a:rPr>
              <a:t> in FY2030 needs at least 16.4% ARR growth off </a:t>
            </a:r>
            <a:r>
              <a:rPr sz="1000" b="0">
                <a:solidFill>
                  <a:srgbClr val="1A1A1A"/>
                </a:solidFill>
                <a:latin typeface="+mn-lt"/>
              </a:rPr>
              <a:t>$841m</a:t>
            </a:r>
            <a:r>
              <a:rPr sz="1000" b="0">
                <a:solidFill>
                  <a:srgbClr val="1A1A1A"/>
                </a:solidFill>
                <a:latin typeface="+mn-lt"/>
              </a:rPr>
              <a:t>. At blended NRR plus FY2025’s $22m of new logos a year, ARR grows about 11.2% a year; the plan needs ~114.4% NRR, reached in 1 of 24 quarters (111.7% if new logos scale at 4.7%).</a:t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endParaRPr sz="1000"/>
          </a:p>
          <a:p>
            <a:pPr>
              <a:spcBef>
                <a:spcPts val="2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Price read: </a:t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/>
            </a:r>
            <a:r>
              <a:rPr sz="1000" b="0">
                <a:solidFill>
                  <a:srgbClr val="1A1A1A"/>
                </a:solidFill>
                <a:latin typeface="+mn-lt"/>
              </a:rPr>
              <a:t>$24.55</a:t>
            </a:r>
            <a:r>
              <a:rPr sz="1000" b="0">
                <a:solidFill>
                  <a:srgbClr val="1A1A1A"/>
                </a:solidFill>
                <a:latin typeface="+mn-lt"/>
              </a:rPr>
              <a:t> already pays for NRR held near its single best quarter.</a:t>
            </a:r>
            <a:endParaRPr sz="1000"/>
          </a:p>
        </p:txBody>
      </p:sp>
      <p:sp>
        <p:nvSpPr>
          <p:cNvPr id="40" name="Footnotes"/>
          <p:cNvSpPr txBox="1"/>
          <p:nvPr/>
        </p:nvSpPr>
        <p:spPr>
          <a:xfrm>
            <a:off x="841248" y="6057900"/>
            <a:ext cx="10509504" cy="431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  <a:latin typeface="+mn-lt"/>
              </a:rPr>
              <a:t>Estimates: churn = (1 - GRR) x start ARR; expansion = (NRR - GRR) x start ARR; new logos = remainder. GRR is on ACV (incl. contracted-not-billed), NRR on ARR; FY2025 pairs consolidated GRR with NRR ex-acquisitions. Plan need = NRR at which ARR x NRR + $22m a year reaches FY2030 plan revenue. Source: 10-K FY2021 pp. 42-43; FY2022 p. 45; FY2024 p. 46; FY2025 pp. 44, 47-48; 10-Q Q3 2025 p. 33; Q4 2024 and Q2 2025 calls pp. 7, 5; Q1 2026 release p. 3; Enfusion, Beacon releases pp. 3-4; DEFM14A pp. 4, 49, 66; Compound analysis; as of 31 Dec 2025.</a:t>
            </a:r>
            <a:endParaRPr sz="900"/>
          </a:p>
        </p:txBody>
      </p:sp>
      <p:graphicFrame>
        <p:nvGraphicFramePr>
          <p:cNvPr id="41" name="Retention chart"/>
          <p:cNvGraphicFramePr/>
          <p:nvPr/>
        </p:nvGraphicFramePr>
        <p:xfrm>
          <a:off x="7899400" y="1549400"/>
          <a:ext cx="3451352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2026-10-23T01:07:59.696Z</dcterms:modified>
</cp:coreProperties>
</file>