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slides/slide1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-notesMaster"/>
  </p:notesMasterIdLst>
  <p:handoutMasterIdLst>
    <p:handoutMasterId r:id="rId-handoutMaster"/>
  </p:handoutMasterIdLst>
  <p:sldIdLst>
    <p:sldId id="256" r:id="rId2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2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1" Type="http://schemas.openxmlformats.org/officeDocument/2006/relationships/tags" Target="../tags/tag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The room covers every workstream but stops at </a:t>
            </a:r>
            <a:r>
              <a:rPr sz="2600" b="0">
                <a:solidFill>
                  <a:srgbClr val="0B1F3A"/>
                </a:solidFill>
              </a:rPr>
              <a:t>31-Mar-2026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23 of 68</a:t>
            </a:r>
            <a:r>
              <a:rPr sz="1300" b="0">
                <a:solidFill>
                  <a:srgbClr val="1A1A1A"/>
                </a:solidFill>
              </a:rPr>
              <a:t> standard buy-side requests are fully present and </a:t>
            </a:r>
            <a:r>
              <a:rPr sz="1300" b="0">
                <a:solidFill>
                  <a:srgbClr val="1A1A1A"/>
                </a:solidFill>
              </a:rPr>
              <a:t>17 partly</a:t>
            </a:r>
            <a:r>
              <a:rPr sz="1300" b="0">
                <a:solidFill>
                  <a:srgbClr val="1A1A1A"/>
                </a:solidFill>
              </a:rPr>
              <a:t>, but nothing is cut after </a:t>
            </a:r>
            <a:r>
              <a:rPr sz="1300" b="0">
                <a:solidFill>
                  <a:srgbClr val="1A1A1A"/>
                </a:solidFill>
              </a:rPr>
              <a:t>31-Mar-2026</a:t>
            </a:r>
            <a:r>
              <a:rPr sz="1300" b="0">
                <a:solidFill>
                  <a:srgbClr val="1A1A1A"/>
                </a:solidFill>
              </a:rPr>
              <a:t>: two quarters of numbers, the final QoE and executed-lease evidence are the first asks.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7" name="Hdr left"/>
          <p:cNvSpPr txBox="1"/>
          <p:nvPr/>
        </p:nvSpPr>
        <p:spPr>
          <a:xfrm>
            <a:off x="508000" y="1422400"/>
            <a:ext cx="3556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What the room covers (68 standard requests)</a:t>
            </a:r>
            <a:endParaRPr sz="1200"/>
          </a:p>
        </p:txBody>
      </p:sp>
      <p:sp>
        <p:nvSpPr>
          <p:cNvPr id="8" name="Hdr mid"/>
          <p:cNvSpPr txBox="1"/>
          <p:nvPr/>
        </p:nvSpPr>
        <p:spPr>
          <a:xfrm>
            <a:off x="4267200" y="1422400"/>
            <a:ext cx="37084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Biggest gaps</a:t>
            </a:r>
            <a:endParaRPr sz="1200"/>
          </a:p>
        </p:txBody>
      </p:sp>
      <p:sp>
        <p:nvSpPr>
          <p:cNvPr id="9" name="Hdr right"/>
          <p:cNvSpPr txBox="1"/>
          <p:nvPr/>
        </p:nvSpPr>
        <p:spPr>
          <a:xfrm>
            <a:off x="8178800" y="1422400"/>
            <a:ext cx="35052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First requests to the banker</a:t>
            </a:r>
            <a:endParaRPr sz="1200"/>
          </a:p>
        </p:txBody>
      </p:sp>
      <p:graphicFrame>
        <p:nvGraphicFramePr>
          <p:cNvPr id="10" name="Coverage heat map"/>
          <p:cNvGraphicFramePr/>
          <p:nvPr/>
        </p:nvGraphicFramePr>
        <p:xfrm>
          <a:off x="508000" y="1676400"/>
          <a:ext cx="3556000" cy="4191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320800"/>
                <a:gridCol w="558800"/>
                <a:gridCol w="558800"/>
                <a:gridCol w="558800"/>
                <a:gridCol w="558800"/>
              </a:tblGrid>
              <a:tr h="2794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Workstream</a:t>
                      </a:r>
                      <a:endParaRPr sz="1000"/>
                    </a:p>
                  </a:txBody>
                  <a:tcPr marL="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Present</a:t>
                      </a:r>
                      <a:endParaRPr sz="1000"/>
                    </a:p>
                  </a:txBody>
                  <a:tcPr marL="0" marR="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Partial</a:t>
                      </a:r>
                      <a:endParaRPr sz="1000"/>
                    </a:p>
                  </a:txBody>
                  <a:tcPr marL="0" marR="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Stale</a:t>
                      </a:r>
                      <a:endParaRPr sz="1000"/>
                    </a:p>
                  </a:txBody>
                  <a:tcPr marL="0" marR="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Gap</a:t>
                      </a:r>
                      <a:endParaRPr sz="1000"/>
                    </a:p>
                  </a:txBody>
                  <a:tcPr marL="0" marR="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Financial &amp; QoE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Commercial &amp; tenants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5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Development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Power &amp; technical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Real estate &amp; env.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4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Legal &amp; corporate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Debt &amp; financing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Tax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HR &amp; management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2C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Insurance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IT &amp; cyber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ESG &amp; regulatory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E2EFDA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4B6AE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Process</a:t>
                      </a:r>
                      <a:endParaRPr sz="1000"/>
                    </a:p>
                  </a:txBody>
                  <a:tcPr marL="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1A1A1A"/>
                          </a:solidFill>
                          <a:latin typeface="+mn-lt"/>
                        </a:rPr>
                        <a:t>2</a:t>
                      </a:r>
                      <a:endParaRPr sz="1000"/>
                    </a:p>
                  </a:txBody>
                  <a:tcPr marL="2540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CE4D6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0">
                          <a:solidFill>
                            <a:srgbClr val="A6A6A6"/>
                          </a:solidFill>
                          <a:latin typeface="+mn-lt"/>
                        </a:rPr>
                        <a:t>–</a:t>
                      </a:r>
                      <a:endParaRPr sz="1000"/>
                    </a:p>
                  </a:txBody>
                  <a:tcPr marL="25400" marR="25400" marT="12700" marB="12700" anchor="ctr">
                    <a:lnB w="9525">
                      <a:solidFill>
                        <a:srgbClr val="1A1A1A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Total</a:t>
                      </a:r>
                      <a:endParaRPr sz="1000"/>
                    </a:p>
                  </a:txBody>
                  <a:tcPr marL="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23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17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11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ctr"/>
                      <a:r>
                        <a:rPr sz="1000" b="1">
                          <a:solidFill>
                            <a:srgbClr val="1A1A1A"/>
                          </a:solidFill>
                          <a:latin typeface="+mn-lt"/>
                        </a:rPr>
                        <a:t>17</a:t>
                      </a:r>
                      <a:endParaRPr sz="1000"/>
                    </a:p>
                  </a:txBody>
                  <a:tcPr marL="25400" marR="25400" marT="12700" marB="12700" anchor="ctr">
                    <a:lnB w="6350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</a:tbl>
          </a:graphicData>
        </a:graphic>
      </p:graphicFrame>
      <p:sp>
        <p:nvSpPr>
          <p:cNvPr id="12" name="Gap card 1"/>
          <p:cNvSpPr/>
          <p:nvPr/>
        </p:nvSpPr>
        <p:spPr>
          <a:xfrm>
            <a:off x="4267200" y="1676400"/>
            <a:ext cx="37084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3" name="Gap chip 1"/>
          <p:cNvSpPr/>
          <p:nvPr/>
        </p:nvSpPr>
        <p:spPr>
          <a:xfrm>
            <a:off x="4368800" y="1765300"/>
            <a:ext cx="8890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Stale</a:t>
            </a:r>
            <a:endParaRPr sz="1000"/>
          </a:p>
        </p:txBody>
      </p:sp>
      <p:sp>
        <p:nvSpPr>
          <p:cNvPr id="14" name="Gap title 1"/>
          <p:cNvSpPr txBox="1"/>
          <p:nvPr/>
        </p:nvSpPr>
        <p:spPr>
          <a:xfrm>
            <a:off x="5359400" y="1752600"/>
            <a:ext cx="2514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No Q2 or Q3 FY26 numbers</a:t>
            </a:r>
            <a:endParaRPr sz="1100"/>
          </a:p>
        </p:txBody>
      </p:sp>
      <p:sp>
        <p:nvSpPr>
          <p:cNvPr id="15" name="Gap body 1"/>
          <p:cNvSpPr txBox="1"/>
          <p:nvPr/>
        </p:nvSpPr>
        <p:spPr>
          <a:xfrm>
            <a:off x="4368800" y="1993900"/>
            <a:ext cx="35052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Financials, rent roll and AR stop at </a:t>
            </a:r>
            <a:r>
              <a:rPr sz="1000" b="0">
                <a:solidFill>
                  <a:srgbClr val="1A1A1A"/>
                </a:solidFill>
                <a:latin typeface="+mn-lt"/>
              </a:rPr>
              <a:t>31-Mar-2026</a:t>
            </a:r>
            <a:r>
              <a:rPr sz="1000" b="0">
                <a:solidFill>
                  <a:srgbClr val="1A1A1A"/>
                </a:solidFill>
                <a:latin typeface="+mn-lt"/>
              </a:rPr>
              <a:t>; the Q2 flash promised for </a:t>
            </a:r>
            <a:r>
              <a:rPr sz="1000" b="0">
                <a:solidFill>
                  <a:srgbClr val="1A1A1A"/>
                </a:solidFill>
                <a:latin typeface="+mn-lt"/>
              </a:rPr>
              <a:t>late July 2026</a:t>
            </a:r>
            <a:r>
              <a:rPr sz="1000" b="0">
                <a:solidFill>
                  <a:srgbClr val="1A1A1A"/>
                </a:solidFill>
                <a:latin typeface="+mn-lt"/>
              </a:rPr>
              <a:t> never arrived.</a:t>
            </a:r>
            <a:endParaRPr sz="1000"/>
          </a:p>
        </p:txBody>
      </p:sp>
      <p:sp>
        <p:nvSpPr>
          <p:cNvPr id="16" name="Gap source 1"/>
          <p:cNvSpPr txBox="1"/>
          <p:nvPr/>
        </p:nvSpPr>
        <p:spPr>
          <a:xfrm>
            <a:off x="4368800" y="2324100"/>
            <a:ext cx="35052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95959"/>
                </a:solidFill>
                <a:latin typeface="+mn-lt"/>
              </a:rPr>
              <a:t>Q1 FY26 financial statements; buyer Q&amp;A log, Q-101</a:t>
            </a:r>
            <a:endParaRPr sz="1000"/>
          </a:p>
        </p:txBody>
      </p:sp>
      <p:sp>
        <p:nvSpPr>
          <p:cNvPr id="17" name="Gap card 2"/>
          <p:cNvSpPr/>
          <p:nvPr/>
        </p:nvSpPr>
        <p:spPr>
          <a:xfrm>
            <a:off x="4267200" y="2590800"/>
            <a:ext cx="37084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8" name="Gap chip 2"/>
          <p:cNvSpPr/>
          <p:nvPr/>
        </p:nvSpPr>
        <p:spPr>
          <a:xfrm>
            <a:off x="4368800" y="2679700"/>
            <a:ext cx="8890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Draft</a:t>
            </a:r>
            <a:endParaRPr sz="1000"/>
          </a:p>
        </p:txBody>
      </p:sp>
      <p:sp>
        <p:nvSpPr>
          <p:cNvPr id="19" name="Gap title 2"/>
          <p:cNvSpPr txBox="1"/>
          <p:nvPr/>
        </p:nvSpPr>
        <p:spPr>
          <a:xfrm>
            <a:off x="5359400" y="2667000"/>
            <a:ext cx="2514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QoE is still a draft</a:t>
            </a:r>
            <a:endParaRPr sz="1100"/>
          </a:p>
        </p:txBody>
      </p:sp>
      <p:sp>
        <p:nvSpPr>
          <p:cNvPr id="20" name="Gap body 2"/>
          <p:cNvSpPr txBox="1"/>
          <p:nvPr/>
        </p:nvSpPr>
        <p:spPr>
          <a:xfrm>
            <a:off x="4368800" y="2908300"/>
            <a:ext cx="35052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Dated </a:t>
            </a:r>
            <a:r>
              <a:rPr sz="1000" b="0">
                <a:solidFill>
                  <a:srgbClr val="1A1A1A"/>
                </a:solidFill>
                <a:latin typeface="+mn-lt"/>
              </a:rPr>
              <a:t>30-May-2026</a:t>
            </a:r>
            <a:r>
              <a:rPr sz="1000" b="0">
                <a:solidFill>
                  <a:srgbClr val="1A1A1A"/>
                </a:solidFill>
                <a:latin typeface="+mn-lt"/>
              </a:rPr>
              <a:t>: Q1 FY26 cut-off testing, Q1 proof of cash and legal confirmations on debt-like items are open.</a:t>
            </a:r>
            <a:endParaRPr sz="1000"/>
          </a:p>
        </p:txBody>
      </p:sp>
      <p:sp>
        <p:nvSpPr>
          <p:cNvPr id="21" name="Gap source 2"/>
          <p:cNvSpPr txBox="1"/>
          <p:nvPr/>
        </p:nvSpPr>
        <p:spPr>
          <a:xfrm>
            <a:off x="4368800" y="3238500"/>
            <a:ext cx="35052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95959"/>
                </a:solidFill>
                <a:latin typeface="+mn-lt"/>
              </a:rPr>
              <a:t>Sell-side QoE report (draft) p.1-2</a:t>
            </a:r>
            <a:endParaRPr sz="1000"/>
          </a:p>
        </p:txBody>
      </p:sp>
      <p:sp>
        <p:nvSpPr>
          <p:cNvPr id="22" name="Gap card 3"/>
          <p:cNvSpPr/>
          <p:nvPr/>
        </p:nvSpPr>
        <p:spPr>
          <a:xfrm>
            <a:off x="4267200" y="3505200"/>
            <a:ext cx="37084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3" name="Gap chip 3"/>
          <p:cNvSpPr/>
          <p:nvPr/>
        </p:nvSpPr>
        <p:spPr>
          <a:xfrm>
            <a:off x="4368800" y="3594100"/>
            <a:ext cx="889000" cy="190500"/>
          </a:xfrm>
          <a:prstGeom prst="rect">
            <a:avLst/>
          </a:prstGeom>
          <a:solidFill>
            <a:srgbClr val="2B5C88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Clean team</a:t>
            </a:r>
            <a:endParaRPr sz="1000"/>
          </a:p>
        </p:txBody>
      </p:sp>
      <p:sp>
        <p:nvSpPr>
          <p:cNvPr id="24" name="Gap title 3"/>
          <p:cNvSpPr txBox="1"/>
          <p:nvPr/>
        </p:nvSpPr>
        <p:spPr>
          <a:xfrm>
            <a:off x="5359400" y="3581400"/>
            <a:ext cx="2514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Lease-term evidence is walled off</a:t>
            </a:r>
            <a:endParaRPr sz="1100"/>
          </a:p>
        </p:txBody>
      </p:sp>
      <p:sp>
        <p:nvSpPr>
          <p:cNvPr id="25" name="Gap body 3"/>
          <p:cNvSpPr txBox="1"/>
          <p:nvPr/>
        </p:nvSpPr>
        <p:spPr>
          <a:xfrm>
            <a:off x="4368800" y="3822700"/>
            <a:ext cx="35052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Executed leases control over the rent roll, but </a:t>
            </a:r>
            <a:r>
              <a:rPr sz="1000" b="0">
                <a:solidFill>
                  <a:srgbClr val="1A1A1A"/>
                </a:solidFill>
                <a:latin typeface="+mn-lt"/>
              </a:rPr>
              <a:t>only outside advisers</a:t>
            </a:r>
            <a:r>
              <a:rPr sz="1000" b="0">
                <a:solidFill>
                  <a:srgbClr val="1A1A1A"/>
                </a:solidFill>
                <a:latin typeface="+mn-lt"/>
              </a:rPr>
              <a:t> may read the three wholesale leases.</a:t>
            </a:r>
            <a:endParaRPr sz="1000"/>
          </a:p>
        </p:txBody>
      </p:sp>
      <p:sp>
        <p:nvSpPr>
          <p:cNvPr id="26" name="Gap source 3"/>
          <p:cNvSpPr txBox="1"/>
          <p:nvPr/>
        </p:nvSpPr>
        <p:spPr>
          <a:xfrm>
            <a:off x="4368800" y="4152900"/>
            <a:ext cx="35052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95959"/>
                </a:solidFill>
                <a:latin typeface="+mn-lt"/>
              </a:rPr>
              <a:t>Clean team protocol p.1, p.6</a:t>
            </a:r>
            <a:endParaRPr sz="1000"/>
          </a:p>
        </p:txBody>
      </p:sp>
      <p:sp>
        <p:nvSpPr>
          <p:cNvPr id="27" name="Gap card 4"/>
          <p:cNvSpPr/>
          <p:nvPr/>
        </p:nvSpPr>
        <p:spPr>
          <a:xfrm>
            <a:off x="4267200" y="4419600"/>
            <a:ext cx="37084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8" name="Gap chip 4"/>
          <p:cNvSpPr/>
          <p:nvPr/>
        </p:nvSpPr>
        <p:spPr>
          <a:xfrm>
            <a:off x="4368800" y="4508500"/>
            <a:ext cx="889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Missing</a:t>
            </a:r>
            <a:endParaRPr sz="1000"/>
          </a:p>
        </p:txBody>
      </p:sp>
      <p:sp>
        <p:nvSpPr>
          <p:cNvPr id="29" name="Gap title 4"/>
          <p:cNvSpPr txBox="1"/>
          <p:nvPr/>
        </p:nvSpPr>
        <p:spPr>
          <a:xfrm>
            <a:off x="5359400" y="4495800"/>
            <a:ext cx="2514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Construction debt papers absent</a:t>
            </a:r>
            <a:endParaRPr sz="1100"/>
          </a:p>
        </p:txBody>
      </p:sp>
      <p:sp>
        <p:nvSpPr>
          <p:cNvPr id="30" name="Gap body 4"/>
          <p:cNvSpPr txBox="1"/>
          <p:nvPr/>
        </p:nvSpPr>
        <p:spPr>
          <a:xfrm>
            <a:off x="4368800" y="4737100"/>
            <a:ext cx="35052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Facility agreements behind </a:t>
            </a:r>
            <a:r>
              <a:rPr sz="1000" b="0">
                <a:solidFill>
                  <a:srgbClr val="1A1A1A"/>
                </a:solidFill>
                <a:latin typeface="+mn-lt"/>
              </a:rPr>
              <a:t>$420M</a:t>
            </a:r>
            <a:r>
              <a:rPr sz="1000" b="0">
                <a:solidFill>
                  <a:srgbClr val="1A1A1A"/>
                </a:solidFill>
                <a:latin typeface="+mn-lt"/>
              </a:rPr>
              <a:t> drawn are not posted; the only compliance certificate runs to </a:t>
            </a:r>
            <a:r>
              <a:rPr sz="1000" b="0">
                <a:solidFill>
                  <a:srgbClr val="1A1A1A"/>
                </a:solidFill>
                <a:latin typeface="+mn-lt"/>
              </a:rPr>
              <a:t>31-Dec-2025</a:t>
            </a:r>
            <a:r>
              <a:rPr sz="1000" b="0">
                <a:solidFill>
                  <a:srgbClr val="1A1A1A"/>
                </a:solidFill>
                <a:latin typeface="+mn-lt"/>
              </a:rPr>
              <a:t>.</a:t>
            </a:r>
            <a:endParaRPr sz="1000"/>
          </a:p>
        </p:txBody>
      </p:sp>
      <p:sp>
        <p:nvSpPr>
          <p:cNvPr id="31" name="Gap source 4"/>
          <p:cNvSpPr txBox="1"/>
          <p:nvPr/>
        </p:nvSpPr>
        <p:spPr>
          <a:xfrm>
            <a:off x="4368800" y="5067300"/>
            <a:ext cx="35052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95959"/>
                </a:solidFill>
                <a:latin typeface="+mn-lt"/>
              </a:rPr>
              <a:t>Material contract summaries p.2; compliance certificate p.1</a:t>
            </a:r>
            <a:endParaRPr sz="1000"/>
          </a:p>
        </p:txBody>
      </p:sp>
      <p:sp>
        <p:nvSpPr>
          <p:cNvPr id="32" name="Gap card 5"/>
          <p:cNvSpPr/>
          <p:nvPr/>
        </p:nvSpPr>
        <p:spPr>
          <a:xfrm>
            <a:off x="4267200" y="5334000"/>
            <a:ext cx="3708400" cy="8382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3" name="Gap chip 5"/>
          <p:cNvSpPr/>
          <p:nvPr/>
        </p:nvSpPr>
        <p:spPr>
          <a:xfrm>
            <a:off x="4368800" y="5422900"/>
            <a:ext cx="8890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Stale</a:t>
            </a:r>
            <a:endParaRPr sz="1000"/>
          </a:p>
        </p:txBody>
      </p:sp>
      <p:sp>
        <p:nvSpPr>
          <p:cNvPr id="34" name="Gap title 5"/>
          <p:cNvSpPr txBox="1"/>
          <p:nvPr/>
        </p:nvSpPr>
        <p:spPr>
          <a:xfrm>
            <a:off x="5359400" y="5410200"/>
            <a:ext cx="2514600" cy="2159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PHX II status is six months old</a:t>
            </a:r>
            <a:endParaRPr sz="1100"/>
          </a:p>
        </p:txBody>
      </p:sp>
      <p:sp>
        <p:nvSpPr>
          <p:cNvPr id="35" name="Gap body 5"/>
          <p:cNvSpPr txBox="1"/>
          <p:nvPr/>
        </p:nvSpPr>
        <p:spPr>
          <a:xfrm>
            <a:off x="4368800" y="5651500"/>
            <a:ext cx="35052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$412M of $618M</a:t>
            </a:r>
            <a:r>
              <a:rPr sz="1000" b="0">
                <a:solidFill>
                  <a:srgbClr val="1A1A1A"/>
                </a:solidFill>
                <a:latin typeface="+mn-lt"/>
              </a:rPr>
              <a:t> spent at 31-Mar-2026, with energization due </a:t>
            </a:r>
            <a:r>
              <a:rPr sz="1000" b="0">
                <a:solidFill>
                  <a:srgbClr val="1A1A1A"/>
                </a:solidFill>
                <a:latin typeface="+mn-lt"/>
              </a:rPr>
              <a:t>Oct 2026</a:t>
            </a:r>
            <a:r>
              <a:rPr sz="1000" b="0">
                <a:solidFill>
                  <a:srgbClr val="1A1A1A"/>
                </a:solidFill>
                <a:latin typeface="+mn-lt"/>
              </a:rPr>
              <a:t> and first delivery Nov 2026.</a:t>
            </a:r>
            <a:endParaRPr sz="1000"/>
          </a:p>
        </p:txBody>
      </p:sp>
      <p:sp>
        <p:nvSpPr>
          <p:cNvPr id="36" name="Gap source 5"/>
          <p:cNvSpPr txBox="1"/>
          <p:nvPr/>
        </p:nvSpPr>
        <p:spPr>
          <a:xfrm>
            <a:off x="4368800" y="5981700"/>
            <a:ext cx="3505200" cy="1524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95959"/>
                </a:solidFill>
                <a:latin typeface="+mn-lt"/>
              </a:rPr>
              <a:t>Board deck Q1 FY26 p.3</a:t>
            </a:r>
            <a:endParaRPr sz="1000"/>
          </a:p>
        </p:txBody>
      </p:sp>
      <p:sp>
        <p:nvSpPr>
          <p:cNvPr id="37" name="Req num 1"/>
          <p:cNvSpPr txBox="1"/>
          <p:nvPr/>
        </p:nvSpPr>
        <p:spPr>
          <a:xfrm>
            <a:off x="8178800" y="16764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1</a:t>
            </a:r>
            <a:endParaRPr sz="1100"/>
          </a:p>
        </p:txBody>
      </p:sp>
      <p:sp>
        <p:nvSpPr>
          <p:cNvPr id="38" name="Req chip 1"/>
          <p:cNvSpPr/>
          <p:nvPr/>
        </p:nvSpPr>
        <p:spPr>
          <a:xfrm>
            <a:off x="8356600" y="1689100"/>
            <a:ext cx="635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Urgent</a:t>
            </a:r>
            <a:endParaRPr sz="1000"/>
          </a:p>
        </p:txBody>
      </p:sp>
      <p:sp>
        <p:nvSpPr>
          <p:cNvPr id="39" name="Req text 1"/>
          <p:cNvSpPr txBox="1"/>
          <p:nvPr/>
        </p:nvSpPr>
        <p:spPr>
          <a:xfrm>
            <a:off x="9093200" y="16764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Q2 and Q3 FY26 statements, flash reports and Jan to Sep 2026 monthly accounts</a:t>
            </a:r>
            <a:endParaRPr sz="1050"/>
          </a:p>
        </p:txBody>
      </p:sp>
      <p:sp>
        <p:nvSpPr>
          <p:cNvPr id="40" name="Req num 2"/>
          <p:cNvSpPr txBox="1"/>
          <p:nvPr/>
        </p:nvSpPr>
        <p:spPr>
          <a:xfrm>
            <a:off x="8178800" y="23368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2</a:t>
            </a:r>
            <a:endParaRPr sz="1100"/>
          </a:p>
        </p:txBody>
      </p:sp>
      <p:sp>
        <p:nvSpPr>
          <p:cNvPr id="41" name="Req chip 2"/>
          <p:cNvSpPr/>
          <p:nvPr/>
        </p:nvSpPr>
        <p:spPr>
          <a:xfrm>
            <a:off x="8356600" y="2349500"/>
            <a:ext cx="635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Urgent</a:t>
            </a:r>
            <a:endParaRPr sz="1000"/>
          </a:p>
        </p:txBody>
      </p:sp>
      <p:sp>
        <p:nvSpPr>
          <p:cNvPr id="42" name="Req text 2"/>
          <p:cNvSpPr txBox="1"/>
          <p:nvPr/>
        </p:nvSpPr>
        <p:spPr>
          <a:xfrm>
            <a:off x="9093200" y="23368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30-Sep-2026 rent roll, billing and AR aging, bridged from 31-Mar-2026</a:t>
            </a:r>
            <a:endParaRPr sz="1050"/>
          </a:p>
        </p:txBody>
      </p:sp>
      <p:cxnSp>
        <p:nvCxnSpPr>
          <p:cNvPr id="43" name="Req rule 2"/>
          <p:cNvCxnSpPr/>
          <p:nvPr/>
        </p:nvCxnSpPr>
        <p:spPr>
          <a:xfrm>
            <a:off x="8178800" y="22860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4" name="Req num 3"/>
          <p:cNvSpPr txBox="1"/>
          <p:nvPr/>
        </p:nvSpPr>
        <p:spPr>
          <a:xfrm>
            <a:off x="8178800" y="29972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3</a:t>
            </a:r>
            <a:endParaRPr sz="1100"/>
          </a:p>
        </p:txBody>
      </p:sp>
      <p:sp>
        <p:nvSpPr>
          <p:cNvPr id="45" name="Req chip 3"/>
          <p:cNvSpPr/>
          <p:nvPr/>
        </p:nvSpPr>
        <p:spPr>
          <a:xfrm>
            <a:off x="8356600" y="3009900"/>
            <a:ext cx="635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Urgent</a:t>
            </a:r>
            <a:endParaRPr sz="1000"/>
          </a:p>
        </p:txBody>
      </p:sp>
      <p:sp>
        <p:nvSpPr>
          <p:cNvPr id="46" name="Req text 3"/>
          <p:cNvSpPr txBox="1"/>
          <p:nvPr/>
        </p:nvSpPr>
        <p:spPr>
          <a:xfrm>
            <a:off x="9093200" y="29972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PHX II status pack: energization, estimate at completion, contingency, lien settlement</a:t>
            </a:r>
            <a:endParaRPr sz="1050"/>
          </a:p>
        </p:txBody>
      </p:sp>
      <p:cxnSp>
        <p:nvCxnSpPr>
          <p:cNvPr id="47" name="Req rule 3"/>
          <p:cNvCxnSpPr/>
          <p:nvPr/>
        </p:nvCxnSpPr>
        <p:spPr>
          <a:xfrm>
            <a:off x="8178800" y="29464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48" name="Req num 4"/>
          <p:cNvSpPr txBox="1"/>
          <p:nvPr/>
        </p:nvSpPr>
        <p:spPr>
          <a:xfrm>
            <a:off x="8178800" y="36576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4</a:t>
            </a:r>
            <a:endParaRPr sz="1100"/>
          </a:p>
        </p:txBody>
      </p:sp>
      <p:sp>
        <p:nvSpPr>
          <p:cNvPr id="49" name="Req chip 4"/>
          <p:cNvSpPr/>
          <p:nvPr/>
        </p:nvSpPr>
        <p:spPr>
          <a:xfrm>
            <a:off x="8356600" y="3670300"/>
            <a:ext cx="635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Urgent</a:t>
            </a:r>
            <a:endParaRPr sz="1000"/>
          </a:p>
        </p:txBody>
      </p:sp>
      <p:sp>
        <p:nvSpPr>
          <p:cNvPr id="50" name="Req text 4"/>
          <p:cNvSpPr txBox="1"/>
          <p:nvPr/>
        </p:nvSpPr>
        <p:spPr>
          <a:xfrm>
            <a:off x="9093200" y="36576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Final QoE rolled to LTM Sep-2026, with reliance letters for the QoE and both VDD reports</a:t>
            </a:r>
            <a:endParaRPr sz="1050"/>
          </a:p>
        </p:txBody>
      </p:sp>
      <p:cxnSp>
        <p:nvCxnSpPr>
          <p:cNvPr id="51" name="Req rule 4"/>
          <p:cNvCxnSpPr/>
          <p:nvPr/>
        </p:nvCxnSpPr>
        <p:spPr>
          <a:xfrm>
            <a:off x="8178800" y="36068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2" name="Req num 5"/>
          <p:cNvSpPr txBox="1"/>
          <p:nvPr/>
        </p:nvSpPr>
        <p:spPr>
          <a:xfrm>
            <a:off x="8178800" y="43180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5</a:t>
            </a:r>
            <a:endParaRPr sz="1100"/>
          </a:p>
        </p:txBody>
      </p:sp>
      <p:sp>
        <p:nvSpPr>
          <p:cNvPr id="53" name="Req chip 5"/>
          <p:cNvSpPr/>
          <p:nvPr/>
        </p:nvSpPr>
        <p:spPr>
          <a:xfrm>
            <a:off x="8356600" y="4330700"/>
            <a:ext cx="635000" cy="190500"/>
          </a:xfrm>
          <a:prstGeom prst="rect">
            <a:avLst/>
          </a:prstGeom>
          <a:solidFill>
            <a:srgbClr val="C0392B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Urgent</a:t>
            </a:r>
            <a:endParaRPr sz="1000"/>
          </a:p>
        </p:txBody>
      </p:sp>
      <p:sp>
        <p:nvSpPr>
          <p:cNvPr id="54" name="Req text 5"/>
          <p:cNvSpPr txBox="1"/>
          <p:nvPr/>
        </p:nvSpPr>
        <p:spPr>
          <a:xfrm>
            <a:off x="9093200" y="43180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Clean team designations for our counsel and accountants; ruling on tenant data posted outside folder 00</a:t>
            </a:r>
            <a:endParaRPr sz="1050"/>
          </a:p>
        </p:txBody>
      </p:sp>
      <p:cxnSp>
        <p:nvCxnSpPr>
          <p:cNvPr id="55" name="Req rule 5"/>
          <p:cNvCxnSpPr/>
          <p:nvPr/>
        </p:nvCxnSpPr>
        <p:spPr>
          <a:xfrm>
            <a:off x="8178800" y="42672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56" name="Req num 6"/>
          <p:cNvSpPr txBox="1"/>
          <p:nvPr/>
        </p:nvSpPr>
        <p:spPr>
          <a:xfrm>
            <a:off x="8178800" y="49784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6</a:t>
            </a:r>
            <a:endParaRPr sz="1100"/>
          </a:p>
        </p:txBody>
      </p:sp>
      <p:sp>
        <p:nvSpPr>
          <p:cNvPr id="57" name="Req chip 6"/>
          <p:cNvSpPr/>
          <p:nvPr/>
        </p:nvSpPr>
        <p:spPr>
          <a:xfrm>
            <a:off x="8356600" y="4991100"/>
            <a:ext cx="6350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High</a:t>
            </a:r>
            <a:endParaRPr sz="1000"/>
          </a:p>
        </p:txBody>
      </p:sp>
      <p:sp>
        <p:nvSpPr>
          <p:cNvPr id="58" name="Req text 6"/>
          <p:cNvSpPr txBox="1"/>
          <p:nvPr/>
        </p:nvSpPr>
        <p:spPr>
          <a:xfrm>
            <a:off x="9093200" y="49784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Construction facility agreements, Q1 to Q3 FY26 compliance certificates and FY26 board minutes</a:t>
            </a:r>
            <a:endParaRPr sz="1050"/>
          </a:p>
        </p:txBody>
      </p:sp>
      <p:cxnSp>
        <p:nvCxnSpPr>
          <p:cNvPr id="59" name="Req rule 6"/>
          <p:cNvCxnSpPr/>
          <p:nvPr/>
        </p:nvCxnSpPr>
        <p:spPr>
          <a:xfrm>
            <a:off x="8178800" y="49276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0" name="Req num 7"/>
          <p:cNvSpPr txBox="1"/>
          <p:nvPr/>
        </p:nvSpPr>
        <p:spPr>
          <a:xfrm>
            <a:off x="8178800" y="5638800"/>
            <a:ext cx="1524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0B1F3A"/>
                </a:solidFill>
                <a:latin typeface="+mn-lt"/>
              </a:rPr>
              <a:t>7</a:t>
            </a:r>
            <a:endParaRPr sz="1100"/>
          </a:p>
        </p:txBody>
      </p:sp>
      <p:sp>
        <p:nvSpPr>
          <p:cNvPr id="61" name="Req chip 7"/>
          <p:cNvSpPr/>
          <p:nvPr/>
        </p:nvSpPr>
        <p:spPr>
          <a:xfrm>
            <a:off x="8356600" y="5651500"/>
            <a:ext cx="6350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High</a:t>
            </a:r>
            <a:endParaRPr sz="1000"/>
          </a:p>
        </p:txBody>
      </p:sp>
      <p:sp>
        <p:nvSpPr>
          <p:cNvPr id="62" name="Req text 7"/>
          <p:cNvSpPr txBox="1"/>
          <p:nvPr/>
        </p:nvSpPr>
        <p:spPr>
          <a:xfrm>
            <a:off x="9093200" y="5638800"/>
            <a:ext cx="2590800" cy="558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50" b="0">
                <a:solidFill>
                  <a:srgbClr val="1A1A1A"/>
                </a:solidFill>
                <a:latin typeface="+mn-lt"/>
              </a:rPr>
              <a:t>Rent-roll dates reconciled to executed leases and amendments, with WALT on executed terms</a:t>
            </a:r>
            <a:endParaRPr sz="1050"/>
          </a:p>
        </p:txBody>
      </p:sp>
      <p:cxnSp>
        <p:nvCxnSpPr>
          <p:cNvPr id="63" name="Req rule 7"/>
          <p:cNvCxnSpPr/>
          <p:nvPr/>
        </p:nvCxnSpPr>
        <p:spPr>
          <a:xfrm>
            <a:off x="8178800" y="5588000"/>
            <a:ext cx="3505200" cy="0"/>
          </a:xfrm>
          <a:prstGeom prst="line">
            <a:avLst/>
          </a:prstGeom>
          <a:ln w="9525">
            <a:solidFill>
              <a:srgbClr val="D9D9D9"/>
            </a:solidFill>
          </a:ln>
        </p:spPr>
      </p:cxnSp>
      <p:sp>
        <p:nvSpPr>
          <p:cNvPr id="64" name="Footnote"/>
          <p:cNvSpPr txBox="1"/>
          <p:nvPr/>
        </p:nvSpPr>
        <p:spPr>
          <a:xfrm>
            <a:off x="508000" y="6426200"/>
            <a:ext cx="111760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50" b="0">
                <a:solidFill>
                  <a:srgbClr val="595959"/>
                </a:solidFill>
                <a:latin typeface="+mn-lt"/>
              </a:rPr>
              <a:t>Illustrative: Ironvale Digital Infrastructure is a fictional company (PE Bench). Status at 22-Oct-2026 against a 68-item standard buy-side request list. Sources: process letter p.1-2; buyer Q&amp;A log (8-Jul-2026), Q-101; Q1 FY26 financial statements; sell-side QoE report (draft) p.1-2; clean team protocol p.1, p.6-7; material contract summaries p.2; compliance certificate FY25 Q4 p.1; board deck Q1 FY26 p.3.</a:t>
            </a:r>
            <a:endParaRPr sz="850"/>
          </a:p>
        </p:txBody>
      </p:sp>
      <p:sp>
        <p:nvSpPr>
          <p:cNvPr id="65" name="Room stats"/>
          <p:cNvSpPr txBox="1"/>
          <p:nvPr/>
        </p:nvSpPr>
        <p:spPr>
          <a:xfrm>
            <a:off x="508000" y="5943600"/>
            <a:ext cx="35560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>
                <a:solidFill>
                  <a:srgbClr val="595959"/>
                </a:solidFill>
                <a:latin typeface="+mn-lt"/>
              </a:rPr>
              <a:t>161 files</a:t>
            </a:r>
            <a:r>
              <a:rPr sz="1000">
                <a:solidFill>
                  <a:srgbClr val="595959"/>
                </a:solidFill>
                <a:latin typeface="+mn-lt"/>
              </a:rPr>
              <a:t>, 35 of them clean-team only; last posting </a:t>
            </a:r>
            <a:r>
              <a:rPr sz="1000">
                <a:solidFill>
                  <a:srgbClr val="595959"/>
                </a:solidFill>
                <a:latin typeface="+mn-lt"/>
              </a:rPr>
              <a:t>8-Jul-2026</a:t>
            </a:r>
            <a:r>
              <a:rPr sz="1000">
                <a:solidFill>
                  <a:srgbClr val="595959"/>
                </a:solidFill>
                <a:latin typeface="+mn-lt"/>
              </a:rPr>
              <a:t>. Gap = missing, in progress, deferred or clean team only.</a:t>
            </a:r>
            <a:endParaRPr sz="1000"/>
          </a:p>
        </p:txBody>
      </p:sp>
    </p:spTree>
    <p:custDataLst>
      <p:tags r:id="rId-tag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2026-10-22T23:58:00.078Z</dcterms:modified>
</cp:coreProperties>
</file>