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/>
          <p:nvPr>
            <p:ph type="title"/>
          </p:nvPr>
        </p:nvSpPr>
        <p:spPr>
          <a:xfrm>
            <a:off x="841248" y="411480"/>
            <a:ext cx="10509504" cy="431800"/>
          </a:xfrm>
        </p:spPr>
        <p:txBody>
          <a:bodyPr wrap="square" lIns="0" tIns="0" rIns="0" bIns="0" anchor="b"/>
          <a:p>
            <a:r>
              <a:rPr sz="2800" b="0">
                <a:solidFill>
                  <a:srgbClr val="1A1A1A"/>
                </a:solidFill>
              </a:rPr>
              <a:t>Illustrative Discounted Cash Flow Analysis</a:t>
            </a:r>
          </a:p>
        </p:txBody>
      </p:sp>
      <p:sp>
        <p:nvSpPr>
          <p:cNvPr id="5" name="Text Placeholder 6"/>
          <p:cNvSpPr/>
          <p:nvPr>
            <p:ph type="body" idx="13"/>
          </p:nvPr>
        </p:nvSpPr>
        <p:spPr>
          <a:xfrm>
            <a:off x="841248" y="919480"/>
            <a:ext cx="10509504" cy="254000"/>
          </a:xfrm>
        </p:spPr>
        <p:txBody>
          <a:bodyPr lIns="0" tIns="0" rIns="0" bIns="0" anchor="t"/>
          <a:p>
            <a:r>
              <a:rPr sz="1600" b="0" i="0">
                <a:solidFill>
                  <a:srgbClr val="1A1A1A"/>
                </a:solidFill>
              </a:rPr>
              <a:t>Compound case DCF implies </a:t>
            </a:r>
            <a:r>
              <a:rPr sz="1600" b="1" i="0">
                <a:solidFill>
                  <a:srgbClr val="1A1A1A"/>
                </a:solidFill>
              </a:rPr>
              <a:t>$14.68</a:t>
            </a:r>
            <a:r>
              <a:rPr sz="1600" b="0" i="0">
                <a:solidFill>
                  <a:srgbClr val="1A1A1A"/>
                </a:solidFill>
              </a:rPr>
              <a:t> a share at </a:t>
            </a:r>
            <a:r>
              <a:rPr sz="1600" b="0" i="0">
                <a:solidFill>
                  <a:srgbClr val="1A1A1A"/>
                </a:solidFill>
              </a:rPr>
              <a:t>10.87%</a:t>
            </a:r>
            <a:r>
              <a:rPr sz="1600" b="0" i="0">
                <a:solidFill>
                  <a:srgbClr val="1A1A1A"/>
                </a:solidFill>
              </a:rPr>
              <a:t> WACC and </a:t>
            </a:r>
            <a:r>
              <a:rPr sz="1600" b="0" i="0">
                <a:solidFill>
                  <a:srgbClr val="1A1A1A"/>
                </a:solidFill>
              </a:rPr>
              <a:t>2.5%</a:t>
            </a:r>
            <a:r>
              <a:rPr sz="1600" b="0" i="0">
                <a:solidFill>
                  <a:srgbClr val="1A1A1A"/>
                </a:solidFill>
              </a:rPr>
              <a:t> growth, against the </a:t>
            </a:r>
            <a:r>
              <a:rPr sz="1600" b="1" i="0">
                <a:solidFill>
                  <a:srgbClr val="1A1A1A"/>
                </a:solidFill>
              </a:rPr>
              <a:t>$24.55</a:t>
            </a:r>
            <a:r>
              <a:rPr sz="1600" b="0" i="0">
                <a:solidFill>
                  <a:srgbClr val="1A1A1A"/>
                </a:solidFill>
              </a:rPr>
              <a:t> offer</a:t>
            </a:r>
            <a:endParaRPr sz="1600"/>
          </a:p>
        </p:txBody>
      </p:sp>
      <p:sp>
        <p:nvSpPr>
          <p:cNvPr id="6" name="Band UFCF"/>
          <p:cNvSpPr/>
          <p:nvPr/>
        </p:nvSpPr>
        <p:spPr>
          <a:xfrm>
            <a:off x="841248" y="1249680"/>
            <a:ext cx="10509504" cy="20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50800" tIns="0" rIns="50800" bIns="0" anchor="ctr"/>
          <a:p>
            <a:r>
              <a:rPr sz="1000" b="1">
                <a:solidFill>
                  <a:srgbClr val="FFFFFF"/>
                </a:solidFill>
                <a:latin typeface="+mn-lt"/>
              </a:rPr>
              <a:t>Illustrative Unlevered Free Cash Flow</a:t>
            </a:r>
            <a:r>
              <a:rPr sz="1000" b="1">
                <a:solidFill>
                  <a:srgbClr val="FFFFFF"/>
                </a:solidFill>
                <a:latin typeface="+mn-lt"/>
              </a:rPr>
              <a:t>: Compound Case (3)</a:t>
            </a:r>
            <a:endParaRPr sz="1000"/>
          </a:p>
        </p:txBody>
      </p:sp>
      <p:graphicFrame>
        <p:nvGraphicFramePr>
          <p:cNvPr id="7" name="UFCF table"/>
          <p:cNvGraphicFramePr/>
          <p:nvPr/>
        </p:nvGraphicFramePr>
        <p:xfrm>
          <a:off x="841248" y="1452880"/>
          <a:ext cx="10509504" cy="27432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{2D5ABB26-0587-4C30-8999-92F81FD0307C}</a:tableStyleId>
              </a:tblPr>
              <a:tblGrid>
                <a:gridCol w="1727200"/>
                <a:gridCol w="781050"/>
                <a:gridCol w="781050"/>
                <a:gridCol w="781050"/>
                <a:gridCol w="781050"/>
                <a:gridCol w="781050"/>
                <a:gridCol w="781050"/>
                <a:gridCol w="781050"/>
                <a:gridCol w="781050"/>
                <a:gridCol w="781050"/>
                <a:gridCol w="781050"/>
                <a:gridCol w="971550"/>
              </a:tblGrid>
              <a:tr h="168275">
                <a:tc>
                  <a:txBody>
                    <a:bodyPr/>
                    <a:p>
                      <a:pPr algn="l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FYE 31-Dec</a:t>
                      </a:r>
                      <a:endParaRPr sz="1000"/>
                    </a:p>
                  </a:txBody>
                  <a:tcPr marL="38100" marR="38100" marT="6350" marB="6350" anchor="ctr"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2026E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2027E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2028E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2029E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2030E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2031E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2032E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2033E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2034E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2035E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 u="none">
                          <a:solidFill>
                            <a:srgbClr val="1A1A1A"/>
                          </a:solidFill>
                          <a:latin typeface="+mn-lt"/>
                        </a:rPr>
                        <a:t>Terminal (2)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12700">
                      <a:solidFill>
                        <a:srgbClr val="F2F0EC"/>
                      </a:solidFill>
                    </a:lnR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Revenue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940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1,100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1,276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1,480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1,717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1,957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2,192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2,390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2,534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2,610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2,610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% growth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28.8%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17.0%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16.0%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16.0%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16.0%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14.0%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12.0%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9.0%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6.0%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/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Adj. EBITDA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333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407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496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598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708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813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919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1,011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1,080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1,122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1,122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% margin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35.5%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37.0%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38.9%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40.4%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41.2%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41.6%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41.9%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42.3%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42.6%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43.0%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43.0%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SBC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(138)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(149)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(161)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(174)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(188)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(201)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(213)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(223)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(229)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(233)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(233)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D&amp;A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(13)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(14)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(16)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(20)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(24)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(28)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(32)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(36)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(38)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(39)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EBIT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183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247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322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407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500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588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678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755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815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851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850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% margin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19.4%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22.4%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25.2%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27.5%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29.1%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30.0%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30.9%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31.6%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32.2%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32.6%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32.6%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Taxes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(48)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(64)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(82)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(104)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(127)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(149)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(171)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(191)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(206)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(215)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(215)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Tax rate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26.1%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25.8%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25.6%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25.5%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25.4%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25.3%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25.3%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25.3%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25.2%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25.2%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1">
                          <a:solidFill>
                            <a:srgbClr val="1A1A1A"/>
                          </a:solidFill>
                          <a:latin typeface="+mn-lt"/>
                        </a:rPr>
                        <a:t>25.2%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NOPAT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135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183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239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304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373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439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506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565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609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636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636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(+) D&amp;A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13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11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14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16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24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28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32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36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38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39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(−) Change in NWC (1)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(6)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(6)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(7)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(9)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(9)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(10)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(11)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(−) Capex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(21)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(16)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(19)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(22)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(26)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(29)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(33)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(36)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(38)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(39)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(39)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0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68275">
                <a:tc>
                  <a:txBody>
                    <a:bodyPr/>
                    <a:p>
                      <a:pPr algn="l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Unlevered free cash flow</a:t>
                      </a:r>
                      <a:endParaRPr sz="1000"/>
                    </a:p>
                  </a:txBody>
                  <a:tcPr marL="38100" marR="38100" marT="6350" marB="6350" anchor="ctr"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121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172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227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289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359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424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491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550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596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624 </a:t>
                      </a:r>
                      <a:endParaRPr sz="1000"/>
                    </a:p>
                  </a:txBody>
                  <a:tcPr marL="38100" marR="38100" marT="6350" marB="6350" anchor="ctr">
                    <a:lnL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624 </a:t>
                      </a:r>
                      <a:endParaRPr sz="1000"/>
                    </a:p>
                  </a:txBody>
                  <a:tcPr marL="38100" marR="38100" marT="6350" marB="6350" anchor="ctr">
                    <a:lnL w="9525">
                      <a:solidFill>
                        <a:srgbClr val="7F7F7F"/>
                      </a:solidFill>
                    </a:lnL>
                    <a:lnR w="0"/>
                    <a:lnT w="0"/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sp>
        <p:nvSpPr>
          <p:cNvPr id="8" name="Equity bridge"/>
          <p:cNvSpPr/>
          <p:nvPr/>
        </p:nvSpPr>
        <p:spPr>
          <a:xfrm>
            <a:off x="841248" y="4221480"/>
            <a:ext cx="10509504" cy="215900"/>
          </a:xfrm>
          <a:prstGeom prst="rect">
            <a:avLst/>
          </a:prstGeom>
          <a:solidFill>
            <a:srgbClr val="F2F0EC"/>
          </a:solidFill>
          <a:ln>
            <a:noFill/>
          </a:ln>
        </p:spPr>
        <p:txBody>
          <a:bodyPr lIns="50800" tIns="0" rIns="50800" bIns="0" anchor="ctr"/>
          <a:p>
            <a:r>
              <a:rPr sz="1000" b="0">
                <a:solidFill>
                  <a:srgbClr val="1A1A1A"/>
                </a:solidFill>
                <a:latin typeface="+mn-lt"/>
              </a:rPr>
              <a:t>Equity bridge, base case: EV </a:t>
            </a:r>
            <a:r>
              <a:rPr sz="1000" b="0">
                <a:solidFill>
                  <a:srgbClr val="1A1A1A"/>
                </a:solidFill>
                <a:latin typeface="+mn-lt"/>
              </a:rPr>
              <a:t>$4,944mm</a:t>
            </a:r>
            <a:r>
              <a:rPr sz="1000" b="0">
                <a:solidFill>
                  <a:srgbClr val="1A1A1A"/>
                </a:solidFill>
                <a:latin typeface="+mn-lt"/>
              </a:rPr>
              <a:t>, less net debt </a:t>
            </a:r>
            <a:r>
              <a:rPr sz="1000" b="0">
                <a:solidFill>
                  <a:srgbClr val="1A1A1A"/>
                </a:solidFill>
                <a:latin typeface="+mn-lt"/>
              </a:rPr>
              <a:t>$798mm</a:t>
            </a:r>
            <a:r>
              <a:rPr sz="1000" b="0">
                <a:solidFill>
                  <a:srgbClr val="1A1A1A"/>
                </a:solidFill>
                <a:latin typeface="+mn-lt"/>
              </a:rPr>
              <a:t>, plus PV of tax attributes </a:t>
            </a:r>
            <a:r>
              <a:rPr sz="1000" b="0">
                <a:solidFill>
                  <a:srgbClr val="1A1A1A"/>
                </a:solidFill>
                <a:latin typeface="+mn-lt"/>
              </a:rPr>
              <a:t>$421mm</a:t>
            </a:r>
            <a:r>
              <a:rPr sz="1000" b="0">
                <a:solidFill>
                  <a:srgbClr val="1A1A1A"/>
                </a:solidFill>
                <a:latin typeface="+mn-lt"/>
              </a:rPr>
              <a:t> = equity value </a:t>
            </a:r>
            <a:r>
              <a:rPr sz="1000" b="1">
                <a:solidFill>
                  <a:srgbClr val="1A1A1A"/>
                </a:solidFill>
                <a:latin typeface="+mn-lt"/>
              </a:rPr>
              <a:t>$4,567mm</a:t>
            </a:r>
            <a:r>
              <a:rPr sz="1000" b="0">
                <a:solidFill>
                  <a:srgbClr val="1A1A1A"/>
                </a:solidFill>
                <a:latin typeface="+mn-lt"/>
              </a:rPr>
              <a:t>, divided by </a:t>
            </a:r>
            <a:r>
              <a:rPr sz="1000" b="0">
                <a:solidFill>
                  <a:srgbClr val="1A1A1A"/>
                </a:solidFill>
                <a:latin typeface="+mn-lt"/>
              </a:rPr>
              <a:t>311.1mm</a:t>
            </a:r>
            <a:r>
              <a:rPr sz="1000" b="0">
                <a:solidFill>
                  <a:srgbClr val="1A1A1A"/>
                </a:solidFill>
                <a:latin typeface="+mn-lt"/>
              </a:rPr>
              <a:t> diluted shares = </a:t>
            </a:r>
            <a:r>
              <a:rPr sz="1000" b="1">
                <a:solidFill>
                  <a:srgbClr val="1A1A1A"/>
                </a:solidFill>
                <a:latin typeface="+mn-lt"/>
              </a:rPr>
              <a:t>$14.68</a:t>
            </a:r>
            <a:r>
              <a:rPr sz="1000" b="1">
                <a:solidFill>
                  <a:srgbClr val="1A1A1A"/>
                </a:solidFill>
                <a:latin typeface="+mn-lt"/>
              </a:rPr>
              <a:t> per share</a:t>
            </a:r>
            <a:endParaRPr sz="1000"/>
          </a:p>
        </p:txBody>
      </p:sp>
      <p:sp>
        <p:nvSpPr>
          <p:cNvPr id="9" name="Band eq"/>
          <p:cNvSpPr/>
          <p:nvPr/>
        </p:nvSpPr>
        <p:spPr>
          <a:xfrm>
            <a:off x="841248" y="4513580"/>
            <a:ext cx="3350768" cy="20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50800" tIns="0" rIns="50800" bIns="0" anchor="ctr"/>
          <a:p>
            <a:r>
              <a:rPr sz="1000" b="1">
                <a:solidFill>
                  <a:srgbClr val="FFFFFF"/>
                </a:solidFill>
                <a:latin typeface="+mn-lt"/>
              </a:rPr>
              <a:t>Implied Equity Value ($mm)</a:t>
            </a:r>
            <a:endParaRPr sz="1000"/>
          </a:p>
        </p:txBody>
      </p:sp>
      <p:sp>
        <p:nvSpPr>
          <p:cNvPr id="10" name="Cap eq"/>
          <p:cNvSpPr txBox="1"/>
          <p:nvPr/>
        </p:nvSpPr>
        <p:spPr>
          <a:xfrm>
            <a:off x="1879986" y="4729480"/>
            <a:ext cx="2312030" cy="1651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000" i="1">
                <a:solidFill>
                  <a:srgbClr val="7F7F7F"/>
                </a:solidFill>
                <a:latin typeface="+mn-lt"/>
              </a:rPr>
              <a:t>Perpetuity growth rate</a:t>
            </a:r>
            <a:endParaRPr sz="1000"/>
          </a:p>
        </p:txBody>
      </p:sp>
      <p:graphicFrame>
        <p:nvGraphicFramePr>
          <p:cNvPr id="11" name="Grid eq"/>
          <p:cNvGraphicFramePr/>
          <p:nvPr/>
        </p:nvGraphicFramePr>
        <p:xfrm>
          <a:off x="841248" y="4907280"/>
          <a:ext cx="3350768" cy="7112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{2D5ABB26-0587-4C30-8999-92F81FD0307C}</a:tableStyleId>
              </a:tblPr>
              <a:tblGrid>
                <a:gridCol w="1038738"/>
                <a:gridCol w="770677"/>
                <a:gridCol w="770677"/>
                <a:gridCol w="770677"/>
              </a:tblGrid>
              <a:tr h="177800">
                <a:tc>
                  <a:txBody>
                    <a:bodyPr/>
                    <a:p>
                      <a:pPr algn="l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WACC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2.0%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2.5%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3.0%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10.37%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4,740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4,944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5,175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10.87%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4,393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4,567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4,763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11.37%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4,083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4,233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4,400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2" name="Band px"/>
          <p:cNvSpPr/>
          <p:nvPr/>
        </p:nvSpPr>
        <p:spPr>
          <a:xfrm>
            <a:off x="4420616" y="4513580"/>
            <a:ext cx="3350768" cy="20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50800" tIns="0" rIns="50800" bIns="0" anchor="ctr"/>
          <a:p>
            <a:r>
              <a:rPr sz="1000" b="1">
                <a:solidFill>
                  <a:srgbClr val="FFFFFF"/>
                </a:solidFill>
                <a:latin typeface="+mn-lt"/>
              </a:rPr>
              <a:t>Implied Share Price ($)</a:t>
            </a:r>
            <a:endParaRPr sz="1000"/>
          </a:p>
        </p:txBody>
      </p:sp>
      <p:sp>
        <p:nvSpPr>
          <p:cNvPr id="13" name="Cap px"/>
          <p:cNvSpPr txBox="1"/>
          <p:nvPr/>
        </p:nvSpPr>
        <p:spPr>
          <a:xfrm>
            <a:off x="5459354" y="4729480"/>
            <a:ext cx="2312030" cy="1651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000" i="1">
                <a:solidFill>
                  <a:srgbClr val="7F7F7F"/>
                </a:solidFill>
                <a:latin typeface="+mn-lt"/>
              </a:rPr>
              <a:t>Perpetuity growth rate</a:t>
            </a:r>
            <a:endParaRPr sz="1000"/>
          </a:p>
        </p:txBody>
      </p:sp>
      <p:graphicFrame>
        <p:nvGraphicFramePr>
          <p:cNvPr id="14" name="Grid px"/>
          <p:cNvGraphicFramePr/>
          <p:nvPr/>
        </p:nvGraphicFramePr>
        <p:xfrm>
          <a:off x="4420616" y="4907280"/>
          <a:ext cx="3350768" cy="7112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{2D5ABB26-0587-4C30-8999-92F81FD0307C}</a:tableStyleId>
              </a:tblPr>
              <a:tblGrid>
                <a:gridCol w="1038738"/>
                <a:gridCol w="770677"/>
                <a:gridCol w="770677"/>
                <a:gridCol w="770677"/>
              </a:tblGrid>
              <a:tr h="177800">
                <a:tc>
                  <a:txBody>
                    <a:bodyPr/>
                    <a:p>
                      <a:pPr algn="l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WACC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2.0%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2.5%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3.0%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10.37%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$15.23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$15.89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$16.63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10.87%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$14.12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$14.68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$15.31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11.37%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$13.12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$13.60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$14.14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Band mx"/>
          <p:cNvSpPr/>
          <p:nvPr/>
        </p:nvSpPr>
        <p:spPr>
          <a:xfrm>
            <a:off x="7999984" y="4513580"/>
            <a:ext cx="3350768" cy="2032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50800" tIns="0" rIns="50800" bIns="0" anchor="ctr"/>
          <a:p>
            <a:r>
              <a:rPr sz="1000" b="1">
                <a:solidFill>
                  <a:srgbClr val="FFFFFF"/>
                </a:solidFill>
                <a:latin typeface="+mn-lt"/>
              </a:rPr>
              <a:t>Implied Terminal EV / EBITDA (2)</a:t>
            </a:r>
            <a:endParaRPr sz="1000"/>
          </a:p>
        </p:txBody>
      </p:sp>
      <p:sp>
        <p:nvSpPr>
          <p:cNvPr id="16" name="Cap mx"/>
          <p:cNvSpPr txBox="1"/>
          <p:nvPr/>
        </p:nvSpPr>
        <p:spPr>
          <a:xfrm>
            <a:off x="9038722" y="4729480"/>
            <a:ext cx="2312030" cy="165100"/>
          </a:xfrm>
          <a:prstGeom prst="rect">
            <a:avLst/>
          </a:prstGeom>
        </p:spPr>
        <p:txBody>
          <a:bodyPr wrap="square" lIns="0" tIns="0" rIns="0" bIns="0" anchor="t"/>
          <a:p>
            <a:pPr algn="ctr"/>
            <a:r>
              <a:rPr sz="1000" i="1">
                <a:solidFill>
                  <a:srgbClr val="7F7F7F"/>
                </a:solidFill>
                <a:latin typeface="+mn-lt"/>
              </a:rPr>
              <a:t>Perpetuity growth rate</a:t>
            </a:r>
            <a:endParaRPr sz="1000"/>
          </a:p>
        </p:txBody>
      </p:sp>
      <p:graphicFrame>
        <p:nvGraphicFramePr>
          <p:cNvPr id="17" name="Grid mx"/>
          <p:cNvGraphicFramePr/>
          <p:nvPr/>
        </p:nvGraphicFramePr>
        <p:xfrm>
          <a:off x="7999984" y="4907280"/>
          <a:ext cx="3350768" cy="711200"/>
        </p:xfrm>
        <a:graphic>
          <a:graphicData uri="http://schemas.openxmlformats.org/drawingml/2006/table">
            <a:tbl>
              <a:tblPr firstRow="0" firstCol="0" lastRow="0" lastCol="0" bandRow="0" bandCol="0">
                <a:tableStyleId>{2D5ABB26-0587-4C30-8999-92F81FD0307C}</a:tableStyleId>
              </a:tblPr>
              <a:tblGrid>
                <a:gridCol w="1038738"/>
                <a:gridCol w="770677"/>
                <a:gridCol w="770677"/>
                <a:gridCol w="770677"/>
              </a:tblGrid>
              <a:tr h="177800">
                <a:tc>
                  <a:txBody>
                    <a:bodyPr/>
                    <a:p>
                      <a:pPr algn="l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WACC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2.0%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2.5%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3.0%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10.37%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6.8x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7.2x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7.8x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10.87%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6.4x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1" i="0">
                          <a:solidFill>
                            <a:srgbClr val="1A1A1A"/>
                          </a:solidFill>
                          <a:latin typeface="+mn-lt"/>
                        </a:rPr>
                        <a:t>6.8x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7.3x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  <a:tr h="177800"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11.37%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6.1x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6.4x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  <a:tc>
                  <a:txBody>
                    <a:bodyPr/>
                    <a:p>
                      <a:pPr algn="r"/>
                      <a:r>
                        <a:rPr sz="1000" b="0" i="0">
                          <a:solidFill>
                            <a:srgbClr val="1A1A1A"/>
                          </a:solidFill>
                          <a:latin typeface="+mn-lt"/>
                        </a:rPr>
                        <a:t>6.8x </a:t>
                      </a:r>
                      <a:endParaRPr sz="1000"/>
                    </a:p>
                  </a:txBody>
                  <a:tcPr marL="38100" marR="38100" marT="6350" marB="6350" anchor="ctr">
                    <a:lnB w="9525">
                      <a:solidFill>
                        <a:srgbClr val="D9D9D9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8" name="Footnotes"/>
          <p:cNvSpPr txBox="1"/>
          <p:nvPr/>
        </p:nvSpPr>
        <p:spPr>
          <a:xfrm>
            <a:off x="841248" y="5681980"/>
            <a:ext cx="10509504" cy="810260"/>
          </a:xfrm>
          <a:prstGeom prst="rect">
            <a:avLst/>
          </a:prstGeom>
        </p:spPr>
        <p:txBody>
          <a:bodyPr wrap="square" lIns="0" tIns="0" rIns="0" bIns="0" anchor="b"/>
          <a:p>
            <a:r>
              <a:rPr sz="900">
                <a:solidFill>
                  <a:srgbClr val="7F7F7F"/>
                </a:solidFill>
                <a:latin typeface="+mn-lt"/>
              </a:rPr>
              <a:t>(1) Net of amortization of contract acquisition costs. (2) Terminal value on 2035E normalized UFCF (capex = D&amp;A); EV / EBITDA on terminal-year Adj. EBITDA (pre-SBC). Mid-year convention; SBC as a cash cost.</a:t>
            </a:r>
            <a:endParaRPr sz="8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(3) Compound case: revenue growth 2.0pts below plan from 2028E; Adj. EBITDA margin 0.5pt (2026E) and 1.0pt (2027E onward) </a:t>
            </a:r>
            <a:r>
              <a:rPr sz="900">
                <a:solidFill>
                  <a:srgbClr val="7F7F7F"/>
                </a:solidFill>
                <a:latin typeface="+mn-lt"/>
              </a:rPr>
              <a:t>under</a:t>
            </a:r>
            <a:r>
              <a:rPr sz="900">
                <a:solidFill>
                  <a:srgbClr val="7F7F7F"/>
                </a:solidFill>
                <a:latin typeface="+mn-lt"/>
              </a:rPr>
              <a:t> plan; SBC at 2026 guidance midpoint of </a:t>
            </a:r>
            <a:r>
              <a:rPr sz="900">
                <a:solidFill>
                  <a:srgbClr val="7F7F7F"/>
                </a:solidFill>
                <a:latin typeface="+mn-lt"/>
              </a:rPr>
              <a:t>$137.5mm</a:t>
            </a:r>
            <a:r>
              <a:rPr sz="900">
                <a:solidFill>
                  <a:srgbClr val="7F7F7F"/>
                </a:solidFill>
                <a:latin typeface="+mn-lt"/>
              </a:rPr>
              <a:t>, growing at half of revenue growth.</a:t>
            </a:r>
            <a:endParaRPr sz="800"/>
          </a:p>
          <a:p>
            <a:pPr/>
            <a:r>
              <a:rPr sz="900">
                <a:solidFill>
                  <a:srgbClr val="7F7F7F"/>
                </a:solidFill>
                <a:latin typeface="+mn-lt"/>
              </a:rPr>
              <a:t>Source: </a:t>
            </a:r>
            <a:r>
              <a:rPr sz="900">
                <a:solidFill>
                  <a:srgbClr val="7F7F7F"/>
                </a:solidFill>
                <a:latin typeface="+mn-lt"/>
              </a:rPr>
              <a:t>DEFM14A Financial Forecasts</a:t>
            </a:r>
            <a:r>
              <a:rPr sz="900">
                <a:solidFill>
                  <a:srgbClr val="7F7F7F"/>
                </a:solidFill>
                <a:latin typeface="+mn-lt"/>
              </a:rPr>
              <a:t> (2025E-2030E); </a:t>
            </a:r>
            <a:r>
              <a:rPr sz="900">
                <a:solidFill>
                  <a:srgbClr val="7F7F7F"/>
                </a:solidFill>
                <a:latin typeface="+mn-lt"/>
              </a:rPr>
              <a:t>J.P. Morgan and PJT fairness opinion presentations</a:t>
            </a:r>
            <a:r>
              <a:rPr sz="900">
                <a:solidFill>
                  <a:srgbClr val="7F7F7F"/>
                </a:solidFill>
                <a:latin typeface="+mn-lt"/>
              </a:rPr>
              <a:t>, 20-Dec-2025 (2031E-2032E, terminal-year profile, line-item ratios), 2033E-2034E interpolated; </a:t>
            </a:r>
            <a:r>
              <a:rPr sz="900">
                <a:solidFill>
                  <a:srgbClr val="7F7F7F"/>
                </a:solidFill>
                <a:latin typeface="+mn-lt"/>
              </a:rPr>
              <a:t>Compound adjustments</a:t>
            </a:r>
            <a:r>
              <a:rPr sz="900">
                <a:solidFill>
                  <a:srgbClr val="7F7F7F"/>
                </a:solidFill>
                <a:latin typeface="+mn-lt"/>
              </a:rPr>
              <a:t>; </a:t>
            </a:r>
            <a:r>
              <a:rPr sz="900">
                <a:solidFill>
                  <a:srgbClr val="7F7F7F"/>
                </a:solidFill>
                <a:latin typeface="+mn-lt"/>
              </a:rPr>
              <a:t>Compound DCF analysis</a:t>
            </a:r>
            <a:r>
              <a:rPr sz="900">
                <a:solidFill>
                  <a:srgbClr val="7F7F7F"/>
                </a:solidFill>
                <a:latin typeface="+mn-lt"/>
              </a:rPr>
              <a:t>. Valuation date </a:t>
            </a:r>
            <a:r>
              <a:rPr sz="900">
                <a:solidFill>
                  <a:srgbClr val="7F7F7F"/>
                </a:solidFill>
                <a:latin typeface="+mn-lt"/>
              </a:rPr>
              <a:t>20-Dec-2025</a:t>
            </a:r>
            <a:r>
              <a:rPr sz="900">
                <a:solidFill>
                  <a:srgbClr val="7F7F7F"/>
                </a:solidFill>
                <a:latin typeface="+mn-lt"/>
              </a:rPr>
              <a:t>.</a:t>
            </a:r>
            <a:endParaRPr sz="800"/>
          </a:p>
        </p:txBody>
      </p:sp>
      <p:sp>
        <p:nvSpPr>
          <p:cNvPr id="19" name="Title rule"/>
          <p:cNvSpPr/>
          <p:nvPr/>
        </p:nvSpPr>
        <p:spPr>
          <a:xfrm>
            <a:off x="841248" y="855980"/>
            <a:ext cx="10509504" cy="12700"/>
          </a:xfrm>
          <a:prstGeom prst="rect">
            <a:avLst/>
          </a:prstGeom>
          <a:solidFill>
            <a:srgbClr val="002060"/>
          </a:solidFill>
          <a:ln>
            <a:noFill/>
          </a:ln>
        </p:spPr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2026-10-22T02:50:37.952Z</dcterms:modified>
</cp:coreProperties>
</file>