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41248" y="812800"/>
            <a:ext cx="105095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06400"/>
            <a:ext cx="10509504" cy="406400"/>
          </a:xfrm>
        </p:spPr>
        <p:txBody>
          <a:bodyPr lIns="0" tIns="0" rIns="0" bIns="0" anchor="t"/>
          <a:p>
            <a:r>
              <a:rPr sz="2800" b="0"/>
              <a:t>Track record backs CWAN's margins, not its growth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41248" y="838200"/>
            <a:ext cx="10509504" cy="254000"/>
          </a:xfrm>
        </p:spPr>
        <p:txBody>
          <a:bodyPr lIns="0" tIns="0" rIns="0" bIns="0" anchor="t"/>
          <a:p>
            <a:r>
              <a:rPr sz="1600" b="0">
                <a:solidFill>
                  <a:srgbClr val="1A1A1A"/>
                </a:solidFill>
              </a:rPr>
              <a:t>IC case 2030E adj. EBITDA is </a:t>
            </a:r>
            <a:r>
              <a:rPr sz="1600" b="1">
                <a:solidFill>
                  <a:srgbClr val="1A1A1A"/>
                </a:solidFill>
              </a:rPr>
              <a:t>88%</a:t>
            </a:r>
            <a:r>
              <a:rPr sz="1600" b="0">
                <a:solidFill>
                  <a:srgbClr val="1A1A1A"/>
                </a:solidFill>
              </a:rPr>
              <a:t> of plan; on PJT DCF grid about </a:t>
            </a:r>
            <a:r>
              <a:rPr sz="1600" b="1">
                <a:solidFill>
                  <a:srgbClr val="1A1A1A"/>
                </a:solidFill>
              </a:rPr>
              <a:t>$20.90</a:t>
            </a:r>
            <a:r>
              <a:rPr sz="1600" b="0">
                <a:solidFill>
                  <a:srgbClr val="1A1A1A"/>
                </a:solidFill>
              </a:rPr>
              <a:t> a share vs the </a:t>
            </a:r>
            <a:r>
              <a:rPr sz="1600" b="0">
                <a:solidFill>
                  <a:srgbClr val="1A1A1A"/>
                </a:solidFill>
              </a:rPr>
              <a:t>$24.55</a:t>
            </a:r>
            <a:r>
              <a:rPr sz="1600" b="0">
                <a:solidFill>
                  <a:srgbClr val="1A1A1A"/>
                </a:solidFill>
              </a:rPr>
              <a:t> price</a:t>
            </a:r>
            <a:endParaRPr sz="1600"/>
          </a:p>
        </p:txBody>
      </p:sp>
      <p:sp>
        <p:nvSpPr>
          <p:cNvPr id="7" name="Section header"/>
          <p:cNvSpPr txBox="1"/>
          <p:nvPr/>
        </p:nvSpPr>
        <p:spPr>
          <a:xfrm>
            <a:off x="841248" y="1231900"/>
            <a:ext cx="10509504" cy="2159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400" b="0">
                <a:solidFill>
                  <a:srgbClr val="1A1A1A"/>
                </a:solidFill>
                <a:latin typeface="+mn-lt"/>
              </a:rPr>
              <a:t>Quarterly guidance beat; long-term growth promises missed</a:t>
            </a:r>
            <a:endParaRPr sz="1400"/>
          </a:p>
        </p:txBody>
      </p:sp>
      <p:graphicFrame>
        <p:nvGraphicFramePr>
          <p:cNvPr id="8" name="Guidance scorecard table"/>
          <p:cNvGraphicFramePr/>
          <p:nvPr/>
        </p:nvGraphicFramePr>
        <p:xfrm>
          <a:off x="841248" y="1549400"/>
          <a:ext cx="3759200" cy="17907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81200"/>
                <a:gridCol w="762000"/>
                <a:gridCol w="1016000"/>
              </a:tblGrid>
              <a:tr h="29845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Q4'21-Q4'25 vs midpoint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Revenue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Adj. EBITDA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Beat / missed midpoint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17 / 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15 / 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Average beat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7.7%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Largest beat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16.3%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Weakest quarter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0.2%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(2.3%)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Full-year guide raised / cut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 / 1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 / 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Promise ledger table"/>
          <p:cNvGraphicFramePr/>
          <p:nvPr/>
        </p:nvGraphicFramePr>
        <p:xfrm>
          <a:off x="4752848" y="1549400"/>
          <a:ext cx="6597904" cy="17907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87400"/>
                <a:gridCol w="431800"/>
                <a:gridCol w="5378704"/>
              </a:tblGrid>
              <a:tr h="29845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Status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No.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Examples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373063"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Kept</a:t>
                      </a:r>
                      <a:endParaRPr sz="1200"/>
                    </a:p>
                  </a:txBody>
                  <a:tcPr marL="50800" marR="50800" marT="12700" marB="12700" anchor="ctr">
                    <a:lnR w="635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Gross margin </a:t>
                      </a:r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+240bps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 in 18 months; $20m Enfusion synergy; leverage 2.9x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373063"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Slipped</a:t>
                      </a:r>
                      <a:endParaRPr sz="1200"/>
                    </a:p>
                  </a:txBody>
                  <a:tcPr marL="50800" marR="50800" marT="12700" marB="12700" anchor="ctr">
                    <a:lnR w="635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NRR 116% to 108%; Enfusion ramp 1H27; FY25 margin +169 vs +200bps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373063"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Missed</a:t>
                      </a:r>
                      <a:endParaRPr sz="1200"/>
                    </a:p>
                  </a:txBody>
                  <a:tcPr marL="50800" marR="50800" marT="12700" marB="12700" anchor="ctr">
                    <a:lnR w="635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20% organic growth (2025 core </a:t>
                      </a:r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18.8%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, pro forma </a:t>
                      </a:r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15.4%</a:t>
                      </a:r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); JUMP earn-out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373063">
                <a:tc>
                  <a:txBody>
                    <a:bodyPr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Open</a:t>
                      </a:r>
                      <a:endParaRPr sz="1200"/>
                    </a:p>
                  </a:txBody>
                  <a:tcPr marL="50800" marR="50800" marT="12700" marB="12700" anchor="ctr">
                    <a:lnR w="63500">
                      <a:solidFill>
                        <a:srgbClr val="FFFFFF"/>
                      </a:solidFill>
                    </a:lnR>
                    <a:lnT w="63500">
                      <a:solidFill>
                        <a:srgbClr val="FFFFFF"/>
                      </a:solidFill>
                    </a:lnT>
                    <a:lnB w="63500">
                      <a:solidFill>
                        <a:srgbClr val="FFFFFF"/>
                      </a:solidFill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42% long-term margin; Beacon and Bistro revenue; buyback halted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Plan vs IC case table"/>
          <p:cNvGraphicFramePr/>
          <p:nvPr/>
        </p:nvGraphicFramePr>
        <p:xfrm>
          <a:off x="841248" y="3492500"/>
          <a:ext cx="10509504" cy="2387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35504"/>
                <a:gridCol w="1092200"/>
                <a:gridCol w="1092200"/>
                <a:gridCol w="1092200"/>
                <a:gridCol w="1092200"/>
                <a:gridCol w="1092200"/>
                <a:gridCol w="1092200"/>
                <a:gridCol w="1320800"/>
              </a:tblGrid>
              <a:tr h="298450">
                <a:tc>
                  <a:txBody>
                    <a:bodyPr/>
                    <a:p>
                      <a:pPr algn="l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($m)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2025¹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2026E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2027E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2028E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2029E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2030E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Total 26E-30E</a:t>
                      </a:r>
                      <a:endParaRPr sz="1200"/>
                    </a:p>
                  </a:txBody>
                  <a:tcPr marL="50800" marR="50800" marT="12700" marB="12700" anchor="ctr">
                    <a:solidFill>
                      <a:srgbClr val="F2F0EC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Revenue, plan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730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940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1,100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1,298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1,531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1,807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6,676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Revenue, IC case²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731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932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1,072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1,243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1,442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1,673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6,361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Adj. EBITDA, plan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248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338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418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518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634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763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2,671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Adj. EBITDA, IC case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248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335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402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484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575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1A1A1A"/>
                          </a:solidFill>
                          <a:latin typeface="+mn-lt"/>
                        </a:rPr>
                        <a:t>673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2,469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Adj. EBITDA margin, plan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34.0%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36.0%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38.0%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39.9%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41.4%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42.2%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Adj. EBITDA margin, IC case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33.9%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36.0%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37.5%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38.9%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39.9%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40.2%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</a:tr>
              <a:tr h="298450">
                <a:tc>
                  <a:txBody>
                    <a:bodyPr/>
                    <a:p>
                      <a:pPr algn="l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IC adj. EBITDA as % of plan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100%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99%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CCD8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96%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A2B4D5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1A1A1A"/>
                          </a:solidFill>
                          <a:latin typeface="+mn-lt"/>
                        </a:rPr>
                        <a:t>93%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7A93B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FFFFFF"/>
                          </a:solidFill>
                          <a:latin typeface="+mn-lt"/>
                        </a:rPr>
                        <a:t>91%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5474AB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+mn-lt"/>
                        </a:rPr>
                        <a:t>88%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200" b="0">
                          <a:solidFill>
                            <a:srgbClr val="FFFFFF"/>
                          </a:solidFill>
                          <a:latin typeface="+mn-lt"/>
                        </a:rPr>
                        <a:t>92%</a:t>
                      </a:r>
                      <a:endParaRPr sz="1200"/>
                    </a:p>
                  </a:txBody>
                  <a:tcPr marL="50800" marR="508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6C88B8"/>
                    </a:solidFill>
                  </a:tcPr>
                </a:tc>
              </a:tr>
            </a:tbl>
          </a:graphicData>
        </a:graphic>
      </p:graphicFrame>
      <p:sp>
        <p:nvSpPr>
          <p:cNvPr id="11" name="Footnote 1"/>
          <p:cNvSpPr txBox="1"/>
          <p:nvPr/>
        </p:nvSpPr>
        <p:spPr>
          <a:xfrm>
            <a:off x="841248" y="5981700"/>
            <a:ext cx="10509504" cy="152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000" b="0">
                <a:solidFill>
                  <a:srgbClr val="7F7F7F"/>
                </a:solidFill>
                <a:latin typeface="+mn-lt"/>
              </a:rPr>
              <a:t>1. IC case 2025 is reported FY2025; growth is applied to FY2025 pro forma revenue of </a:t>
            </a:r>
            <a:r>
              <a:rPr sz="1000" b="0">
                <a:solidFill>
                  <a:srgbClr val="7F7F7F"/>
                </a:solidFill>
                <a:latin typeface="+mn-lt"/>
              </a:rPr>
              <a:t>$817m</a:t>
            </a:r>
            <a:r>
              <a:rPr sz="1000" b="0">
                <a:solidFill>
                  <a:srgbClr val="7F7F7F"/>
                </a:solidFill>
                <a:latin typeface="+mn-lt"/>
              </a:rPr>
              <a:t>.</a:t>
            </a:r>
            <a:endParaRPr sz="1000"/>
          </a:p>
        </p:txBody>
      </p:sp>
      <p:sp>
        <p:nvSpPr>
          <p:cNvPr id="12" name="Footnote 2"/>
          <p:cNvSpPr txBox="1"/>
          <p:nvPr/>
        </p:nvSpPr>
        <p:spPr>
          <a:xfrm>
            <a:off x="841248" y="6134100"/>
            <a:ext cx="10509504" cy="152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000" b="0">
                <a:solidFill>
                  <a:srgbClr val="7F7F7F"/>
                </a:solidFill>
                <a:latin typeface="+mn-lt"/>
              </a:rPr>
              <a:t>2. IC case haircut: </a:t>
            </a:r>
            <a:r>
              <a:rPr sz="1000" b="0">
                <a:solidFill>
                  <a:srgbClr val="7F7F7F"/>
                </a:solidFill>
                <a:latin typeface="+mn-lt"/>
              </a:rPr>
              <a:t>1pt off 2026E growth, 2pts a year off 2027E-30E, 200bps off the 2030E margin</a:t>
            </a:r>
            <a:r>
              <a:rPr sz="1000" b="0">
                <a:solidFill>
                  <a:srgbClr val="7F7F7F"/>
                </a:solidFill>
                <a:latin typeface="+mn-lt"/>
              </a:rPr>
              <a:t>.</a:t>
            </a:r>
            <a:endParaRPr sz="1000"/>
          </a:p>
        </p:txBody>
      </p:sp>
      <p:sp>
        <p:nvSpPr>
          <p:cNvPr id="13" name="Source note"/>
          <p:cNvSpPr txBox="1"/>
          <p:nvPr/>
        </p:nvSpPr>
        <p:spPr>
          <a:xfrm>
            <a:off x="841248" y="6324600"/>
            <a:ext cx="10509504" cy="1524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p>
            <a:r>
              <a:rPr sz="1000" b="0">
                <a:solidFill>
                  <a:srgbClr val="7F7F7F"/>
                </a:solidFill>
                <a:latin typeface="+mn-lt"/>
              </a:rPr>
              <a:t>Source: </a:t>
            </a:r>
            <a:r>
              <a:rPr sz="1000" b="0">
                <a:solidFill>
                  <a:srgbClr val="7F7F7F"/>
                </a:solidFill>
                <a:latin typeface="+mn-lt"/>
              </a:rPr>
              <a:t>CWAN earnings releases</a:t>
            </a:r>
            <a:r>
              <a:rPr sz="1000" b="0">
                <a:solidFill>
                  <a:srgbClr val="7F7F7F"/>
                </a:solidFill>
                <a:latin typeface="+mn-lt"/>
              </a:rPr>
              <a:t> and </a:t>
            </a:r>
            <a:r>
              <a:rPr sz="1000" b="0">
                <a:solidFill>
                  <a:srgbClr val="7F7F7F"/>
                </a:solidFill>
                <a:latin typeface="+mn-lt"/>
              </a:rPr>
              <a:t>calls</a:t>
            </a:r>
            <a:r>
              <a:rPr sz="1000" b="0">
                <a:solidFill>
                  <a:srgbClr val="7F7F7F"/>
                </a:solidFill>
                <a:latin typeface="+mn-lt"/>
              </a:rPr>
              <a:t> Q3'21-Q3'25; </a:t>
            </a:r>
            <a:r>
              <a:rPr sz="1000" b="0">
                <a:solidFill>
                  <a:srgbClr val="7F7F7F"/>
                </a:solidFill>
                <a:latin typeface="+mn-lt"/>
              </a:rPr>
              <a:t>2025 Investor Day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DEFM14A pp.68-69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FY2025 10-K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PJT fairness deck</a:t>
            </a:r>
            <a:r>
              <a:rPr sz="1000" b="0">
                <a:solidFill>
                  <a:srgbClr val="7F7F7F"/>
                </a:solidFill>
                <a:latin typeface="+mn-lt"/>
              </a:rPr>
              <a:t>; </a:t>
            </a:r>
            <a:r>
              <a:rPr sz="1000" b="0">
                <a:solidFill>
                  <a:srgbClr val="7F7F7F"/>
                </a:solidFill>
                <a:latin typeface="+mn-lt"/>
              </a:rPr>
              <a:t>Compound track-record analysis</a:t>
            </a:r>
            <a:r>
              <a:rPr sz="1000" b="0">
                <a:solidFill>
                  <a:srgbClr val="7F7F7F"/>
                </a:solidFill>
                <a:latin typeface="+mn-lt"/>
              </a:rPr>
              <a:t>. As of 21 Oct 2026.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002060"/>
      </a:dk2>
      <a:lt2>
        <a:srgbClr val="F2F0EC"/>
      </a:lt2>
      <a:accent1>
        <a:srgbClr val="4472C4"/>
      </a:accent1>
      <a:accent2>
        <a:srgbClr val="ED7D31"/>
      </a:accent2>
      <a:accent3>
        <a:srgbClr val="7F7F7F"/>
      </a:accent3>
      <a:accent4>
        <a:srgbClr val="264478"/>
      </a:accent4>
      <a:accent5>
        <a:srgbClr val="9E480E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2026-10-22T01:03:23.271Z</dcterms:modified>
</cp:coreProperties>
</file>