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s/slide1.xml" ContentType="application/vnd.openxmlformats-officedocument.presentationml.slide+xml"/>
  <Override PartName="/ppt/charts/chart4.xml" ContentType="application/vnd.openxmlformats-officedocument.drawingml.chart+xml"/>
  <Override PartName="/ppt/embeddings/Microsoft_Excel_Worksheet4.xlsx" ContentType="application/vnd.openxmlformats-officedocument.spreadsheetml.sheet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6" r:id="rId2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title>
      <c:tx>
        <c:rich>
          <a:bodyPr/>
          <a:lstStyle/>
          <a:p>
            <a:pPr>
              <a:defRPr sz="1000" b="1">
                <a:solidFill>
                  <a:srgbClr val="1A1A1A"/>
                </a:solidFill>
              </a:defRPr>
            </a:pPr>
            <a:r>
              <a:rPr lang="en-US"/>
              <a:t>Revenue, base vs acquired ($m)</a:t>
            </a:r>
          </a:p>
        </c:rich>
      </c:tx>
      <c:overlay val="0"/>
    </c:title>
    <c:plotArea>
      <c:barChart>
        <c:barDir val="col"/>
        <c:grouping val="stacked"/>
        <c:varyColors val="0"/>
        <c:ser>
          <c:idx val="0"/>
          <c:order val="0"/>
          <c:tx>
            <c:strRef>
              <c:f>Analysis!$N$22</c:f>
              <c:strCache>
                <c:ptCount val="1"/>
                <c:pt idx="0">
                  <c:v>Excl. Enfusion and Beacon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</c:spPr>
          <c:invertIfNegative val="0"/>
          <c:dLbls>
            <c:numFmt formatCode="#,##0"/>
            <c:txPr>
              <a:bodyPr/>
              <a:lstStyle/>
              <a:p>
                <a:pPr>
                  <a:defRPr sz="100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/>
            <c:showCatName val="0"/>
            <c:showSerName val="0"/>
            <c:showPercent val="0"/>
            <c:showBubbleSize val="0"/>
          </c:dLbls>
          <c:cat>
            <c:numRef>
              <c:f>Analysis!$O$21:$S$21</c:f>
              <c:numCache>
                <c:formatCode>"FY"yy"A"</c:formatCode>
                <c:ptCount val="5"/>
                <c:pt idx="0">
                  <c:v>44561</c:v>
                </c:pt>
                <c:pt idx="1">
                  <c:v>44926</c:v>
                </c:pt>
                <c:pt idx="2">
                  <c:v>45291</c:v>
                </c:pt>
                <c:pt idx="3">
                  <c:v>45657</c:v>
                </c:pt>
                <c:pt idx="4">
                  <c:v>46022</c:v>
                </c:pt>
              </c:numCache>
            </c:numRef>
          </c:cat>
          <c:val>
            <c:numRef>
              <c:f>Analysis!$O$22:$S$22</c:f>
              <c:numCache>
                <c:formatCode>#,##0_);(#,##0);"–"_)</c:formatCode>
                <c:ptCount val="5"/>
                <c:pt idx="0">
                  <c:v>252.022</c:v>
                </c:pt>
                <c:pt idx="1">
                  <c:v>303.426</c:v>
                </c:pt>
                <c:pt idx="2">
                  <c:v>368.168</c:v>
                </c:pt>
                <c:pt idx="3">
                  <c:v>451.803</c:v>
                </c:pt>
                <c:pt idx="4">
                  <c:v>536.868</c:v>
                </c:pt>
              </c:numCache>
            </c:numRef>
          </c:val>
        </c:ser>
        <c:ser>
          <c:idx val="1"/>
          <c:order val="1"/>
          <c:tx>
            <c:strRef>
              <c:f>Analysis!$N$23</c:f>
              <c:strCache>
                <c:ptCount val="1"/>
                <c:pt idx="0">
                  <c:v>Enfusion and Beacon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</c:spPr>
          <c:invertIfNegative val="0"/>
          <c:dLbls>
            <c:numFmt formatCode="#,##0"/>
            <c:txPr>
              <a:bodyPr/>
              <a:lstStyle/>
              <a:p>
                <a:pPr>
                  <a:defRPr sz="100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/>
            <c:showCatName val="0"/>
            <c:showSerName val="0"/>
            <c:showPercent val="0"/>
            <c:showBubbleSize val="0"/>
          </c:dLbls>
          <c:cat>
            <c:numRef>
              <c:f>Analysis!$O$21:$S$21</c:f>
              <c:numCache>
                <c:formatCode>"FY"yy"A"</c:formatCode>
                <c:ptCount val="5"/>
                <c:pt idx="0">
                  <c:v>44561</c:v>
                </c:pt>
                <c:pt idx="1">
                  <c:v>44926</c:v>
                </c:pt>
                <c:pt idx="2">
                  <c:v>45291</c:v>
                </c:pt>
                <c:pt idx="3">
                  <c:v>45657</c:v>
                </c:pt>
                <c:pt idx="4">
                  <c:v>46022</c:v>
                </c:pt>
              </c:numCache>
            </c:numRef>
          </c:cat>
          <c:val>
            <c:numRef>
              <c:f>Analysis!$O$23:$S$23</c:f>
              <c:numCache>
                <c:formatCode>#,##0_);(#,##0);"–"_)</c:formatCode>
                <c:ptCount val="5"/>
                <c:pt idx="4">
                  <c:v>194.5</c:v>
                </c:pt>
              </c:numCache>
            </c:numRef>
          </c:val>
        </c:ser>
        <c:gapWidth val="60"/>
        <c:overlap val="100"/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txPr>
          <a:bodyPr/>
          <a:lstStyle/>
          <a:p>
            <a:pPr>
              <a:defRPr sz="1000"/>
            </a:pPr>
            <a:endParaRPr lang="en-US"/>
          </a:p>
        </c:txPr>
        <c:crossAx val="222222222"/>
        <c:crosses val="autoZero"/>
      </c:catAx>
      <c:valAx>
        <c:axId val="222222222"/>
        <c:scaling>
          <c:orientation val="minMax"/>
        </c:scaling>
        <c:delete val="1"/>
        <c:axPos val="l"/>
        <c:crossAx val="111111111"/>
        <c:crosses val="autoZero"/>
      </c:valAx>
    </c:plotArea>
    <c:legend>
      <c:legendPos val="b"/>
      <c:overlay val="0"/>
      <c:txPr>
        <a:bodyPr/>
        <a:lstStyle/>
        <a:p>
          <a:pPr>
            <a:defRPr sz="1000"/>
          </a:pPr>
          <a:endParaRPr lang="en-US"/>
        </a:p>
      </c:txPr>
    </c:legend>
    <c:dispBlanksAs val="gap"/>
  </c:chart>
  <c:externalData r:id="rId1">
    <c:autoUpdate val="0"/>
  </c:externalData>
</c:chartSpace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1" Type="http://schemas.openxmlformats.org/officeDocument/2006/relationships/tags" Target="../tags/tag1.xml"/><Relationship Id="rId1" Type="http://schemas.openxmlformats.org/officeDocument/2006/relationships/slideLayout" Target="../slideLayouts/slideLayout8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/>
          </p:nvPr>
        </p:nvSpPr>
        <p:spPr>
          <a:xfrm>
            <a:off x="841248" y="411480"/>
            <a:ext cx="10509504" cy="431800"/>
          </a:xfrm>
        </p:spPr>
        <p:txBody>
          <a:bodyPr wrap="square" lIns="0" tIns="0" rIns="0" bIns="0" anchor="b"/>
          <a:p>
            <a:r>
              <a:rPr sz="2800" b="0">
                <a:solidFill>
                  <a:srgbClr val="1A1A1A"/>
                </a:solidFill>
              </a:rPr>
              <a:t>Growth is real; cash returns at </a:t>
            </a:r>
            <a:r>
              <a:rPr sz="2800" b="0">
                <a:solidFill>
                  <a:srgbClr val="1A1A1A"/>
                </a:solidFill>
              </a:rPr>
              <a:t>$24.55</a:t>
            </a:r>
            <a:r>
              <a:rPr sz="2800" b="0">
                <a:solidFill>
                  <a:srgbClr val="1A1A1A"/>
                </a:solidFill>
              </a:rPr>
              <a:t> are thin</a:t>
            </a:r>
          </a:p>
        </p:txBody>
      </p:sp>
      <p:sp>
        <p:nvSpPr>
          <p:cNvPr id="5" name="Text Placeholder 6"/>
          <p:cNvSpPr/>
          <p:nvPr>
            <p:ph type="body" idx="13"/>
          </p:nvPr>
        </p:nvSpPr>
        <p:spPr>
          <a:xfrm>
            <a:off x="841248" y="919480"/>
            <a:ext cx="10509504" cy="254000"/>
          </a:xfrm>
        </p:spPr>
        <p:txBody>
          <a:bodyPr lIns="0" tIns="0" rIns="0" bIns="0" anchor="t"/>
          <a:p>
            <a:r>
              <a:rPr sz="1600" b="0" i="0">
                <a:solidFill>
                  <a:srgbClr val="1A1A1A"/>
                </a:solidFill>
              </a:rPr>
              <a:t>The ~</a:t>
            </a:r>
            <a:r>
              <a:rPr sz="1600" b="0" i="0">
                <a:solidFill>
                  <a:srgbClr val="1A1A1A"/>
                </a:solidFill>
              </a:rPr>
              <a:t>$8.4bn</a:t>
            </a:r>
            <a:r>
              <a:rPr sz="1600" b="0" i="0">
                <a:solidFill>
                  <a:srgbClr val="1A1A1A"/>
                </a:solidFill>
              </a:rPr>
              <a:t> price is </a:t>
            </a:r>
            <a:r>
              <a:rPr sz="1600" b="1" i="0">
                <a:solidFill>
                  <a:srgbClr val="1A1A1A"/>
                </a:solidFill>
              </a:rPr>
              <a:t>33.8x</a:t>
            </a:r>
            <a:r>
              <a:rPr sz="1600" b="0" i="0">
                <a:solidFill>
                  <a:srgbClr val="1A1A1A"/>
                </a:solidFill>
              </a:rPr>
              <a:t> FY2025 Adjusted EBITDA but only a </a:t>
            </a:r>
            <a:r>
              <a:rPr sz="1600" b="1" i="0">
                <a:solidFill>
                  <a:srgbClr val="1A1A1A"/>
                </a:solidFill>
              </a:rPr>
              <a:t>2.0%</a:t>
            </a:r>
            <a:r>
              <a:rPr sz="1600" b="0" i="0">
                <a:solidFill>
                  <a:srgbClr val="1A1A1A"/>
                </a:solidFill>
              </a:rPr>
              <a:t> free cash flow yield</a:t>
            </a:r>
            <a:endParaRPr sz="1600"/>
          </a:p>
        </p:txBody>
      </p:sp>
      <p:sp>
        <p:nvSpPr>
          <p:cNvPr id="19" name="Title rule"/>
          <p:cNvSpPr/>
          <p:nvPr/>
        </p:nvSpPr>
        <p:spPr>
          <a:xfrm>
            <a:off x="841248" y="855980"/>
            <a:ext cx="10509504" cy="12700"/>
          </a:xfrm>
          <a:prstGeom prst="rect">
            <a:avLst/>
          </a:prstGeom>
          <a:solidFill>
            <a:srgbClr val="002060"/>
          </a:solidFill>
          <a:ln>
            <a:noFill/>
          </a:ln>
        </p:spPr>
      </p:sp>
      <p:sp>
        <p:nvSpPr>
          <p:cNvPr id="20" name="Header left"/>
          <p:cNvSpPr txBox="1"/>
          <p:nvPr/>
        </p:nvSpPr>
        <p:spPr>
          <a:xfrm>
            <a:off x="841248" y="1270000"/>
            <a:ext cx="6905752" cy="190500"/>
          </a:xfrm>
          <a:prstGeom prst="rect">
            <a:avLst/>
          </a:prstGeom>
        </p:spPr>
        <p:txBody>
          <a:bodyPr wrap="square" lIns="0" tIns="0" rIns="0" bIns="0" anchor="b"/>
          <a:p>
            <a:r>
              <a:rPr sz="1000" b="1">
                <a:solidFill>
                  <a:srgbClr val="002060"/>
                </a:solidFill>
                <a:latin typeface="+mn-lt"/>
              </a:rPr>
              <a:t>What the FY2021 to FY2025 statements show, and how each finding bears on the $24.55 price</a:t>
            </a:r>
            <a:endParaRPr sz="1000"/>
          </a:p>
        </p:txBody>
      </p:sp>
      <p:sp>
        <p:nvSpPr>
          <p:cNvPr id="21" name="Header right"/>
          <p:cNvSpPr txBox="1"/>
          <p:nvPr/>
        </p:nvSpPr>
        <p:spPr>
          <a:xfrm>
            <a:off x="7899400" y="1270000"/>
            <a:ext cx="3451352" cy="190500"/>
          </a:xfrm>
          <a:prstGeom prst="rect">
            <a:avLst/>
          </a:prstGeom>
        </p:spPr>
        <p:txBody>
          <a:bodyPr wrap="square" lIns="0" tIns="0" rIns="0" bIns="0" anchor="b"/>
          <a:p>
            <a:r>
              <a:rPr sz="1000" b="1">
                <a:solidFill>
                  <a:srgbClr val="002060"/>
                </a:solidFill>
                <a:latin typeface="+mn-lt"/>
              </a:rPr>
              <a:t>Revenue mix and ratio trend</a:t>
            </a:r>
            <a:endParaRPr sz="1000"/>
          </a:p>
        </p:txBody>
      </p:sp>
      <p:sp>
        <p:nvSpPr>
          <p:cNvPr id="22" name="Card 1"/>
          <p:cNvSpPr/>
          <p:nvPr/>
        </p:nvSpPr>
        <p:spPr>
          <a:xfrm>
            <a:off x="841248" y="1549400"/>
            <a:ext cx="6905752" cy="8128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23" name="Chip 1"/>
          <p:cNvSpPr/>
          <p:nvPr/>
        </p:nvSpPr>
        <p:spPr>
          <a:xfrm>
            <a:off x="942848" y="1638300"/>
            <a:ext cx="838200" cy="2286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STRENGTH</a:t>
            </a:r>
            <a:endParaRPr sz="1000"/>
          </a:p>
        </p:txBody>
      </p:sp>
      <p:sp>
        <p:nvSpPr>
          <p:cNvPr id="24" name="Finding 1"/>
          <p:cNvSpPr txBox="1"/>
          <p:nvPr/>
        </p:nvSpPr>
        <p:spPr>
          <a:xfrm>
            <a:off x="1882648" y="1625600"/>
            <a:ext cx="5762752" cy="698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Organic engine intact: high-teens growth on </a:t>
            </a:r>
            <a:r>
              <a:rPr sz="1200" b="1">
                <a:solidFill>
                  <a:srgbClr val="1A1A1A"/>
                </a:solidFill>
                <a:latin typeface="+mn-lt"/>
              </a:rPr>
              <a:t>98%</a:t>
            </a:r>
            <a:r>
              <a:rPr sz="1200" b="1">
                <a:solidFill>
                  <a:srgbClr val="1A1A1A"/>
                </a:solidFill>
                <a:latin typeface="+mn-lt"/>
              </a:rPr>
              <a:t> gross retention</a:t>
            </a:r>
            <a:endParaRPr sz="1200"/>
          </a:p>
          <a:p>
            <a:pPr/>
            <a:r>
              <a:rPr sz="1000" b="0">
                <a:solidFill>
                  <a:srgbClr val="1A1A1A"/>
                </a:solidFill>
                <a:latin typeface="+mn-lt"/>
              </a:rPr>
              <a:t>Revenue rose from </a:t>
            </a:r>
            <a:r>
              <a:rPr sz="1000" b="0">
                <a:solidFill>
                  <a:srgbClr val="1A1A1A"/>
                </a:solidFill>
                <a:latin typeface="+mn-lt"/>
              </a:rPr>
              <a:t>$252m</a:t>
            </a:r>
            <a:r>
              <a:rPr sz="1000" b="0">
                <a:solidFill>
                  <a:srgbClr val="1A1A1A"/>
                </a:solidFill>
                <a:latin typeface="+mn-lt"/>
              </a:rPr>
              <a:t> in FY2021 to </a:t>
            </a:r>
            <a:r>
              <a:rPr sz="1000" b="0">
                <a:solidFill>
                  <a:srgbClr val="1A1A1A"/>
                </a:solidFill>
                <a:latin typeface="+mn-lt"/>
              </a:rPr>
              <a:t>$731m</a:t>
            </a:r>
            <a:r>
              <a:rPr sz="1000" b="0">
                <a:solidFill>
                  <a:srgbClr val="1A1A1A"/>
                </a:solidFill>
                <a:latin typeface="+mn-lt"/>
              </a:rPr>
              <a:t> in FY2025 (</a:t>
            </a:r>
            <a:r>
              <a:rPr sz="1000" b="0">
                <a:solidFill>
                  <a:srgbClr val="1A1A1A"/>
                </a:solidFill>
                <a:latin typeface="+mn-lt"/>
              </a:rPr>
              <a:t>30.5%</a:t>
            </a:r>
            <a:r>
              <a:rPr sz="1000" b="0">
                <a:solidFill>
                  <a:srgbClr val="1A1A1A"/>
                </a:solidFill>
                <a:latin typeface="+mn-lt"/>
              </a:rPr>
              <a:t> CAGR); excluding </a:t>
            </a:r>
            <a:r>
              <a:rPr sz="1000" b="0">
                <a:solidFill>
                  <a:srgbClr val="1A1A1A"/>
                </a:solidFill>
                <a:latin typeface="+mn-lt"/>
              </a:rPr>
              <a:t>$194.5m</a:t>
            </a:r>
            <a:r>
              <a:rPr sz="1000" b="0">
                <a:solidFill>
                  <a:srgbClr val="1A1A1A"/>
                </a:solidFill>
                <a:latin typeface="+mn-lt"/>
              </a:rPr>
              <a:t> of Enfusion and Beacon revenue, FY2025 organic growth was </a:t>
            </a:r>
            <a:r>
              <a:rPr sz="1000" b="0">
                <a:solidFill>
                  <a:srgbClr val="1A1A1A"/>
                </a:solidFill>
                <a:latin typeface="+mn-lt"/>
              </a:rPr>
              <a:t>18.8%</a:t>
            </a:r>
            <a:r>
              <a:rPr sz="1000" b="0">
                <a:solidFill>
                  <a:srgbClr val="1A1A1A"/>
                </a:solidFill>
                <a:latin typeface="+mn-lt"/>
              </a:rPr>
              <a:t> and organic ARR grew </a:t>
            </a:r>
            <a:r>
              <a:rPr sz="1000" b="0">
                <a:solidFill>
                  <a:srgbClr val="1A1A1A"/>
                </a:solidFill>
                <a:latin typeface="+mn-lt"/>
              </a:rPr>
              <a:t>17.7%</a:t>
            </a:r>
            <a:r>
              <a:rPr sz="1000" b="0">
                <a:solidFill>
                  <a:srgbClr val="1A1A1A"/>
                </a:solidFill>
                <a:latin typeface="+mn-lt"/>
              </a:rPr>
              <a:t>.</a:t>
            </a:r>
            <a:endParaRPr sz="1000"/>
          </a:p>
          <a:p>
            <a:pPr/>
            <a:r>
              <a:rPr sz="1000" b="1">
                <a:solidFill>
                  <a:srgbClr val="1A1A1A"/>
                </a:solidFill>
                <a:latin typeface="+mn-lt"/>
              </a:rPr>
              <a:t>Price read: </a:t>
            </a:r>
            <a:r>
              <a:rPr sz="1000" b="0">
                <a:solidFill>
                  <a:srgbClr val="1A1A1A"/>
                </a:solidFill>
                <a:latin typeface="+mn-lt"/>
              </a:rPr>
              <a:t>Supports a premium multiple, but pro forma growth was </a:t>
            </a:r>
            <a:r>
              <a:rPr sz="1000" b="0">
                <a:solidFill>
                  <a:srgbClr val="1A1A1A"/>
                </a:solidFill>
                <a:latin typeface="+mn-lt"/>
              </a:rPr>
              <a:t>15.4%</a:t>
            </a:r>
            <a:r>
              <a:rPr sz="1000" b="0">
                <a:solidFill>
                  <a:srgbClr val="1A1A1A"/>
                </a:solidFill>
                <a:latin typeface="+mn-lt"/>
              </a:rPr>
              <a:t>, not </a:t>
            </a:r>
            <a:r>
              <a:rPr sz="1000" b="0">
                <a:solidFill>
                  <a:srgbClr val="1A1A1A"/>
                </a:solidFill>
                <a:latin typeface="+mn-lt"/>
              </a:rPr>
              <a:t>61.9%</a:t>
            </a:r>
            <a:r>
              <a:rPr sz="1000" b="0">
                <a:solidFill>
                  <a:srgbClr val="1A1A1A"/>
                </a:solidFill>
                <a:latin typeface="+mn-lt"/>
              </a:rPr>
              <a:t>.</a:t>
            </a:r>
            <a:endParaRPr sz="1000"/>
          </a:p>
        </p:txBody>
      </p:sp>
      <p:sp>
        <p:nvSpPr>
          <p:cNvPr id="25" name="Card 2"/>
          <p:cNvSpPr/>
          <p:nvPr/>
        </p:nvSpPr>
        <p:spPr>
          <a:xfrm>
            <a:off x="841248" y="2451100"/>
            <a:ext cx="6905752" cy="8128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26" name="Chip 2"/>
          <p:cNvSpPr/>
          <p:nvPr/>
        </p:nvSpPr>
        <p:spPr>
          <a:xfrm>
            <a:off x="942848" y="2540000"/>
            <a:ext cx="838200" cy="2286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WATCH</a:t>
            </a:r>
            <a:endParaRPr sz="1000"/>
          </a:p>
        </p:txBody>
      </p:sp>
      <p:sp>
        <p:nvSpPr>
          <p:cNvPr id="27" name="Finding 2"/>
          <p:cNvSpPr txBox="1"/>
          <p:nvPr/>
        </p:nvSpPr>
        <p:spPr>
          <a:xfrm>
            <a:off x="1882648" y="2527300"/>
            <a:ext cx="5762752" cy="698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Adjusted margins expanded; GAAP profit did not</a:t>
            </a:r>
            <a:endParaRPr sz="1200"/>
          </a:p>
          <a:p>
            <a:pPr/>
            <a:r>
              <a:rPr sz="1000" b="0">
                <a:solidFill>
                  <a:srgbClr val="1A1A1A"/>
                </a:solidFill>
                <a:latin typeface="+mn-lt"/>
              </a:rPr>
              <a:t>Adjusted EBITDA margin rose from </a:t>
            </a:r>
            <a:r>
              <a:rPr sz="1000" b="0">
                <a:solidFill>
                  <a:srgbClr val="1A1A1A"/>
                </a:solidFill>
                <a:latin typeface="+mn-lt"/>
              </a:rPr>
              <a:t>28.8%</a:t>
            </a:r>
            <a:r>
              <a:rPr sz="1000" b="0">
                <a:solidFill>
                  <a:srgbClr val="1A1A1A"/>
                </a:solidFill>
                <a:latin typeface="+mn-lt"/>
              </a:rPr>
              <a:t> to </a:t>
            </a:r>
            <a:r>
              <a:rPr sz="1000" b="0">
                <a:solidFill>
                  <a:srgbClr val="1A1A1A"/>
                </a:solidFill>
                <a:latin typeface="+mn-lt"/>
              </a:rPr>
              <a:t>33.9%</a:t>
            </a:r>
            <a:r>
              <a:rPr sz="1000" b="0">
                <a:solidFill>
                  <a:srgbClr val="1A1A1A"/>
                </a:solidFill>
                <a:latin typeface="+mn-lt"/>
              </a:rPr>
              <a:t>, but SBC was </a:t>
            </a:r>
            <a:r>
              <a:rPr sz="1000" b="0">
                <a:solidFill>
                  <a:srgbClr val="1A1A1A"/>
                </a:solidFill>
                <a:latin typeface="+mn-lt"/>
              </a:rPr>
              <a:t>17.5%</a:t>
            </a:r>
            <a:r>
              <a:rPr sz="1000" b="0">
                <a:solidFill>
                  <a:srgbClr val="1A1A1A"/>
                </a:solidFill>
                <a:latin typeface="+mn-lt"/>
              </a:rPr>
              <a:t> of revenue and the GAAP operating margin </a:t>
            </a:r>
            <a:r>
              <a:rPr sz="1000" b="0">
                <a:solidFill>
                  <a:srgbClr val="1A1A1A"/>
                </a:solidFill>
                <a:latin typeface="+mn-lt"/>
              </a:rPr>
              <a:t>(1.1%)</a:t>
            </a:r>
            <a:r>
              <a:rPr sz="1000" b="0">
                <a:solidFill>
                  <a:srgbClr val="1A1A1A"/>
                </a:solidFill>
                <a:latin typeface="+mn-lt"/>
              </a:rPr>
              <a:t>; after SBC and payroll taxes the margin is </a:t>
            </a:r>
            <a:r>
              <a:rPr sz="1000" b="0">
                <a:solidFill>
                  <a:srgbClr val="1A1A1A"/>
                </a:solidFill>
                <a:latin typeface="+mn-lt"/>
              </a:rPr>
              <a:t>15.5%</a:t>
            </a:r>
            <a:r>
              <a:rPr sz="1000" b="0">
                <a:solidFill>
                  <a:srgbClr val="1A1A1A"/>
                </a:solidFill>
                <a:latin typeface="+mn-lt"/>
              </a:rPr>
              <a:t>.</a:t>
            </a:r>
            <a:endParaRPr sz="1000"/>
          </a:p>
          <a:p>
            <a:pPr/>
            <a:r>
              <a:rPr sz="1000" b="1">
                <a:solidFill>
                  <a:srgbClr val="1A1A1A"/>
                </a:solidFill>
                <a:latin typeface="+mn-lt"/>
              </a:rPr>
              <a:t>Price read: </a:t>
            </a:r>
            <a:r>
              <a:rPr sz="1000" b="0">
                <a:solidFill>
                  <a:srgbClr val="1A1A1A"/>
                </a:solidFill>
                <a:latin typeface="+mn-lt"/>
              </a:rPr>
              <a:t>Charging SBC, the price is </a:t>
            </a:r>
            <a:r>
              <a:rPr sz="1000" b="0">
                <a:solidFill>
                  <a:srgbClr val="1A1A1A"/>
                </a:solidFill>
                <a:latin typeface="+mn-lt"/>
              </a:rPr>
              <a:t>73.9x</a:t>
            </a:r>
            <a:r>
              <a:rPr sz="1000" b="0">
                <a:solidFill>
                  <a:srgbClr val="1A1A1A"/>
                </a:solidFill>
                <a:latin typeface="+mn-lt"/>
              </a:rPr>
              <a:t>, against </a:t>
            </a:r>
            <a:r>
              <a:rPr sz="1000" b="0">
                <a:solidFill>
                  <a:srgbClr val="1A1A1A"/>
                </a:solidFill>
                <a:latin typeface="+mn-lt"/>
              </a:rPr>
              <a:t>33.8x</a:t>
            </a:r>
            <a:r>
              <a:rPr sz="1000" b="0">
                <a:solidFill>
                  <a:srgbClr val="1A1A1A"/>
                </a:solidFill>
                <a:latin typeface="+mn-lt"/>
              </a:rPr>
              <a:t> Adjusted EBITDA.</a:t>
            </a:r>
            <a:endParaRPr sz="1000"/>
          </a:p>
        </p:txBody>
      </p:sp>
      <p:sp>
        <p:nvSpPr>
          <p:cNvPr id="28" name="Card 3"/>
          <p:cNvSpPr/>
          <p:nvPr/>
        </p:nvSpPr>
        <p:spPr>
          <a:xfrm>
            <a:off x="841248" y="3352800"/>
            <a:ext cx="6905752" cy="8128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29" name="Chip 3"/>
          <p:cNvSpPr/>
          <p:nvPr/>
        </p:nvSpPr>
        <p:spPr>
          <a:xfrm>
            <a:off x="942848" y="3441700"/>
            <a:ext cx="838200" cy="2286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WATCH</a:t>
            </a:r>
            <a:endParaRPr sz="1000"/>
          </a:p>
        </p:txBody>
      </p:sp>
      <p:sp>
        <p:nvSpPr>
          <p:cNvPr id="30" name="Finding 3"/>
          <p:cNvSpPr txBox="1"/>
          <p:nvPr/>
        </p:nvSpPr>
        <p:spPr>
          <a:xfrm>
            <a:off x="1882648" y="3429000"/>
            <a:ext cx="5762752" cy="698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Cash conversion is solid, not exceptional</a:t>
            </a:r>
            <a:endParaRPr sz="1200"/>
          </a:p>
          <a:p>
            <a:pPr/>
            <a:r>
              <a:rPr sz="1000" b="0">
                <a:solidFill>
                  <a:srgbClr val="1A1A1A"/>
                </a:solidFill>
                <a:latin typeface="+mn-lt"/>
              </a:rPr>
              <a:t>FY2025 FCF was </a:t>
            </a:r>
            <a:r>
              <a:rPr sz="1000" b="0">
                <a:solidFill>
                  <a:srgbClr val="1A1A1A"/>
                </a:solidFill>
                <a:latin typeface="+mn-lt"/>
              </a:rPr>
              <a:t>$164.3m</a:t>
            </a:r>
            <a:r>
              <a:rPr sz="1000" b="0">
                <a:solidFill>
                  <a:srgbClr val="1A1A1A"/>
                </a:solidFill>
                <a:latin typeface="+mn-lt"/>
              </a:rPr>
              <a:t>, </a:t>
            </a:r>
            <a:r>
              <a:rPr sz="1000" b="0">
                <a:solidFill>
                  <a:srgbClr val="1A1A1A"/>
                </a:solidFill>
                <a:latin typeface="+mn-lt"/>
              </a:rPr>
              <a:t>66%</a:t>
            </a:r>
            <a:r>
              <a:rPr sz="1000" b="0">
                <a:solidFill>
                  <a:srgbClr val="1A1A1A"/>
                </a:solidFill>
                <a:latin typeface="+mn-lt"/>
              </a:rPr>
              <a:t> of Adjusted EBITDA and </a:t>
            </a:r>
            <a:r>
              <a:rPr sz="1000" b="0">
                <a:solidFill>
                  <a:srgbClr val="1A1A1A"/>
                </a:solidFill>
                <a:latin typeface="+mn-lt"/>
              </a:rPr>
              <a:t>53%</a:t>
            </a:r>
            <a:r>
              <a:rPr sz="1000" b="0">
                <a:solidFill>
                  <a:srgbClr val="1A1A1A"/>
                </a:solidFill>
                <a:latin typeface="+mn-lt"/>
              </a:rPr>
              <a:t> after taxes paid on net share settlement; capex is light at </a:t>
            </a:r>
            <a:r>
              <a:rPr sz="1000" b="0">
                <a:solidFill>
                  <a:srgbClr val="1A1A1A"/>
                </a:solidFill>
                <a:latin typeface="+mn-lt"/>
              </a:rPr>
              <a:t>1.6%</a:t>
            </a:r>
            <a:r>
              <a:rPr sz="1000" b="0">
                <a:solidFill>
                  <a:srgbClr val="1A1A1A"/>
                </a:solidFill>
                <a:latin typeface="+mn-lt"/>
              </a:rPr>
              <a:t> of revenue, but DSO is </a:t>
            </a:r>
            <a:r>
              <a:rPr sz="1000" b="0">
                <a:solidFill>
                  <a:srgbClr val="1A1A1A"/>
                </a:solidFill>
                <a:latin typeface="+mn-lt"/>
              </a:rPr>
              <a:t>84 days</a:t>
            </a:r>
            <a:r>
              <a:rPr sz="1000" b="0">
                <a:solidFill>
                  <a:srgbClr val="1A1A1A"/>
                </a:solidFill>
                <a:latin typeface="+mn-lt"/>
              </a:rPr>
              <a:t>.</a:t>
            </a:r>
            <a:endParaRPr sz="1000"/>
          </a:p>
          <a:p>
            <a:pPr/>
            <a:r>
              <a:rPr sz="1000" b="1">
                <a:solidFill>
                  <a:srgbClr val="1A1A1A"/>
                </a:solidFill>
                <a:latin typeface="+mn-lt"/>
              </a:rPr>
              <a:t>Price read: </a:t>
            </a:r>
            <a:r>
              <a:rPr sz="1000" b="0">
                <a:solidFill>
                  <a:srgbClr val="1A1A1A"/>
                </a:solidFill>
                <a:latin typeface="+mn-lt"/>
              </a:rPr>
              <a:t>A </a:t>
            </a:r>
            <a:r>
              <a:rPr sz="1000" b="0">
                <a:solidFill>
                  <a:srgbClr val="1A1A1A"/>
                </a:solidFill>
                <a:latin typeface="+mn-lt"/>
              </a:rPr>
              <a:t>2.0%</a:t>
            </a:r>
            <a:r>
              <a:rPr sz="1000" b="0">
                <a:solidFill>
                  <a:srgbClr val="1A1A1A"/>
                </a:solidFill>
                <a:latin typeface="+mn-lt"/>
              </a:rPr>
              <a:t> FCF yield leaves returns resting on growth and margin expansion.</a:t>
            </a:r>
            <a:endParaRPr sz="1000"/>
          </a:p>
        </p:txBody>
      </p:sp>
      <p:sp>
        <p:nvSpPr>
          <p:cNvPr id="31" name="Card 4"/>
          <p:cNvSpPr/>
          <p:nvPr/>
        </p:nvSpPr>
        <p:spPr>
          <a:xfrm>
            <a:off x="841248" y="4254500"/>
            <a:ext cx="6905752" cy="8128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32" name="Chip 4"/>
          <p:cNvSpPr/>
          <p:nvPr/>
        </p:nvSpPr>
        <p:spPr>
          <a:xfrm>
            <a:off x="942848" y="4343400"/>
            <a:ext cx="838200" cy="2286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RISK</a:t>
            </a:r>
            <a:endParaRPr sz="1000"/>
          </a:p>
        </p:txBody>
      </p:sp>
      <p:sp>
        <p:nvSpPr>
          <p:cNvPr id="33" name="Finding 4"/>
          <p:cNvSpPr txBox="1"/>
          <p:nvPr/>
        </p:nvSpPr>
        <p:spPr>
          <a:xfrm>
            <a:off x="1882648" y="4330700"/>
            <a:ext cx="5762752" cy="698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2025 deals rebuilt the balance sheet around goodwill</a:t>
            </a:r>
            <a:endParaRPr sz="1200"/>
          </a:p>
          <a:p>
            <a:pPr/>
            <a:r>
              <a:rPr sz="1000" b="0">
                <a:solidFill>
                  <a:srgbClr val="1A1A1A"/>
                </a:solidFill>
                <a:latin typeface="+mn-lt"/>
              </a:rPr>
              <a:t>Enfusion and Beacon cost </a:t>
            </a:r>
            <a:r>
              <a:rPr sz="1000" b="0">
                <a:solidFill>
                  <a:srgbClr val="1A1A1A"/>
                </a:solidFill>
                <a:latin typeface="+mn-lt"/>
              </a:rPr>
              <a:t>$1.87bn</a:t>
            </a:r>
            <a:r>
              <a:rPr sz="1000" b="0">
                <a:solidFill>
                  <a:srgbClr val="1A1A1A"/>
                </a:solidFill>
                <a:latin typeface="+mn-lt"/>
              </a:rPr>
              <a:t> net of cash (Enfusion </a:t>
            </a:r>
            <a:r>
              <a:rPr sz="1000" b="0">
                <a:solidFill>
                  <a:srgbClr val="1A1A1A"/>
                </a:solidFill>
                <a:latin typeface="+mn-lt"/>
              </a:rPr>
              <a:t>6.8x</a:t>
            </a:r>
            <a:r>
              <a:rPr sz="1000" b="0">
                <a:solidFill>
                  <a:srgbClr val="1A1A1A"/>
                </a:solidFill>
                <a:latin typeface="+mn-lt"/>
              </a:rPr>
              <a:t> FY2024 revenue); goodwill and intangibles are </a:t>
            </a:r>
            <a:r>
              <a:rPr sz="1000" b="0">
                <a:solidFill>
                  <a:srgbClr val="1A1A1A"/>
                </a:solidFill>
                <a:latin typeface="+mn-lt"/>
              </a:rPr>
              <a:t>64.6%</a:t>
            </a:r>
            <a:r>
              <a:rPr sz="1000" b="0">
                <a:solidFill>
                  <a:srgbClr val="1A1A1A"/>
                </a:solidFill>
                <a:latin typeface="+mn-lt"/>
              </a:rPr>
              <a:t> of assets; amortization goes from </a:t>
            </a:r>
            <a:r>
              <a:rPr sz="1000" b="0">
                <a:solidFill>
                  <a:srgbClr val="1A1A1A"/>
                </a:solidFill>
                <a:latin typeface="+mn-lt"/>
              </a:rPr>
              <a:t>$75.7m</a:t>
            </a:r>
            <a:r>
              <a:rPr sz="1000" b="0">
                <a:solidFill>
                  <a:srgbClr val="1A1A1A"/>
                </a:solidFill>
                <a:latin typeface="+mn-lt"/>
              </a:rPr>
              <a:t> to </a:t>
            </a:r>
            <a:r>
              <a:rPr sz="1000" b="0">
                <a:solidFill>
                  <a:srgbClr val="1A1A1A"/>
                </a:solidFill>
                <a:latin typeface="+mn-lt"/>
              </a:rPr>
              <a:t>$106.1m</a:t>
            </a:r>
            <a:r>
              <a:rPr sz="1000" b="0">
                <a:solidFill>
                  <a:srgbClr val="1A1A1A"/>
                </a:solidFill>
                <a:latin typeface="+mn-lt"/>
              </a:rPr>
              <a:t> in FY2026.</a:t>
            </a:r>
            <a:endParaRPr sz="1000"/>
          </a:p>
          <a:p>
            <a:pPr/>
            <a:r>
              <a:rPr sz="1000" b="1">
                <a:solidFill>
                  <a:srgbClr val="1A1A1A"/>
                </a:solidFill>
                <a:latin typeface="+mn-lt"/>
              </a:rPr>
              <a:t>Price read: </a:t>
            </a:r>
            <a:r>
              <a:rPr sz="1000" b="0">
                <a:solidFill>
                  <a:srgbClr val="1A1A1A"/>
                </a:solidFill>
                <a:latin typeface="+mn-lt"/>
              </a:rPr>
              <a:t>Adjusted ROIC fell from </a:t>
            </a:r>
            <a:r>
              <a:rPr sz="1000" b="0">
                <a:solidFill>
                  <a:srgbClr val="1A1A1A"/>
                </a:solidFill>
                <a:latin typeface="+mn-lt"/>
              </a:rPr>
              <a:t>64.2%</a:t>
            </a:r>
            <a:r>
              <a:rPr sz="1000" b="0">
                <a:solidFill>
                  <a:srgbClr val="1A1A1A"/>
                </a:solidFill>
                <a:latin typeface="+mn-lt"/>
              </a:rPr>
              <a:t> to </a:t>
            </a:r>
            <a:r>
              <a:rPr sz="1000" b="0">
                <a:solidFill>
                  <a:srgbClr val="1A1A1A"/>
                </a:solidFill>
                <a:latin typeface="+mn-lt"/>
              </a:rPr>
              <a:t>11.4%</a:t>
            </a:r>
            <a:r>
              <a:rPr sz="1000" b="0">
                <a:solidFill>
                  <a:srgbClr val="1A1A1A"/>
                </a:solidFill>
                <a:latin typeface="+mn-lt"/>
              </a:rPr>
              <a:t>; the price leans on integration delivering.</a:t>
            </a:r>
            <a:endParaRPr sz="1000"/>
          </a:p>
        </p:txBody>
      </p:sp>
      <p:sp>
        <p:nvSpPr>
          <p:cNvPr id="34" name="Card 5"/>
          <p:cNvSpPr/>
          <p:nvPr/>
        </p:nvSpPr>
        <p:spPr>
          <a:xfrm>
            <a:off x="841248" y="5156200"/>
            <a:ext cx="6905752" cy="8128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35" name="Chip 5"/>
          <p:cNvSpPr/>
          <p:nvPr/>
        </p:nvSpPr>
        <p:spPr>
          <a:xfrm>
            <a:off x="942848" y="5245100"/>
            <a:ext cx="838200" cy="2286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RISK</a:t>
            </a:r>
            <a:endParaRPr sz="1000"/>
          </a:p>
        </p:txBody>
      </p:sp>
      <p:sp>
        <p:nvSpPr>
          <p:cNvPr id="36" name="Finding 5"/>
          <p:cNvSpPr txBox="1"/>
          <p:nvPr/>
        </p:nvSpPr>
        <p:spPr>
          <a:xfrm>
            <a:off x="1882648" y="5232400"/>
            <a:ext cx="5762752" cy="698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Net cash became </a:t>
            </a:r>
            <a:r>
              <a:rPr sz="1200" b="1">
                <a:solidFill>
                  <a:srgbClr val="1A1A1A"/>
                </a:solidFill>
                <a:latin typeface="+mn-lt"/>
              </a:rPr>
              <a:t>2.9x</a:t>
            </a:r>
            <a:r>
              <a:rPr sz="1200" b="1">
                <a:solidFill>
                  <a:srgbClr val="1A1A1A"/>
                </a:solidFill>
                <a:latin typeface="+mn-lt"/>
              </a:rPr>
              <a:t> leverage; deal shares issued close to the offer</a:t>
            </a:r>
            <a:endParaRPr sz="1200"/>
          </a:p>
          <a:p>
            <a:pPr/>
            <a:r>
              <a:rPr sz="1000" b="0">
                <a:solidFill>
                  <a:srgbClr val="1A1A1A"/>
                </a:solidFill>
                <a:latin typeface="+mn-lt"/>
              </a:rPr>
              <a:t>FY2024 net cash of </a:t>
            </a:r>
            <a:r>
              <a:rPr sz="1000" b="0">
                <a:solidFill>
                  <a:srgbClr val="1A1A1A"/>
                </a:solidFill>
                <a:latin typeface="+mn-lt"/>
              </a:rPr>
              <a:t>$239.9m</a:t>
            </a:r>
            <a:r>
              <a:rPr sz="1000" b="0">
                <a:solidFill>
                  <a:srgbClr val="1A1A1A"/>
                </a:solidFill>
                <a:latin typeface="+mn-lt"/>
              </a:rPr>
              <a:t> became FY2025 net debt of </a:t>
            </a:r>
            <a:r>
              <a:rPr sz="1000" b="0">
                <a:solidFill>
                  <a:srgbClr val="1A1A1A"/>
                </a:solidFill>
                <a:latin typeface="+mn-lt"/>
              </a:rPr>
              <a:t>$731.4m</a:t>
            </a:r>
            <a:r>
              <a:rPr sz="1000" b="0">
                <a:solidFill>
                  <a:srgbClr val="1A1A1A"/>
                </a:solidFill>
                <a:latin typeface="+mn-lt"/>
              </a:rPr>
              <a:t>; interest expense rose to </a:t>
            </a:r>
            <a:r>
              <a:rPr sz="1000" b="0">
                <a:solidFill>
                  <a:srgbClr val="1A1A1A"/>
                </a:solidFill>
                <a:latin typeface="+mn-lt"/>
              </a:rPr>
              <a:t>$45.7m</a:t>
            </a:r>
            <a:r>
              <a:rPr sz="1000" b="0">
                <a:solidFill>
                  <a:srgbClr val="1A1A1A"/>
                </a:solidFill>
                <a:latin typeface="+mn-lt"/>
              </a:rPr>
              <a:t> (</a:t>
            </a:r>
            <a:r>
              <a:rPr sz="1000" b="0">
                <a:solidFill>
                  <a:srgbClr val="1A1A1A"/>
                </a:solidFill>
                <a:latin typeface="+mn-lt"/>
              </a:rPr>
              <a:t>5.4x</a:t>
            </a:r>
            <a:r>
              <a:rPr sz="1000" b="0">
                <a:solidFill>
                  <a:srgbClr val="1A1A1A"/>
                </a:solidFill>
                <a:latin typeface="+mn-lt"/>
              </a:rPr>
              <a:t> coverage); Enfusion and Beacon shares were issued at </a:t>
            </a:r>
            <a:r>
              <a:rPr sz="1000" b="0">
                <a:solidFill>
                  <a:srgbClr val="1A1A1A"/>
                </a:solidFill>
                <a:latin typeface="+mn-lt"/>
              </a:rPr>
              <a:t>$21.33</a:t>
            </a:r>
            <a:r>
              <a:rPr sz="1000" b="0">
                <a:solidFill>
                  <a:srgbClr val="1A1A1A"/>
                </a:solidFill>
                <a:latin typeface="+mn-lt"/>
              </a:rPr>
              <a:t> and </a:t>
            </a:r>
            <a:r>
              <a:rPr sz="1000" b="0">
                <a:solidFill>
                  <a:srgbClr val="1A1A1A"/>
                </a:solidFill>
                <a:latin typeface="+mn-lt"/>
              </a:rPr>
              <a:t>$22.74</a:t>
            </a:r>
            <a:r>
              <a:rPr sz="1000" b="0">
                <a:solidFill>
                  <a:srgbClr val="1A1A1A"/>
                </a:solidFill>
                <a:latin typeface="+mn-lt"/>
              </a:rPr>
              <a:t>.</a:t>
            </a:r>
            <a:endParaRPr sz="1000"/>
          </a:p>
          <a:p>
            <a:pPr/>
            <a:r>
              <a:rPr sz="1000" b="1">
                <a:solidFill>
                  <a:srgbClr val="1A1A1A"/>
                </a:solidFill>
                <a:latin typeface="+mn-lt"/>
              </a:rPr>
              <a:t>Price read: </a:t>
            </a:r>
            <a:r>
              <a:rPr sz="1000" b="0">
                <a:solidFill>
                  <a:srgbClr val="1A1A1A"/>
                </a:solidFill>
                <a:latin typeface="+mn-lt"/>
              </a:rPr>
              <a:t>The offer is only </a:t>
            </a:r>
            <a:r>
              <a:rPr sz="1000" b="0">
                <a:solidFill>
                  <a:srgbClr val="1A1A1A"/>
                </a:solidFill>
                <a:latin typeface="+mn-lt"/>
              </a:rPr>
              <a:t>15.1%</a:t>
            </a:r>
            <a:r>
              <a:rPr sz="1000" b="0">
                <a:solidFill>
                  <a:srgbClr val="1A1A1A"/>
                </a:solidFill>
                <a:latin typeface="+mn-lt"/>
              </a:rPr>
              <a:t> and </a:t>
            </a:r>
            <a:r>
              <a:rPr sz="1000" b="0">
                <a:solidFill>
                  <a:srgbClr val="1A1A1A"/>
                </a:solidFill>
                <a:latin typeface="+mn-lt"/>
              </a:rPr>
              <a:t>8.0%</a:t>
            </a:r>
            <a:r>
              <a:rPr sz="1000" b="0">
                <a:solidFill>
                  <a:srgbClr val="1A1A1A"/>
                </a:solidFill>
                <a:latin typeface="+mn-lt"/>
              </a:rPr>
              <a:t> above those April 2025 issue prices.</a:t>
            </a:r>
            <a:endParaRPr sz="1000"/>
          </a:p>
        </p:txBody>
      </p:sp>
      <p:graphicFrame>
        <p:nvGraphicFramePr>
          <p:cNvPr id="37" name="Revenue chart"/>
          <p:cNvGraphicFramePr/>
          <p:nvPr/>
        </p:nvGraphicFramePr>
        <p:xfrm>
          <a:off x="7899400" y="1549400"/>
          <a:ext cx="3451352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8" name="Ratio heat table"/>
          <p:cNvGraphicFramePr/>
          <p:nvPr/>
        </p:nvGraphicFramePr>
        <p:xfrm>
          <a:off x="7899400" y="3695700"/>
          <a:ext cx="3451352" cy="972212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{2D5ABB26-0587-4C30-8999-92F81FD0307C}</a:tableStyleId>
              </a:tblPr>
              <a:tblGrid>
                <a:gridCol w="1266952"/>
                <a:gridCol w="436880"/>
                <a:gridCol w="436880"/>
                <a:gridCol w="436880"/>
                <a:gridCol w="436880"/>
                <a:gridCol w="436880"/>
              </a:tblGrid>
              <a:tr h="323850">
                <a:tc>
                  <a:txBody>
                    <a:bodyPr wrap="none"/>
                    <a:p>
                      <a:pPr algn="l"/>
                      <a:r>
                        <a:rPr sz="1000" b="1" i="0">
                          <a:solidFill>
                            <a:srgbClr val="1A1A1A"/>
                          </a:solidFill>
                          <a:latin typeface="Arial"/>
                        </a:rPr>
                        <a:t>Key ratio trend</a:t>
                      </a:r>
                      <a:endParaRPr sz="1000"/>
                    </a:p>
                  </a:txBody>
                  <a:tcPr marL="50800" marR="12700" marT="6944" marB="0" anchor="ctr">
                    <a:solidFill>
                      <a:srgbClr val="F2F0EC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1" i="0">
                          <a:solidFill>
                            <a:srgbClr val="1A1A1A"/>
                          </a:solidFill>
                          <a:latin typeface="Arial"/>
                        </a:rPr>
                        <a:t>FY21A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2F0EC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1" i="0">
                          <a:solidFill>
                            <a:srgbClr val="1A1A1A"/>
                          </a:solidFill>
                          <a:latin typeface="Arial"/>
                        </a:rPr>
                        <a:t>FY22A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2F0EC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1" i="0">
                          <a:solidFill>
                            <a:srgbClr val="1A1A1A"/>
                          </a:solidFill>
                          <a:latin typeface="Arial"/>
                        </a:rPr>
                        <a:t>FY23A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2F0EC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1" i="0">
                          <a:solidFill>
                            <a:srgbClr val="1A1A1A"/>
                          </a:solidFill>
                          <a:latin typeface="Arial"/>
                        </a:rPr>
                        <a:t>FY24A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2F0EC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1" i="0">
                          <a:solidFill>
                            <a:srgbClr val="1A1A1A"/>
                          </a:solidFill>
                          <a:latin typeface="Arial"/>
                        </a:rPr>
                        <a:t>FY25A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2F0EC"/>
                    </a:solidFill>
                  </a:tcPr>
                </a:tc>
              </a:tr>
              <a:tr h="323850">
                <a:tc>
                  <a:txBody>
                    <a:bodyPr wrap="none"/>
                    <a:p>
                      <a:pPr algn="l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Organic revenue growth</a:t>
                      </a:r>
                      <a:endParaRPr sz="1000"/>
                    </a:p>
                  </a:txBody>
                  <a:tcPr marL="50800" marR="12700" marT="6944" marB="0" anchor="ctr"/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n.a.</a:t>
                      </a:r>
                      <a:endParaRPr sz="1000"/>
                    </a:p>
                  </a:txBody>
                  <a:tcPr marL="12700" marR="12700" marT="6944" marB="0" anchor="ctr"/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20.0%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D9EAD3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19.2%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FF2CC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22.7%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D9EAD3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18.8%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FF2CC"/>
                    </a:solidFill>
                  </a:tcPr>
                </a:tc>
              </a:tr>
              <a:tr h="323850">
                <a:tc>
                  <a:txBody>
                    <a:bodyPr wrap="none"/>
                    <a:p>
                      <a:pPr algn="l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Adj. EBITDA margin</a:t>
                      </a:r>
                      <a:endParaRPr sz="1000"/>
                    </a:p>
                  </a:txBody>
                  <a:tcPr marL="50800" marR="12700" marT="6944" marB="0" anchor="ctr"/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28.8%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FF2CC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26.7%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4CCCC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28.8%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FF2CC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32.2%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D9EAD3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33.9%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D9EAD3"/>
                    </a:solidFill>
                  </a:tcPr>
                </a:tc>
              </a:tr>
              <a:tr h="323850">
                <a:tc>
                  <a:txBody>
                    <a:bodyPr wrap="none"/>
                    <a:p>
                      <a:pPr algn="l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SBC % of revenue</a:t>
                      </a:r>
                      <a:endParaRPr sz="1000"/>
                    </a:p>
                  </a:txBody>
                  <a:tcPr marL="50800" marR="12700" marT="6944" marB="0" anchor="ctr"/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14.6%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D9EAD3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21.6%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FF2CC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28.4%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4CCCC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22.8%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FF2CC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17.5%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D9EAD3"/>
                    </a:solidFill>
                  </a:tcPr>
                </a:tc>
              </a:tr>
              <a:tr h="323850">
                <a:tc>
                  <a:txBody>
                    <a:bodyPr wrap="none"/>
                    <a:p>
                      <a:pPr algn="l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FCF / Adj. EBITDA</a:t>
                      </a:r>
                      <a:endParaRPr sz="1000"/>
                    </a:p>
                  </a:txBody>
                  <a:tcPr marL="50800" marR="12700" marT="6944" marB="0" anchor="ctr"/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(2.3%)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4CCCC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61.9%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FF2CC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74.6%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D9EAD3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47.4%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4CCCC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66.2%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FF2CC"/>
                    </a:solidFill>
                  </a:tcPr>
                </a:tc>
              </a:tr>
              <a:tr h="323850">
                <a:tc>
                  <a:txBody>
                    <a:bodyPr wrap="none"/>
                    <a:p>
                      <a:pPr algn="l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Net debt / Adj. EBITDA</a:t>
                      </a:r>
                      <a:endParaRPr sz="1000"/>
                    </a:p>
                  </a:txBody>
                  <a:tcPr marL="50800" marR="12700" marT="6944" marB="0" anchor="ctr"/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(2.8x)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D9EAD3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(2.5x)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D9EAD3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(2.5x)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D9EAD3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(1.6x)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D9EAD3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2.9x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4CCCC"/>
                    </a:solidFill>
                  </a:tcPr>
                </a:tc>
              </a:tr>
              <a:tr h="323850">
                <a:tc>
                  <a:txBody>
                    <a:bodyPr wrap="none"/>
                    <a:p>
                      <a:pPr algn="l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Adjusted ROIC</a:t>
                      </a:r>
                      <a:endParaRPr sz="1000"/>
                    </a:p>
                  </a:txBody>
                  <a:tcPr marL="50800" marR="12700" marT="6944" marB="0" anchor="ctr"/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n.a.</a:t>
                      </a:r>
                      <a:endParaRPr sz="1000"/>
                    </a:p>
                  </a:txBody>
                  <a:tcPr marL="12700" marR="12700" marT="6944" marB="0" anchor="ctr"/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61.5%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D9EAD3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55.2%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D9EAD3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64.2%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D9EAD3"/>
                    </a:solidFill>
                  </a:tcPr>
                </a:tc>
                <a:tc>
                  <a:txBody>
                    <a:bodyPr wrap="none"/>
                    <a:p>
                      <a:pPr algn="ctr"/>
                      <a:r>
                        <a:rPr sz="1000" b="0" i="0">
                          <a:solidFill>
                            <a:srgbClr val="1A1A1A"/>
                          </a:solidFill>
                          <a:latin typeface="Arial"/>
                        </a:rPr>
                        <a:t>11.4% </a:t>
                      </a:r>
                      <a:endParaRPr sz="1000"/>
                    </a:p>
                  </a:txBody>
                  <a:tcPr marL="12700" marR="12700" marT="6944" marB="0" anchor="ctr"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39" name="Footnotes"/>
          <p:cNvSpPr txBox="1"/>
          <p:nvPr/>
        </p:nvSpPr>
        <p:spPr>
          <a:xfrm>
            <a:off x="841248" y="6032500"/>
            <a:ext cx="10509504" cy="457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900">
                <a:solidFill>
                  <a:srgbClr val="7F7F7F"/>
                </a:solidFill>
                <a:latin typeface="+mn-lt"/>
              </a:rPr>
              <a:t>Organic growth excludes disclosed Enfusion, Beacon and JUMP revenue (Wilshire not disclosed). FCF is cash from operations less purchases of property, equipment and software. Adjusted ROIC is (Adjusted EBITDA less D&amp;A) taxed at 21%, over average debt plus equity less cash and deferred tax assets. Shading: green favorable, amber watch, red unfavorable.</a:t>
            </a:r>
            <a:endParaRPr sz="900"/>
          </a:p>
          <a:p>
            <a:pPr/>
            <a:r>
              <a:rPr sz="900">
                <a:solidFill>
                  <a:srgbClr val="7F7F7F"/>
                </a:solidFill>
                <a:latin typeface="+mn-lt"/>
              </a:rPr>
              <a:t>Source: 10-K FY2025 pp. 44-91; 10-K FY2023 pp. 47-71; 10-K FY2022 pp. 62, 79; 10-Q Q3 2025 pp. 2-34; Enfusion prospectus (424B3) p. 153; Compound analysis; as of 31 Dec 2025.</a:t>
            </a:r>
            <a:endParaRPr sz="900"/>
          </a:p>
        </p:txBody>
      </p:sp>
    </p:spTree>
    <p:custDataLst>
      <p:tags r:id="rId-tag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2026-10-23T00:04:59.406Z</dcterms:modified>
</cp:coreProperties>
</file>