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media/image_added13.png" ContentType="image/png"/>
  <Override PartName="/ppt/media/image_added14.png" ContentType="image/png"/>
  <Override PartName="/ppt/media/image_added15.png" ContentType="image/png"/>
  <Override PartName="/ppt/media/image_added16.png" ContentType="image/png"/>
  <Override PartName="/ppt/media/image_added17.png" ContentType="image/png"/>
  <Override PartName="/ppt/media/image_added18.png" ContentType="image/png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41248" y="806450"/>
            <a:ext cx="105095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_added13.png"/><Relationship Id="rId3" Type="http://schemas.openxmlformats.org/officeDocument/2006/relationships/image" Target="../media/image_added14.png"/><Relationship Id="rId4" Type="http://schemas.openxmlformats.org/officeDocument/2006/relationships/image" Target="../media/image_added15.png"/><Relationship Id="rId5" Type="http://schemas.openxmlformats.org/officeDocument/2006/relationships/image" Target="../media/image_added16.png"/><Relationship Id="rId6" Type="http://schemas.openxmlformats.org/officeDocument/2006/relationships/image" Target="../media/image_added17.png"/><Relationship Id="rId7" Type="http://schemas.openxmlformats.org/officeDocument/2006/relationships/image" Target="../media/image_added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41248" y="411480"/>
            <a:ext cx="10509504" cy="388620"/>
          </a:xfrm>
        </p:spPr>
        <p:txBody>
          <a:bodyPr lIns="0" tIns="0" rIns="0" bIns="0" anchor="b"/>
          <a:p>
            <a:r>
              <a:rPr sz="2800" b="0">
                <a:solidFill>
                  <a:srgbClr val="1A1A1A"/>
                </a:solidFill>
                <a:latin typeface="Georgia"/>
              </a:rPr>
              <a:t>CWAN is a sticky challenger whose lead is narrowing</a:t>
            </a:r>
          </a:p>
        </p:txBody>
      </p:sp>
      <p:sp>
        <p:nvSpPr>
          <p:cNvPr id="6" name="Text Placeholder 2"/>
          <p:cNvSpPr/>
          <p:nvPr>
            <p:ph type="body" idx="13"/>
          </p:nvPr>
        </p:nvSpPr>
        <p:spPr>
          <a:xfrm>
            <a:off x="841248" y="844550"/>
            <a:ext cx="10509504" cy="495300"/>
          </a:xfrm>
        </p:spPr>
        <p:txBody>
          <a:bodyPr lIns="0" tIns="0" rIns="0" bIns="0" anchor="t"/>
          <a:p>
            <a:r>
              <a:rPr sz="1600" b="0">
                <a:solidFill>
                  <a:srgbClr val="1A1A1A"/>
                </a:solidFill>
              </a:rPr>
              <a:t>SimCorp's </a:t>
            </a:r>
            <a:r>
              <a:rPr sz="1600" b="1">
                <a:solidFill>
                  <a:srgbClr val="1A1A1A"/>
                </a:solidFill>
              </a:rPr>
              <a:t>18%</a:t>
            </a:r>
            <a:r>
              <a:rPr sz="1600" b="0">
                <a:solidFill>
                  <a:srgbClr val="1A1A1A"/>
                </a:solidFill>
              </a:rPr>
              <a:t> ARR growth now edges CWAN's </a:t>
            </a:r>
            <a:r>
              <a:rPr sz="1600" b="1">
                <a:solidFill>
                  <a:srgbClr val="1A1A1A"/>
                </a:solidFill>
              </a:rPr>
              <a:t>17.0%</a:t>
            </a:r>
            <a:r>
              <a:rPr sz="1600" b="0">
                <a:solidFill>
                  <a:srgbClr val="1A1A1A"/>
                </a:solidFill>
              </a:rPr>
              <a:t> organic ARR growth, NRR fell to </a:t>
            </a:r>
            <a:r>
              <a:rPr sz="1600" b="1">
                <a:solidFill>
                  <a:srgbClr val="1A1A1A"/>
                </a:solidFill>
              </a:rPr>
              <a:t>108%</a:t>
            </a:r>
            <a:r>
              <a:rPr sz="1600" b="0">
                <a:solidFill>
                  <a:srgbClr val="1A1A1A"/>
                </a:solidFill>
              </a:rPr>
              <a:t>, and the sale drew </a:t>
            </a:r>
            <a:r>
              <a:rPr sz="1600" b="1">
                <a:solidFill>
                  <a:srgbClr val="1A1A1A"/>
                </a:solidFill>
              </a:rPr>
              <a:t>no strategic bid</a:t>
            </a:r>
            <a:endParaRPr sz="1600"/>
          </a:p>
        </p:txBody>
      </p:sp>
      <p:graphicFrame>
        <p:nvGraphicFramePr>
          <p:cNvPr id="7" name="Competitor table"/>
          <p:cNvGraphicFramePr/>
          <p:nvPr/>
        </p:nvGraphicFramePr>
        <p:xfrm>
          <a:off x="841248" y="1454150"/>
          <a:ext cx="10509504" cy="22136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16000"/>
                <a:gridCol w="2159000"/>
                <a:gridCol w="2184400"/>
                <a:gridCol w="812800"/>
                <a:gridCol w="889000"/>
                <a:gridCol w="939800"/>
                <a:gridCol w="889000"/>
                <a:gridCol w="1619504"/>
              </a:tblGrid>
              <a:tr h="31623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Company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Overlapping line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Ownership / listing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FY24 $M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FY24 YoY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Q3'25 YoY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ARR YoY⁴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FY24 margin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Total revenue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NYSE: CWAN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(target)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451.8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22.7%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7F7F7F"/>
                          </a:solidFill>
                          <a:latin typeface="+mn-lt"/>
                        </a:rPr>
                        <a:t>77.1%</a:t>
                      </a:r>
                      <a:r>
                        <a:rPr sz="1200" b="0">
                          <a:solidFill>
                            <a:srgbClr val="7F7F7F"/>
                          </a:solidFill>
                          <a:latin typeface="+mn-lt"/>
                        </a:rPr>
                        <a:t>¹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17.0%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32.2%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adj. EBITDA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DAE3F3"/>
                    </a:solidFill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Total revenue (one segment)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Nasdaq: SSNC; CEO 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~14.0%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5,882.0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6.9%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–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22.8%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operating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Aladdin tech services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NYSE: BLK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; captive unit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1,603.0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7.9%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27.8%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²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–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Not disclosed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Capital Market Solutions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NYSE: FIS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2,979.0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7.7%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7.3%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–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51.0%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adj. EBITDA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Alpha front office software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NYSE: STT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639.0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10.2%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14.4%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~13%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Not disclosed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Software Solutions ARR (€M)³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Deutsche Börse (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$4.2bn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)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608.0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17.0%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18%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24.0%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NTM EBITDA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Logo CWAN"/>
          <p:cNvPicPr/>
          <p:nvPr/>
        </p:nvPicPr>
        <p:blipFill>
          <a:blip r:embed="rId2"/>
          <a:stretch/>
        </p:blipFill>
        <p:spPr>
          <a:xfrm>
            <a:off x="892048" y="1855470"/>
            <a:ext cx="864616" cy="146050"/>
          </a:xfrm>
          <a:prstGeom prst="rect">
            <a:avLst/>
          </a:prstGeom>
        </p:spPr>
      </p:pic>
      <p:pic>
        <p:nvPicPr>
          <p:cNvPr id="9" name="Logo SS&amp;C"/>
          <p:cNvPicPr/>
          <p:nvPr/>
        </p:nvPicPr>
        <p:blipFill>
          <a:blip r:embed="rId3"/>
          <a:stretch/>
        </p:blipFill>
        <p:spPr>
          <a:xfrm>
            <a:off x="892048" y="2143125"/>
            <a:ext cx="373888" cy="203200"/>
          </a:xfrm>
          <a:prstGeom prst="rect">
            <a:avLst/>
          </a:prstGeom>
        </p:spPr>
      </p:pic>
      <p:pic>
        <p:nvPicPr>
          <p:cNvPr id="10" name="Logo BlackRock"/>
          <p:cNvPicPr/>
          <p:nvPr/>
        </p:nvPicPr>
        <p:blipFill>
          <a:blip r:embed="rId4"/>
          <a:stretch/>
        </p:blipFill>
        <p:spPr>
          <a:xfrm>
            <a:off x="892048" y="2497455"/>
            <a:ext cx="891540" cy="127000"/>
          </a:xfrm>
          <a:prstGeom prst="rect">
            <a:avLst/>
          </a:prstGeom>
        </p:spPr>
      </p:pic>
      <p:pic>
        <p:nvPicPr>
          <p:cNvPr id="11" name="Logo FIS"/>
          <p:cNvPicPr/>
          <p:nvPr/>
        </p:nvPicPr>
        <p:blipFill>
          <a:blip r:embed="rId5"/>
          <a:stretch/>
        </p:blipFill>
        <p:spPr>
          <a:xfrm>
            <a:off x="892048" y="2781935"/>
            <a:ext cx="455295" cy="190500"/>
          </a:xfrm>
          <a:prstGeom prst="rect">
            <a:avLst/>
          </a:prstGeom>
        </p:spPr>
      </p:pic>
      <p:pic>
        <p:nvPicPr>
          <p:cNvPr id="12" name="Logo State Street"/>
          <p:cNvPicPr/>
          <p:nvPr/>
        </p:nvPicPr>
        <p:blipFill>
          <a:blip r:embed="rId6"/>
          <a:stretch/>
        </p:blipFill>
        <p:spPr>
          <a:xfrm>
            <a:off x="892048" y="3079115"/>
            <a:ext cx="802386" cy="228600"/>
          </a:xfrm>
          <a:prstGeom prst="rect">
            <a:avLst/>
          </a:prstGeom>
        </p:spPr>
      </p:pic>
      <p:pic>
        <p:nvPicPr>
          <p:cNvPr id="13" name="Logo SimCorp"/>
          <p:cNvPicPr/>
          <p:nvPr/>
        </p:nvPicPr>
        <p:blipFill>
          <a:blip r:embed="rId7"/>
          <a:stretch/>
        </p:blipFill>
        <p:spPr>
          <a:xfrm>
            <a:off x="892048" y="3420745"/>
            <a:ext cx="885444" cy="177800"/>
          </a:xfrm>
          <a:prstGeom prst="rect">
            <a:avLst/>
          </a:prstGeom>
        </p:spPr>
      </p:pic>
      <p:sp>
        <p:nvSpPr>
          <p:cNvPr id="14" name="Moat scorecard header"/>
          <p:cNvSpPr txBox="1"/>
          <p:nvPr/>
        </p:nvSpPr>
        <p:spPr>
          <a:xfrm>
            <a:off x="841248" y="3820160"/>
            <a:ext cx="7239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Moat scorecard, Compound judgment (average </a:t>
            </a:r>
            <a:r>
              <a:rPr sz="1200" b="1">
                <a:solidFill>
                  <a:srgbClr val="1A1A1A"/>
                </a:solidFill>
                <a:latin typeface="+mn-lt"/>
              </a:rPr>
              <a:t>3.0</a:t>
            </a:r>
            <a:r>
              <a:rPr sz="1200" b="1">
                <a:solidFill>
                  <a:srgbClr val="1A1A1A"/>
                </a:solidFill>
                <a:latin typeface="+mn-lt"/>
              </a:rPr>
              <a:t> of 5)</a:t>
            </a:r>
            <a:endParaRPr sz="1200"/>
          </a:p>
        </p:txBody>
      </p:sp>
      <p:graphicFrame>
        <p:nvGraphicFramePr>
          <p:cNvPr id="15" name="Moat scorecard"/>
          <p:cNvGraphicFramePr/>
          <p:nvPr/>
        </p:nvGraphicFramePr>
        <p:xfrm>
          <a:off x="841248" y="4023360"/>
          <a:ext cx="7239000" cy="18973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74800"/>
                <a:gridCol w="736600"/>
                <a:gridCol w="2108200"/>
                <a:gridCol w="2819400"/>
              </a:tblGrid>
              <a:tr h="31623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Moat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Score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For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Against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Single instance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4</a:t>
                      </a:r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 / 5</a:t>
                      </a:r>
                      <a:endParaRPr sz="10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Win rate 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SimCorp ARR </a:t>
                      </a:r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18%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vs CWAN </a:t>
                      </a:r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17.0%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Net retention (NRR)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2</a:t>
                      </a:r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 / 5</a:t>
                      </a:r>
                      <a:endParaRPr sz="10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NRR 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116%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at Q4'24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108%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at Q3'25, 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(8.0)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pts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Switching costs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4</a:t>
                      </a:r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 / 5</a:t>
                      </a:r>
                      <a:endParaRPr sz="10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GRR 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98%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incl. acquisitions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Enfusion churn 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6.0%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30-day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exit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Insurer / AM base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3</a:t>
                      </a:r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 / 5</a:t>
                      </a:r>
                      <a:endParaRPr sz="10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31%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NA insurer penetration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Aladdin powers 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over 100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insurers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31623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Data and AI edge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2</a:t>
                      </a:r>
                      <a:r>
                        <a:rPr sz="1000" b="0">
                          <a:solidFill>
                            <a:srgbClr val="7F7F7F"/>
                          </a:solidFill>
                          <a:latin typeface="+mn-lt"/>
                        </a:rPr>
                        <a:t> / 5</a:t>
                      </a:r>
                      <a:endParaRPr sz="10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Over 800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AI agents in use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Management cited AI as a risk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8" name="Harvey ball 1 (4 of 5)"/>
          <p:cNvGrpSpPr/>
          <p:nvPr/>
        </p:nvGrpSpPr>
        <p:grpSpPr>
          <a:xfrm>
            <a:off x="2492248" y="4421505"/>
            <a:ext cx="152400" cy="152400"/>
            <a:chOff x="2492248" y="4421505"/>
            <a:chExt cx="152400" cy="152400"/>
          </a:xfrm>
        </p:grpSpPr>
        <p:sp>
          <p:nvSpPr>
            <p:cNvPr id="16" name="ellipse"/>
            <p:cNvSpPr/>
            <p:nvPr/>
          </p:nvSpPr>
          <p:spPr>
            <a:xfrm>
              <a:off x="2492248" y="4421505"/>
              <a:ext cx="152400" cy="1524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4472C4"/>
              </a:solidFill>
            </a:ln>
          </p:spPr>
        </p:sp>
        <p:sp>
          <p:nvSpPr>
            <p:cNvPr id="17" name="pie"/>
            <p:cNvSpPr/>
            <p:nvPr/>
          </p:nvSpPr>
          <p:spPr>
            <a:xfrm>
              <a:off x="2492248" y="4421505"/>
              <a:ext cx="152400" cy="152400"/>
            </a:xfrm>
            <a:prstGeom prst="pie">
              <a:avLst>
                <a:gd name="adj1" fmla="val 16200000"/>
                <a:gd name="adj2" fmla="val 11880000"/>
              </a:avLst>
            </a:prstGeom>
            <a:solidFill>
              <a:srgbClr val="4472C4"/>
            </a:solidFill>
            <a:ln>
              <a:noFill/>
            </a:ln>
          </p:spPr>
        </p:sp>
      </p:grpSp>
      <p:grpSp>
        <p:nvGrpSpPr>
          <p:cNvPr id="21" name="Harvey ball 2 (2 of 5)"/>
          <p:cNvGrpSpPr/>
          <p:nvPr/>
        </p:nvGrpSpPr>
        <p:grpSpPr>
          <a:xfrm>
            <a:off x="2492248" y="4737735"/>
            <a:ext cx="152400" cy="152400"/>
            <a:chOff x="2492248" y="4737735"/>
            <a:chExt cx="152400" cy="152400"/>
          </a:xfrm>
        </p:grpSpPr>
        <p:sp>
          <p:nvSpPr>
            <p:cNvPr id="19" name="ellipse"/>
            <p:cNvSpPr/>
            <p:nvPr/>
          </p:nvSpPr>
          <p:spPr>
            <a:xfrm>
              <a:off x="2492248" y="4737735"/>
              <a:ext cx="152400" cy="1524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4472C4"/>
              </a:solidFill>
            </a:ln>
          </p:spPr>
        </p:sp>
        <p:sp>
          <p:nvSpPr>
            <p:cNvPr id="20" name="pie"/>
            <p:cNvSpPr/>
            <p:nvPr/>
          </p:nvSpPr>
          <p:spPr>
            <a:xfrm>
              <a:off x="2492248" y="4737735"/>
              <a:ext cx="152400" cy="152400"/>
            </a:xfrm>
            <a:prstGeom prst="pie">
              <a:avLst>
                <a:gd name="adj1" fmla="val 16200000"/>
                <a:gd name="adj2" fmla="val 3240000"/>
              </a:avLst>
            </a:prstGeom>
            <a:solidFill>
              <a:srgbClr val="4472C4"/>
            </a:solidFill>
            <a:ln>
              <a:noFill/>
            </a:ln>
          </p:spPr>
        </p:sp>
      </p:grpSp>
      <p:grpSp>
        <p:nvGrpSpPr>
          <p:cNvPr id="24" name="Harvey ball 3 (4 of 5)"/>
          <p:cNvGrpSpPr/>
          <p:nvPr/>
        </p:nvGrpSpPr>
        <p:grpSpPr>
          <a:xfrm>
            <a:off x="2492248" y="5053965"/>
            <a:ext cx="152400" cy="152400"/>
            <a:chOff x="2492248" y="5053965"/>
            <a:chExt cx="152400" cy="152400"/>
          </a:xfrm>
        </p:grpSpPr>
        <p:sp>
          <p:nvSpPr>
            <p:cNvPr id="22" name="ellipse"/>
            <p:cNvSpPr/>
            <p:nvPr/>
          </p:nvSpPr>
          <p:spPr>
            <a:xfrm>
              <a:off x="2492248" y="5053965"/>
              <a:ext cx="152400" cy="1524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4472C4"/>
              </a:solidFill>
            </a:ln>
          </p:spPr>
        </p:sp>
        <p:sp>
          <p:nvSpPr>
            <p:cNvPr id="23" name="pie"/>
            <p:cNvSpPr/>
            <p:nvPr/>
          </p:nvSpPr>
          <p:spPr>
            <a:xfrm>
              <a:off x="2492248" y="5053965"/>
              <a:ext cx="152400" cy="152400"/>
            </a:xfrm>
            <a:prstGeom prst="pie">
              <a:avLst>
                <a:gd name="adj1" fmla="val 16200000"/>
                <a:gd name="adj2" fmla="val 11880000"/>
              </a:avLst>
            </a:prstGeom>
            <a:solidFill>
              <a:srgbClr val="4472C4"/>
            </a:solidFill>
            <a:ln>
              <a:noFill/>
            </a:ln>
          </p:spPr>
        </p:sp>
      </p:grpSp>
      <p:grpSp>
        <p:nvGrpSpPr>
          <p:cNvPr id="27" name="Harvey ball 4 (3 of 5)"/>
          <p:cNvGrpSpPr/>
          <p:nvPr/>
        </p:nvGrpSpPr>
        <p:grpSpPr>
          <a:xfrm>
            <a:off x="2492248" y="5370195"/>
            <a:ext cx="152400" cy="152400"/>
            <a:chOff x="2492248" y="5370195"/>
            <a:chExt cx="152400" cy="152400"/>
          </a:xfrm>
        </p:grpSpPr>
        <p:sp>
          <p:nvSpPr>
            <p:cNvPr id="25" name="ellipse"/>
            <p:cNvSpPr/>
            <p:nvPr/>
          </p:nvSpPr>
          <p:spPr>
            <a:xfrm>
              <a:off x="2492248" y="5370195"/>
              <a:ext cx="152400" cy="1524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4472C4"/>
              </a:solidFill>
            </a:ln>
          </p:spPr>
        </p:sp>
        <p:sp>
          <p:nvSpPr>
            <p:cNvPr id="26" name="pie"/>
            <p:cNvSpPr/>
            <p:nvPr/>
          </p:nvSpPr>
          <p:spPr>
            <a:xfrm>
              <a:off x="2492248" y="5370195"/>
              <a:ext cx="152400" cy="152400"/>
            </a:xfrm>
            <a:prstGeom prst="pie">
              <a:avLst>
                <a:gd name="adj1" fmla="val 16200000"/>
                <a:gd name="adj2" fmla="val 7560000"/>
              </a:avLst>
            </a:prstGeom>
            <a:solidFill>
              <a:srgbClr val="4472C4"/>
            </a:solidFill>
            <a:ln>
              <a:noFill/>
            </a:ln>
          </p:spPr>
        </p:sp>
      </p:grpSp>
      <p:grpSp>
        <p:nvGrpSpPr>
          <p:cNvPr id="30" name="Harvey ball 5 (2 of 5)"/>
          <p:cNvGrpSpPr/>
          <p:nvPr/>
        </p:nvGrpSpPr>
        <p:grpSpPr>
          <a:xfrm>
            <a:off x="2492248" y="5686425"/>
            <a:ext cx="152400" cy="152400"/>
            <a:chOff x="2492248" y="5686425"/>
            <a:chExt cx="152400" cy="152400"/>
          </a:xfrm>
        </p:grpSpPr>
        <p:sp>
          <p:nvSpPr>
            <p:cNvPr id="28" name="ellipse"/>
            <p:cNvSpPr/>
            <p:nvPr/>
          </p:nvSpPr>
          <p:spPr>
            <a:xfrm>
              <a:off x="2492248" y="5686425"/>
              <a:ext cx="152400" cy="1524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4472C4"/>
              </a:solidFill>
            </a:ln>
          </p:spPr>
        </p:sp>
        <p:sp>
          <p:nvSpPr>
            <p:cNvPr id="29" name="pie"/>
            <p:cNvSpPr/>
            <p:nvPr/>
          </p:nvSpPr>
          <p:spPr>
            <a:xfrm>
              <a:off x="2492248" y="5686425"/>
              <a:ext cx="152400" cy="152400"/>
            </a:xfrm>
            <a:prstGeom prst="pie">
              <a:avLst>
                <a:gd name="adj1" fmla="val 16200000"/>
                <a:gd name="adj2" fmla="val 3240000"/>
              </a:avLst>
            </a:prstGeom>
            <a:solidFill>
              <a:srgbClr val="4472C4"/>
            </a:solidFill>
            <a:ln>
              <a:noFill/>
            </a:ln>
          </p:spPr>
        </p:sp>
      </p:grpSp>
      <p:sp>
        <p:nvSpPr>
          <p:cNvPr id="31" name="Thesis change panel"/>
          <p:cNvSpPr/>
          <p:nvPr/>
        </p:nvSpPr>
        <p:spPr>
          <a:xfrm>
            <a:off x="8283448" y="3820160"/>
            <a:ext cx="3067304" cy="210058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wrap="square" lIns="101600" tIns="50800" rIns="101600" bIns="50800" anchor="t"/>
          <a:p>
            <a:pPr algn="l"/>
            <a:r>
              <a:rPr sz="1200" b="1">
                <a:solidFill>
                  <a:srgbClr val="1A1A1A"/>
                </a:solidFill>
                <a:latin typeface="+mn-lt"/>
              </a:rPr>
              <a:t>What would change the thesis</a:t>
            </a:r>
            <a:endParaRPr sz="1200"/>
          </a:p>
          <a:p>
            <a:pPr marL="152400" indent="-152400" algn="l">
              <a:buChar char="•"/>
            </a:pPr>
            <a:r>
              <a:rPr sz="1200" b="0">
                <a:solidFill>
                  <a:srgbClr val="1A1A1A"/>
                </a:solidFill>
                <a:latin typeface="+mn-lt"/>
              </a:rPr>
              <a:t>Up: NRR back to </a:t>
            </a:r>
            <a:r>
              <a:rPr sz="1200" b="0">
                <a:solidFill>
                  <a:srgbClr val="1A1A1A"/>
                </a:solidFill>
                <a:latin typeface="+mn-lt"/>
              </a:rPr>
              <a:t>115%</a:t>
            </a:r>
            <a:r>
              <a:rPr sz="1200" b="0">
                <a:solidFill>
                  <a:srgbClr val="1A1A1A"/>
                </a:solidFill>
                <a:latin typeface="+mn-lt"/>
              </a:rPr>
              <a:t> once new pricing starts </a:t>
            </a:r>
            <a:r>
              <a:rPr sz="1200" b="0">
                <a:solidFill>
                  <a:srgbClr val="1A1A1A"/>
                </a:solidFill>
                <a:latin typeface="+mn-lt"/>
              </a:rPr>
              <a:t>1 Jan 2026</a:t>
            </a:r>
            <a:endParaRPr sz="1200"/>
          </a:p>
          <a:p>
            <a:pPr marL="152400" indent="-152400" algn="l">
              <a:buChar char="•"/>
            </a:pPr>
            <a:r>
              <a:rPr sz="1200" b="0">
                <a:solidFill>
                  <a:srgbClr val="1A1A1A"/>
                </a:solidFill>
                <a:latin typeface="+mn-lt"/>
              </a:rPr>
              <a:t>Up: strategic buyers bid at exit (sale process: </a:t>
            </a:r>
            <a:r>
              <a:rPr sz="1200" b="1">
                <a:solidFill>
                  <a:srgbClr val="1A1A1A"/>
                </a:solidFill>
                <a:latin typeface="+mn-lt"/>
              </a:rPr>
              <a:t>52 potential acquirors</a:t>
            </a:r>
            <a:r>
              <a:rPr sz="1200" b="0">
                <a:solidFill>
                  <a:srgbClr val="1A1A1A"/>
                </a:solidFill>
                <a:latin typeface="+mn-lt"/>
              </a:rPr>
              <a:t> excl. Consortium</a:t>
            </a:r>
            <a:r>
              <a:rPr sz="1200" b="0">
                <a:solidFill>
                  <a:srgbClr val="1A1A1A"/>
                </a:solidFill>
                <a:latin typeface="+mn-lt"/>
              </a:rPr>
              <a:t>; </a:t>
            </a:r>
            <a:r>
              <a:rPr sz="1200" b="1">
                <a:solidFill>
                  <a:srgbClr val="1A1A1A"/>
                </a:solidFill>
                <a:latin typeface="+mn-lt"/>
              </a:rPr>
              <a:t>no strategic bid</a:t>
            </a:r>
            <a:r>
              <a:rPr sz="1200" b="0">
                <a:solidFill>
                  <a:srgbClr val="1A1A1A"/>
                </a:solidFill>
                <a:latin typeface="+mn-lt"/>
              </a:rPr>
              <a:t>)</a:t>
            </a:r>
            <a:endParaRPr sz="1200"/>
          </a:p>
          <a:p>
            <a:pPr marL="152400" indent="-152400" algn="l">
              <a:buChar char="•"/>
            </a:pPr>
            <a:r>
              <a:rPr sz="1200" b="0">
                <a:solidFill>
                  <a:srgbClr val="1A1A1A"/>
                </a:solidFill>
                <a:latin typeface="+mn-lt"/>
              </a:rPr>
              <a:t>Down: Aladdin or SimCorp win US insurers; GRR below </a:t>
            </a:r>
            <a:r>
              <a:rPr sz="1200" b="0">
                <a:solidFill>
                  <a:srgbClr val="1A1A1A"/>
                </a:solidFill>
                <a:latin typeface="+mn-lt"/>
              </a:rPr>
              <a:t>98%</a:t>
            </a:r>
            <a:endParaRPr sz="1200"/>
          </a:p>
          <a:p>
            <a:pPr marL="152400" indent="-152400" algn="l">
              <a:buChar char="•"/>
            </a:pPr>
            <a:r>
              <a:rPr sz="1200" b="0">
                <a:solidFill>
                  <a:srgbClr val="1A1A1A"/>
                </a:solidFill>
                <a:latin typeface="+mn-lt"/>
              </a:rPr>
              <a:t>Down: SimCorp ARR keeps outgrowing CWAN organic ARR</a:t>
            </a:r>
            <a:endParaRPr sz="1200"/>
          </a:p>
        </p:txBody>
      </p:sp>
      <p:sp>
        <p:nvSpPr>
          <p:cNvPr id="32" name="Footnotes"/>
          <p:cNvSpPr txBox="1"/>
          <p:nvPr/>
        </p:nvSpPr>
        <p:spPr>
          <a:xfrm>
            <a:off x="841248" y="6022340"/>
            <a:ext cx="10509504" cy="1397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 b="0">
                <a:solidFill>
                  <a:srgbClr val="7F7F7F"/>
                </a:solidFill>
                <a:latin typeface="+mn-lt"/>
              </a:rPr>
              <a:t>¹ Incl. Enfusion, Beacon from Apr-25.  ² Incl. Preqin from Mar-25; </a:t>
            </a:r>
            <a:r>
              <a:rPr sz="900" b="0">
                <a:solidFill>
                  <a:srgbClr val="7F7F7F"/>
                </a:solidFill>
                <a:latin typeface="+mn-lt"/>
              </a:rPr>
              <a:t>12.0%</a:t>
            </a:r>
            <a:r>
              <a:rPr sz="900" b="0">
                <a:solidFill>
                  <a:srgbClr val="7F7F7F"/>
                </a:solidFill>
                <a:latin typeface="+mn-lt"/>
              </a:rPr>
              <a:t> ex-Preqin.  ³ Q3'25 YoY: software net revenue; margin: NTM EBITDA at 2023 deal.  ⁴ CWAN organic; SimCorp constant currency.</a:t>
            </a:r>
            <a:endParaRPr sz="900"/>
          </a:p>
        </p:txBody>
      </p:sp>
      <p:sp>
        <p:nvSpPr>
          <p:cNvPr id="33" name="Source line"/>
          <p:cNvSpPr txBox="1"/>
          <p:nvPr/>
        </p:nvSpPr>
        <p:spPr>
          <a:xfrm>
            <a:off x="841248" y="6187440"/>
            <a:ext cx="10509504" cy="304800"/>
          </a:xfrm>
          <a:prstGeom prst="rect">
            <a:avLst/>
          </a:prstGeom>
        </p:spPr>
        <p:txBody>
          <a:bodyPr wrap="square" lIns="0" tIns="0" rIns="0" bIns="0" anchor="b"/>
          <a:p>
            <a:r>
              <a:rPr sz="1000" b="0">
                <a:solidFill>
                  <a:srgbClr val="7F7F7F"/>
                </a:solidFill>
                <a:latin typeface="+mn-lt"/>
              </a:rPr>
              <a:t>Source: </a:t>
            </a:r>
            <a:r>
              <a:rPr sz="1000" b="0">
                <a:solidFill>
                  <a:srgbClr val="7F7F7F"/>
                </a:solidFill>
                <a:latin typeface="+mn-lt"/>
              </a:rPr>
              <a:t>CWAN 10-K FY2024</a:t>
            </a:r>
            <a:r>
              <a:rPr sz="1000" b="0">
                <a:solidFill>
                  <a:srgbClr val="7F7F7F"/>
                </a:solidFill>
                <a:latin typeface="+mn-lt"/>
              </a:rPr>
              <a:t>, </a:t>
            </a:r>
            <a:r>
              <a:rPr sz="1000" b="0">
                <a:solidFill>
                  <a:srgbClr val="7F7F7F"/>
                </a:solidFill>
                <a:latin typeface="+mn-lt"/>
              </a:rPr>
              <a:t>Q3'25 earnings release</a:t>
            </a:r>
            <a:r>
              <a:rPr sz="1000" b="0">
                <a:solidFill>
                  <a:srgbClr val="7F7F7F"/>
                </a:solidFill>
                <a:latin typeface="+mn-lt"/>
              </a:rPr>
              <a:t> and </a:t>
            </a:r>
            <a:r>
              <a:rPr sz="1000" b="0">
                <a:solidFill>
                  <a:srgbClr val="7F7F7F"/>
                </a:solidFill>
                <a:latin typeface="+mn-lt"/>
              </a:rPr>
              <a:t>2025 earnings calls</a:t>
            </a:r>
            <a:r>
              <a:rPr sz="1000" b="0">
                <a:solidFill>
                  <a:srgbClr val="7F7F7F"/>
                </a:solidFill>
                <a:latin typeface="+mn-lt"/>
              </a:rPr>
              <a:t>; SS&amp;C, BlackRock, FIS and State Street </a:t>
            </a:r>
            <a:r>
              <a:rPr sz="1000" b="0">
                <a:solidFill>
                  <a:srgbClr val="7F7F7F"/>
                </a:solidFill>
                <a:latin typeface="+mn-lt"/>
              </a:rPr>
              <a:t>FY2024 10-Ks</a:t>
            </a:r>
            <a:r>
              <a:rPr sz="1000" b="0">
                <a:solidFill>
                  <a:srgbClr val="7F7F7F"/>
                </a:solidFill>
                <a:latin typeface="+mn-lt"/>
              </a:rPr>
              <a:t>, </a:t>
            </a:r>
            <a:r>
              <a:rPr sz="1000" b="0">
                <a:solidFill>
                  <a:srgbClr val="7F7F7F"/>
                </a:solidFill>
                <a:latin typeface="+mn-lt"/>
              </a:rPr>
              <a:t>Q3'25 10-Qs</a:t>
            </a:r>
            <a:r>
              <a:rPr sz="1000" b="0">
                <a:solidFill>
                  <a:srgbClr val="7F7F7F"/>
                </a:solidFill>
                <a:latin typeface="+mn-lt"/>
              </a:rPr>
              <a:t> and </a:t>
            </a:r>
            <a:r>
              <a:rPr sz="1000" b="0">
                <a:solidFill>
                  <a:srgbClr val="7F7F7F"/>
                </a:solidFill>
                <a:latin typeface="+mn-lt"/>
              </a:rPr>
              <a:t>2025 earnings calls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Deutsche Börse 2025 earnings calls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Enfusion merger prospectus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DEFM14A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J.P. Morgan board materials</a:t>
            </a:r>
            <a:r>
              <a:rPr sz="1000" b="0">
                <a:solidFill>
                  <a:srgbClr val="7F7F7F"/>
                </a:solidFill>
                <a:latin typeface="+mn-lt"/>
              </a:rPr>
              <a:t> (29 Oct 2025); </a:t>
            </a:r>
            <a:r>
              <a:rPr sz="1000" b="0">
                <a:solidFill>
                  <a:srgbClr val="7F7F7F"/>
                </a:solidFill>
                <a:latin typeface="+mn-lt"/>
              </a:rPr>
              <a:t>Compound moat analysis</a:t>
            </a:r>
            <a:r>
              <a:rPr sz="1000" b="0">
                <a:solidFill>
                  <a:srgbClr val="7F7F7F"/>
                </a:solidFill>
                <a:latin typeface="+mn-lt"/>
              </a:rPr>
              <a:t>. As of the 20 Dec 2025 signing.</a:t>
            </a:r>
            <a:endParaRPr sz="10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rgbClr val="1A1A1A"/>
      </a:dk1>
      <a:lt1>
        <a:srgbClr val="FFFFFF"/>
      </a:lt1>
      <a:dk2>
        <a:srgbClr val="002060"/>
      </a:dk2>
      <a:lt2>
        <a:srgbClr val="F2F0EC"/>
      </a:lt2>
      <a:accent1>
        <a:srgbClr val="4472C4"/>
      </a:accent1>
      <a:accent2>
        <a:srgbClr val="ED7D31"/>
      </a:accent2>
      <a:accent3>
        <a:srgbClr val="7F7F7F"/>
      </a:accent3>
      <a:accent4>
        <a:srgbClr val="264478"/>
      </a:accent4>
      <a:accent5>
        <a:srgbClr val="9E480E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2026-10-22T01:29:42.738Z</dcterms:modified>
</cp:coreProperties>
</file>