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4.xml" ContentType="application/vnd.openxmlformats-officedocument.drawingml.chart+xml"/>
  <Override PartName="/ppt/embeddings/Microsoft_Excel_Worksheet4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autoTitleDeleted/>
    <c:plotArea>
      <c:barChart>
        <c:barDir val="col"/>
        <c:grouping val="clustered"/>
        <c:varyColors val="0"/>
        <c:ser>
          <c:idx val="0"/>
          <c:order val="0"/>
          <c:tx>
            <c:strRef>
              <c:f>'Returns Case'!$K$108</c:f>
              <c:strCache>
                <c:ptCount val="1"/>
                <c:pt idx="0">
                  <c:v>Buyer EBITDA ($M)</c:v>
                </c:pt>
              </c:strCache>
            </c:strRef>
          </c:tx>
          <c:spPr>
            <a:solidFill>
              <a:srgbClr val="0B1F3A"/>
            </a:solidFill>
            <a:ln>
              <a:noFill/>
            </a:ln>
          </c:spPr>
          <c:invertIfNegative val="0"/>
          <c:dLbls>
            <c:numFmt formatCode="#,##0"/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'Returns Case'!$L$107:$Q$107</c:f>
              <c:strCache>
                <c:ptCount val="6"/>
                <c:pt idx="0">
                  <c:v>FY26E</c:v>
                </c:pt>
                <c:pt idx="1">
                  <c:v>FY27E</c:v>
                </c:pt>
                <c:pt idx="2">
                  <c:v>FY28E</c:v>
                </c:pt>
                <c:pt idx="3">
                  <c:v>FY29E</c:v>
                </c:pt>
                <c:pt idx="4">
                  <c:v>FY30E</c:v>
                </c:pt>
                <c:pt idx="5">
                  <c:v>FY31E</c:v>
                </c:pt>
              </c:strCache>
            </c:strRef>
          </c:cat>
          <c:val>
            <c:numRef>
              <c:f>'Returns Case'!$L$108:$Q$108</c:f>
              <c:numCache>
                <c:formatCode>#,##0.0;(#,##0.0);"-"</c:formatCode>
                <c:ptCount val="6"/>
                <c:pt idx="0">
                  <c:v>212.0725</c:v>
                </c:pt>
                <c:pt idx="1">
                  <c:v>256.9581660096914</c:v>
                </c:pt>
                <c:pt idx="2">
                  <c:v>297.02839564317134</c:v>
                </c:pt>
                <c:pt idx="3">
                  <c:v>318.66839211508557</c:v>
                </c:pt>
                <c:pt idx="4">
                  <c:v>329.3258459805548</c:v>
                </c:pt>
                <c:pt idx="5">
                  <c:v>335.1780549617315</c:v>
                </c:pt>
              </c:numCache>
            </c:numRef>
          </c:val>
        </c:ser>
        <c:gapWidth val="60"/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dispBlanksAs val="gap"/>
  </c:chart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8000" y="203200"/>
            <a:ext cx="11176000" cy="558800"/>
          </a:xfrm>
        </p:spPr>
        <p:txBody>
          <a:bodyPr wrap="square" lIns="0" tIns="0" rIns="0" bIns="0" anchor="b"/>
          <a:p>
            <a:r>
              <a:rPr sz="2600" b="0">
                <a:solidFill>
                  <a:srgbClr val="0B1F3A"/>
                </a:solidFill>
              </a:rPr>
              <a:t>Bid </a:t>
            </a:r>
            <a:r>
              <a:rPr sz="2600" b="0">
                <a:solidFill>
                  <a:srgbClr val="0B1F3A"/>
                </a:solidFill>
              </a:rPr>
              <a:t>$4,591M</a:t>
            </a:r>
            <a:r>
              <a:rPr sz="2600" b="0">
                <a:solidFill>
                  <a:srgbClr val="0B1F3A"/>
                </a:solidFill>
              </a:rPr>
              <a:t> at close: </a:t>
            </a:r>
            <a:r>
              <a:rPr sz="2600" b="0">
                <a:solidFill>
                  <a:srgbClr val="0B1F3A"/>
                </a:solidFill>
              </a:rPr>
              <a:t>18.2x</a:t>
            </a:r>
            <a:r>
              <a:rPr sz="2600" b="0">
                <a:solidFill>
                  <a:srgbClr val="0B1F3A"/>
                </a:solidFill>
              </a:rPr>
              <a:t> the buy-side FY26 budget</a:t>
            </a:r>
          </a:p>
        </p:txBody>
      </p:sp>
      <p:sp>
        <p:nvSpPr>
          <p:cNvPr id="5" name="Takeaway"/>
          <p:cNvSpPr/>
          <p:nvPr>
            <p:ph type="body" idx="13"/>
          </p:nvPr>
        </p:nvSpPr>
        <p:spPr>
          <a:xfrm>
            <a:off x="508000" y="825500"/>
            <a:ext cx="11176000" cy="431800"/>
          </a:xfrm>
        </p:spPr>
        <p:txBody>
          <a:bodyPr wrap="square" lIns="0" tIns="0" rIns="0" bIns="0" anchor="t"/>
          <a:p>
            <a:r>
              <a:rPr sz="1300" b="0">
                <a:solidFill>
                  <a:srgbClr val="1A1A1A"/>
                </a:solidFill>
              </a:rPr>
              <a:t>Recommend </a:t>
            </a:r>
            <a:r>
              <a:rPr sz="1300" b="0">
                <a:solidFill>
                  <a:srgbClr val="1A1A1A"/>
                </a:solidFill>
              </a:rPr>
              <a:t>$4,591M</a:t>
            </a:r>
            <a:r>
              <a:rPr sz="1300" b="0">
                <a:solidFill>
                  <a:srgbClr val="1A1A1A"/>
                </a:solidFill>
              </a:rPr>
              <a:t> at close: the </a:t>
            </a:r>
            <a:r>
              <a:rPr sz="1300" b="0">
                <a:solidFill>
                  <a:srgbClr val="1A1A1A"/>
                </a:solidFill>
              </a:rPr>
              <a:t>$4,225M IOI</a:t>
            </a:r>
            <a:r>
              <a:rPr sz="1300" b="0">
                <a:solidFill>
                  <a:srgbClr val="1A1A1A"/>
                </a:solidFill>
              </a:rPr>
              <a:t> plus </a:t>
            </a:r>
            <a:r>
              <a:rPr sz="1300" b="0">
                <a:solidFill>
                  <a:srgbClr val="1A1A1A"/>
                </a:solidFill>
              </a:rPr>
              <a:t>$366M</a:t>
            </a:r>
            <a:r>
              <a:rPr sz="1300" b="0">
                <a:solidFill>
                  <a:srgbClr val="1A1A1A"/>
                </a:solidFill>
              </a:rPr>
              <a:t> of seller spend on capacity in flight, for a </a:t>
            </a:r>
            <a:r>
              <a:rPr sz="1300" b="0">
                <a:solidFill>
                  <a:srgbClr val="1A1A1A"/>
                </a:solidFill>
              </a:rPr>
              <a:t>9.7% gross IRR</a:t>
            </a:r>
            <a:r>
              <a:rPr sz="1300" b="0">
                <a:solidFill>
                  <a:srgbClr val="1A1A1A"/>
                </a:solidFill>
              </a:rPr>
              <a:t> and </a:t>
            </a:r>
            <a:r>
              <a:rPr sz="1300" b="0">
                <a:solidFill>
                  <a:srgbClr val="1A1A1A"/>
                </a:solidFill>
              </a:rPr>
              <a:t>1.59x</a:t>
            </a:r>
            <a:r>
              <a:rPr sz="1300" b="0">
                <a:solidFill>
                  <a:srgbClr val="1A1A1A"/>
                </a:solidFill>
              </a:rPr>
              <a:t>. 18.0x FY26 budget EBITDA would cost </a:t>
            </a:r>
            <a:r>
              <a:rPr sz="1300" b="0">
                <a:solidFill>
                  <a:srgbClr val="1A1A1A"/>
                </a:solidFill>
              </a:rPr>
              <a:t>$4,546M</a:t>
            </a:r>
            <a:r>
              <a:rPr sz="1300" b="0">
                <a:solidFill>
                  <a:srgbClr val="1A1A1A"/>
                </a:solidFill>
              </a:rPr>
              <a:t> on buy-side and </a:t>
            </a:r>
            <a:r>
              <a:rPr sz="1300" b="0">
                <a:solidFill>
                  <a:srgbClr val="1A1A1A"/>
                </a:solidFill>
              </a:rPr>
              <a:t>$4,896M</a:t>
            </a:r>
            <a:r>
              <a:rPr sz="1300" b="0">
                <a:solidFill>
                  <a:srgbClr val="1A1A1A"/>
                </a:solidFill>
              </a:rPr>
              <a:t> on seller definitions.</a:t>
            </a:r>
            <a:endParaRPr sz="1300"/>
          </a:p>
        </p:txBody>
      </p:sp>
      <p:cxnSp>
        <p:nvCxnSpPr>
          <p:cNvPr id="6" name="Title rule"/>
          <p:cNvCxnSpPr/>
          <p:nvPr/>
        </p:nvCxnSpPr>
        <p:spPr>
          <a:xfrm>
            <a:off x="508000" y="774700"/>
            <a:ext cx="11176000" cy="0"/>
          </a:xfrm>
          <a:prstGeom prst="line">
            <a:avLst/>
          </a:prstGeom>
          <a:ln w="12700">
            <a:solidFill>
              <a:srgbClr val="0B1F3A"/>
            </a:solidFill>
          </a:ln>
        </p:spPr>
      </p:cxnSp>
      <p:sp>
        <p:nvSpPr>
          <p:cNvPr id="7" name="Left header 1"/>
          <p:cNvSpPr txBox="1"/>
          <p:nvPr/>
        </p:nvSpPr>
        <p:spPr>
          <a:xfrm>
            <a:off x="508000" y="1371600"/>
            <a:ext cx="685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Price, funding and returns</a:t>
            </a:r>
            <a:endParaRPr sz="1200"/>
          </a:p>
        </p:txBody>
      </p:sp>
      <p:sp>
        <p:nvSpPr>
          <p:cNvPr id="8" name="Tile 0"/>
          <p:cNvSpPr/>
          <p:nvPr/>
        </p:nvSpPr>
        <p:spPr>
          <a:xfrm>
            <a:off x="508000" y="1625600"/>
            <a:ext cx="1638300" cy="838200"/>
          </a:xfrm>
          <a:prstGeom prst="rect">
            <a:avLst/>
          </a:prstGeom>
          <a:solidFill>
            <a:srgbClr val="DCE6F1"/>
          </a:solidFill>
          <a:ln>
            <a:noFill/>
          </a:ln>
        </p:spPr>
      </p:sp>
      <p:sp>
        <p:nvSpPr>
          <p:cNvPr id="9" name="Tile val 0"/>
          <p:cNvSpPr txBox="1"/>
          <p:nvPr/>
        </p:nvSpPr>
        <p:spPr>
          <a:xfrm>
            <a:off x="609600" y="1701800"/>
            <a:ext cx="1435100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800" b="1">
                <a:solidFill>
                  <a:srgbClr val="0B1F3A"/>
                </a:solidFill>
                <a:latin typeface="+mn-lt"/>
              </a:rPr>
              <a:t>$4,591M</a:t>
            </a:r>
          </a:p>
        </p:txBody>
      </p:sp>
      <p:sp>
        <p:nvSpPr>
          <p:cNvPr id="10" name="Tile cap 0"/>
          <p:cNvSpPr txBox="1"/>
          <p:nvPr/>
        </p:nvSpPr>
        <p:spPr>
          <a:xfrm>
            <a:off x="609600" y="2006600"/>
            <a:ext cx="1435100" cy="406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EV at the 31-Dec-26 close: IOI plus in-flight spend credit</a:t>
            </a:r>
            <a:endParaRPr sz="1000"/>
          </a:p>
        </p:txBody>
      </p:sp>
      <p:sp>
        <p:nvSpPr>
          <p:cNvPr id="11" name="Tile 1"/>
          <p:cNvSpPr/>
          <p:nvPr/>
        </p:nvSpPr>
        <p:spPr>
          <a:xfrm>
            <a:off x="2247900" y="1625600"/>
            <a:ext cx="16383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2" name="Tile val 1"/>
          <p:cNvSpPr txBox="1"/>
          <p:nvPr/>
        </p:nvSpPr>
        <p:spPr>
          <a:xfrm>
            <a:off x="2349500" y="1701800"/>
            <a:ext cx="1435100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800" b="1">
                <a:solidFill>
                  <a:srgbClr val="0B1F3A"/>
                </a:solidFill>
                <a:latin typeface="+mn-lt"/>
              </a:rPr>
              <a:t>$3,444M</a:t>
            </a:r>
          </a:p>
        </p:txBody>
      </p:sp>
      <p:sp>
        <p:nvSpPr>
          <p:cNvPr id="13" name="Tile cap 1"/>
          <p:cNvSpPr txBox="1"/>
          <p:nvPr/>
        </p:nvSpPr>
        <p:spPr>
          <a:xfrm>
            <a:off x="2349500" y="2006600"/>
            <a:ext cx="1435100" cy="406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Sponsor equity, 73.5% of capitalization; term loan </a:t>
            </a:r>
            <a:r>
              <a:rPr sz="1000" b="0">
                <a:solidFill>
                  <a:srgbClr val="1A1A1A"/>
                </a:solidFill>
                <a:latin typeface="+mn-lt"/>
              </a:rPr>
              <a:t>$1,241.4M</a:t>
            </a:r>
            <a:endParaRPr sz="1000"/>
          </a:p>
        </p:txBody>
      </p:sp>
      <p:sp>
        <p:nvSpPr>
          <p:cNvPr id="14" name="Tile 2"/>
          <p:cNvSpPr/>
          <p:nvPr/>
        </p:nvSpPr>
        <p:spPr>
          <a:xfrm>
            <a:off x="3987800" y="1625600"/>
            <a:ext cx="16383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5" name="Tile val 2"/>
          <p:cNvSpPr txBox="1"/>
          <p:nvPr/>
        </p:nvSpPr>
        <p:spPr>
          <a:xfrm>
            <a:off x="4089400" y="1701800"/>
            <a:ext cx="1435100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800" b="1">
                <a:solidFill>
                  <a:srgbClr val="0B1F3A"/>
                </a:solidFill>
                <a:latin typeface="+mn-lt"/>
              </a:rPr>
              <a:t>9.7% / 1.59x</a:t>
            </a:r>
          </a:p>
        </p:txBody>
      </p:sp>
      <p:sp>
        <p:nvSpPr>
          <p:cNvPr id="16" name="Tile cap 2"/>
          <p:cNvSpPr txBox="1"/>
          <p:nvPr/>
        </p:nvSpPr>
        <p:spPr>
          <a:xfrm>
            <a:off x="4089400" y="2006600"/>
            <a:ext cx="1435100" cy="406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Gross IRR / MOIC, five years, exit at 17.7x</a:t>
            </a:r>
            <a:endParaRPr sz="1000"/>
          </a:p>
        </p:txBody>
      </p:sp>
      <p:sp>
        <p:nvSpPr>
          <p:cNvPr id="17" name="Tile 3"/>
          <p:cNvSpPr/>
          <p:nvPr/>
        </p:nvSpPr>
        <p:spPr>
          <a:xfrm>
            <a:off x="5727700" y="1625600"/>
            <a:ext cx="16383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8" name="Tile val 3"/>
          <p:cNvSpPr txBox="1"/>
          <p:nvPr/>
        </p:nvSpPr>
        <p:spPr>
          <a:xfrm>
            <a:off x="5829300" y="1701800"/>
            <a:ext cx="1435100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800" b="1">
                <a:solidFill>
                  <a:srgbClr val="0B1F3A"/>
                </a:solidFill>
                <a:latin typeface="+mn-lt"/>
              </a:rPr>
              <a:t>7.6%</a:t>
            </a:r>
          </a:p>
        </p:txBody>
      </p:sp>
      <p:sp>
        <p:nvSpPr>
          <p:cNvPr id="19" name="Tile cap 3"/>
          <p:cNvSpPr txBox="1"/>
          <p:nvPr/>
        </p:nvSpPr>
        <p:spPr>
          <a:xfrm>
            <a:off x="5829300" y="2006600"/>
            <a:ext cx="1435100" cy="406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Below appraised campuses plus cost in flight at close</a:t>
            </a:r>
            <a:endParaRPr sz="1000"/>
          </a:p>
        </p:txBody>
      </p:sp>
      <p:sp>
        <p:nvSpPr>
          <p:cNvPr id="20" name="Left header 2"/>
          <p:cNvSpPr txBox="1"/>
          <p:nvPr/>
        </p:nvSpPr>
        <p:spPr>
          <a:xfrm>
            <a:off x="508000" y="2540000"/>
            <a:ext cx="685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Gross IRR by entry EV and exit multiple (five-year hold)</a:t>
            </a:r>
            <a:endParaRPr sz="1200"/>
          </a:p>
        </p:txBody>
      </p:sp>
      <p:graphicFrame>
        <p:nvGraphicFramePr>
          <p:cNvPr id="21" name="IRR grid"/>
          <p:cNvGraphicFramePr/>
          <p:nvPr/>
        </p:nvGraphicFramePr>
        <p:xfrm>
          <a:off x="508000" y="2768600"/>
          <a:ext cx="6858000" cy="1219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51000"/>
                <a:gridCol w="1041400"/>
                <a:gridCol w="1041400"/>
                <a:gridCol w="1041400"/>
                <a:gridCol w="1041400"/>
                <a:gridCol w="1041400"/>
              </a:tblGrid>
              <a:tr h="2032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Entry EV ($M)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15.7x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16.7x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17.7x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18.7x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19.7x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4,286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9.0%</a:t>
                      </a:r>
                      <a:endParaRPr sz="1000"/>
                    </a:p>
                  </a:txBody>
                  <a:tcPr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10.4%</a:t>
                      </a:r>
                      <a:endParaRPr sz="100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11.8%</a:t>
                      </a:r>
                      <a:endParaRPr sz="100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13.1%</a:t>
                      </a:r>
                      <a:endParaRPr sz="1000"/>
                    </a:p>
                  </a:txBody>
                  <a:tcPr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14.4%</a:t>
                      </a:r>
                      <a:endParaRPr sz="1000"/>
                    </a:p>
                  </a:txBody>
                  <a:tcPr anchor="ctr">
                    <a:solidFill>
                      <a:srgbClr val="D9EAD3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4,439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7.9%</a:t>
                      </a:r>
                      <a:endParaRPr sz="1000"/>
                    </a:p>
                  </a:txBody>
                  <a:tcPr anchor="ctr"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9.4%</a:t>
                      </a:r>
                      <a:endParaRPr sz="1000"/>
                    </a:p>
                  </a:txBody>
                  <a:tcPr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10.8%</a:t>
                      </a:r>
                      <a:endParaRPr sz="100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12.1%</a:t>
                      </a:r>
                      <a:endParaRPr sz="1000"/>
                    </a:p>
                  </a:txBody>
                  <a:tcPr anchor="ctr">
                    <a:solidFill>
                      <a:srgbClr val="D9EAD3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13.3%</a:t>
                      </a:r>
                      <a:endParaRPr sz="1000"/>
                    </a:p>
                  </a:txBody>
                  <a:tcPr anchor="ctr">
                    <a:solidFill>
                      <a:srgbClr val="D9EAD3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4,591 (bid)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7.0%</a:t>
                      </a:r>
                      <a:endParaRPr sz="1000"/>
                    </a:p>
                  </a:txBody>
                  <a:tcPr anchor="ctr"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8.4%</a:t>
                      </a:r>
                      <a:endParaRPr sz="1000"/>
                    </a:p>
                  </a:txBody>
                  <a:tcPr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9.7%</a:t>
                      </a:r>
                      <a:endParaRPr sz="1000"/>
                    </a:p>
                  </a:txBody>
                  <a:tcPr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11.0%</a:t>
                      </a:r>
                      <a:endParaRPr sz="100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12.3%</a:t>
                      </a:r>
                      <a:endParaRPr sz="1000"/>
                    </a:p>
                  </a:txBody>
                  <a:tcPr anchor="ctr">
                    <a:solidFill>
                      <a:srgbClr val="D9EAD3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4,744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6.0%</a:t>
                      </a:r>
                      <a:endParaRPr sz="1000"/>
                    </a:p>
                  </a:txBody>
                  <a:tcPr anchor="ctr"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7.4%</a:t>
                      </a:r>
                      <a:endParaRPr sz="1000"/>
                    </a:p>
                  </a:txBody>
                  <a:tcPr anchor="ctr"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8.8%</a:t>
                      </a:r>
                      <a:endParaRPr sz="1000"/>
                    </a:p>
                  </a:txBody>
                  <a:tcPr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10.1%</a:t>
                      </a:r>
                      <a:endParaRPr sz="100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11.3%</a:t>
                      </a:r>
                      <a:endParaRPr sz="100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4,896</a:t>
                      </a:r>
                      <a:endParaRPr sz="1000"/>
                    </a:p>
                  </a:txBody>
                  <a:tcPr anchor="ctr"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5.1%</a:t>
                      </a:r>
                      <a:endParaRPr sz="1000"/>
                    </a:p>
                  </a:txBody>
                  <a:tcPr anchor="ctr"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6.5%</a:t>
                      </a:r>
                      <a:endParaRPr sz="1000"/>
                    </a:p>
                  </a:txBody>
                  <a:tcPr anchor="ctr"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7.9%</a:t>
                      </a:r>
                      <a:endParaRPr sz="1000"/>
                    </a:p>
                  </a:txBody>
                  <a:tcPr anchor="ctr">
                    <a:solidFill>
                      <a:srgbClr val="F4CCC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9.2%</a:t>
                      </a:r>
                      <a:endParaRPr sz="1000"/>
                    </a:p>
                  </a:txBody>
                  <a:tcPr anchor="ctr">
                    <a:solidFill>
                      <a:srgbClr val="FCE5CD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>
                          <a:solidFill>
                            <a:srgbClr val="1A1A1A"/>
                          </a:solidFill>
                          <a:latin typeface="+mn-lt"/>
                        </a:rPr>
                        <a:t>10.4%</a:t>
                      </a:r>
                      <a:endParaRPr sz="1000"/>
                    </a:p>
                  </a:txBody>
                  <a:tcPr anchor="ctr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22" name="Left header 3"/>
          <p:cNvSpPr txBox="1"/>
          <p:nvPr/>
        </p:nvSpPr>
        <p:spPr>
          <a:xfrm>
            <a:off x="508000" y="4318000"/>
            <a:ext cx="685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Price discipline at close: EV and gross IRR</a:t>
            </a:r>
            <a:endParaRPr sz="1200"/>
          </a:p>
        </p:txBody>
      </p:sp>
      <p:sp>
        <p:nvSpPr>
          <p:cNvPr id="23" name="Price chip 0"/>
          <p:cNvSpPr/>
          <p:nvPr/>
        </p:nvSpPr>
        <p:spPr>
          <a:xfrm>
            <a:off x="508000" y="4559300"/>
            <a:ext cx="1066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Buy-side</a:t>
            </a:r>
            <a:endParaRPr sz="1000"/>
          </a:p>
        </p:txBody>
      </p:sp>
      <p:sp>
        <p:nvSpPr>
          <p:cNvPr id="24" name="Price text 0"/>
          <p:cNvSpPr txBox="1"/>
          <p:nvPr/>
        </p:nvSpPr>
        <p:spPr>
          <a:xfrm>
            <a:off x="1676400" y="4572000"/>
            <a:ext cx="431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18.0x FY26 budget on buy-side definitions (</a:t>
            </a:r>
            <a:r>
              <a:rPr sz="1000" b="0">
                <a:solidFill>
                  <a:srgbClr val="1A1A1A"/>
                </a:solidFill>
                <a:latin typeface="+mn-lt"/>
              </a:rPr>
              <a:t>$252.6M</a:t>
            </a:r>
            <a:r>
              <a:rPr sz="1000" b="0">
                <a:solidFill>
                  <a:srgbClr val="1A1A1A"/>
                </a:solidFill>
                <a:latin typeface="+mn-lt"/>
              </a:rPr>
              <a:t>)</a:t>
            </a:r>
            <a:endParaRPr sz="1000"/>
          </a:p>
        </p:txBody>
      </p:sp>
      <p:sp>
        <p:nvSpPr>
          <p:cNvPr id="25" name="Price val 0"/>
          <p:cNvSpPr txBox="1"/>
          <p:nvPr/>
        </p:nvSpPr>
        <p:spPr>
          <a:xfrm>
            <a:off x="6045200" y="4572000"/>
            <a:ext cx="13208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000" b="1">
                <a:solidFill>
                  <a:srgbClr val="0B1F3A"/>
                </a:solidFill>
                <a:latin typeface="+mn-lt"/>
              </a:rPr>
              <a:t>$4,546M | 10.0%</a:t>
            </a:r>
            <a:endParaRPr sz="1000"/>
          </a:p>
        </p:txBody>
      </p:sp>
      <p:sp>
        <p:nvSpPr>
          <p:cNvPr id="26" name="Price chip 1"/>
          <p:cNvSpPr/>
          <p:nvPr/>
        </p:nvSpPr>
        <p:spPr>
          <a:xfrm>
            <a:off x="508000" y="4800600"/>
            <a:ext cx="1066800" cy="190500"/>
          </a:xfrm>
          <a:prstGeom prst="rect">
            <a:avLst/>
          </a:prstGeom>
          <a:solidFill>
            <a:srgbClr val="0B1F3A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Our bid</a:t>
            </a:r>
            <a:endParaRPr sz="1000"/>
          </a:p>
        </p:txBody>
      </p:sp>
      <p:sp>
        <p:nvSpPr>
          <p:cNvPr id="27" name="Price text 1"/>
          <p:cNvSpPr txBox="1"/>
          <p:nvPr/>
        </p:nvSpPr>
        <p:spPr>
          <a:xfrm>
            <a:off x="1676400" y="4813300"/>
            <a:ext cx="431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IOI </a:t>
            </a:r>
            <a:r>
              <a:rPr sz="1000" b="0">
                <a:solidFill>
                  <a:srgbClr val="1A1A1A"/>
                </a:solidFill>
                <a:latin typeface="+mn-lt"/>
              </a:rPr>
              <a:t>$4,225M</a:t>
            </a:r>
            <a:r>
              <a:rPr sz="1000" b="0">
                <a:solidFill>
                  <a:srgbClr val="1A1A1A"/>
                </a:solidFill>
                <a:latin typeface="+mn-lt"/>
              </a:rPr>
              <a:t> plus $366M seller spend on capacity in flight</a:t>
            </a:r>
            <a:endParaRPr sz="1000"/>
          </a:p>
        </p:txBody>
      </p:sp>
      <p:sp>
        <p:nvSpPr>
          <p:cNvPr id="28" name="Price val 1"/>
          <p:cNvSpPr txBox="1"/>
          <p:nvPr/>
        </p:nvSpPr>
        <p:spPr>
          <a:xfrm>
            <a:off x="6045200" y="4813300"/>
            <a:ext cx="13208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000" b="1">
                <a:solidFill>
                  <a:srgbClr val="0B1F3A"/>
                </a:solidFill>
                <a:latin typeface="+mn-lt"/>
              </a:rPr>
              <a:t>$4,591M | 9.7%</a:t>
            </a:r>
            <a:endParaRPr sz="1000"/>
          </a:p>
        </p:txBody>
      </p:sp>
      <p:sp>
        <p:nvSpPr>
          <p:cNvPr id="29" name="Price chip 2"/>
          <p:cNvSpPr/>
          <p:nvPr/>
        </p:nvSpPr>
        <p:spPr>
          <a:xfrm>
            <a:off x="508000" y="5041900"/>
            <a:ext cx="1066800" cy="190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Seller basis</a:t>
            </a:r>
            <a:endParaRPr sz="1000"/>
          </a:p>
        </p:txBody>
      </p:sp>
      <p:sp>
        <p:nvSpPr>
          <p:cNvPr id="30" name="Price text 2"/>
          <p:cNvSpPr txBox="1"/>
          <p:nvPr/>
        </p:nvSpPr>
        <p:spPr>
          <a:xfrm>
            <a:off x="1676400" y="5054600"/>
            <a:ext cx="431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18.0x FY26 budget on seller definitions (</a:t>
            </a:r>
            <a:r>
              <a:rPr sz="1000" b="0">
                <a:solidFill>
                  <a:srgbClr val="1A1A1A"/>
                </a:solidFill>
                <a:latin typeface="+mn-lt"/>
              </a:rPr>
              <a:t>$272.0M</a:t>
            </a:r>
            <a:r>
              <a:rPr sz="1000" b="0">
                <a:solidFill>
                  <a:srgbClr val="1A1A1A"/>
                </a:solidFill>
                <a:latin typeface="+mn-lt"/>
              </a:rPr>
              <a:t>)</a:t>
            </a:r>
            <a:endParaRPr sz="1000"/>
          </a:p>
        </p:txBody>
      </p:sp>
      <p:sp>
        <p:nvSpPr>
          <p:cNvPr id="31" name="Price val 2"/>
          <p:cNvSpPr txBox="1"/>
          <p:nvPr/>
        </p:nvSpPr>
        <p:spPr>
          <a:xfrm>
            <a:off x="6045200" y="5054600"/>
            <a:ext cx="1320800" cy="1905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000" b="1">
                <a:solidFill>
                  <a:srgbClr val="0B1F3A"/>
                </a:solidFill>
                <a:latin typeface="+mn-lt"/>
              </a:rPr>
              <a:t>$4,896M | 7.9%</a:t>
            </a:r>
            <a:endParaRPr sz="1000"/>
          </a:p>
        </p:txBody>
      </p:sp>
      <p:sp>
        <p:nvSpPr>
          <p:cNvPr id="32" name="EBITDA base"/>
          <p:cNvSpPr txBox="1"/>
          <p:nvPr/>
        </p:nvSpPr>
        <p:spPr>
          <a:xfrm>
            <a:off x="508000" y="5308600"/>
            <a:ext cx="685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1">
                <a:solidFill>
                  <a:srgbClr val="1A1A1A"/>
                </a:solidFill>
                <a:latin typeface="+mn-lt"/>
              </a:rPr>
              <a:t>Earnings base: buyer FY25 EBITDA </a:t>
            </a:r>
            <a:r>
              <a:rPr sz="1000" b="1">
                <a:solidFill>
                  <a:srgbClr val="1A1A1A"/>
                </a:solidFill>
                <a:latin typeface="+mn-lt"/>
              </a:rPr>
              <a:t>$206.9M</a:t>
            </a:r>
            <a:r>
              <a:rPr sz="1000" b="1">
                <a:solidFill>
                  <a:srgbClr val="1A1A1A"/>
                </a:solidFill>
                <a:latin typeface="+mn-lt"/>
              </a:rPr>
              <a:t> (224.0 &gt; </a:t>
            </a:r>
            <a:r>
              <a:rPr sz="1000" b="1">
                <a:solidFill>
                  <a:srgbClr val="1A1A1A"/>
                </a:solidFill>
                <a:latin typeface="+mn-lt"/>
              </a:rPr>
              <a:t>215.1</a:t>
            </a:r>
            <a:r>
              <a:rPr sz="1000" b="1">
                <a:solidFill>
                  <a:srgbClr val="1A1A1A"/>
                </a:solidFill>
                <a:latin typeface="+mn-lt"/>
              </a:rPr>
              <a:t> after add-back tests &gt; 206.9 after </a:t>
            </a:r>
            <a:r>
              <a:rPr sz="1000" b="1">
                <a:solidFill>
                  <a:srgbClr val="1A1A1A"/>
                </a:solidFill>
                <a:latin typeface="+mn-lt"/>
              </a:rPr>
              <a:t>$8.2M</a:t>
            </a:r>
            <a:r>
              <a:rPr sz="1000" b="1">
                <a:solidFill>
                  <a:srgbClr val="1A1A1A"/>
                </a:solidFill>
                <a:latin typeface="+mn-lt"/>
              </a:rPr>
              <a:t> of power)</a:t>
            </a:r>
            <a:endParaRPr sz="1000"/>
          </a:p>
        </p:txBody>
      </p:sp>
      <p:sp>
        <p:nvSpPr>
          <p:cNvPr id="33" name="Up chip 0"/>
          <p:cNvSpPr/>
          <p:nvPr/>
        </p:nvSpPr>
        <p:spPr>
          <a:xfrm>
            <a:off x="508000" y="5588000"/>
            <a:ext cx="1066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Upside</a:t>
            </a:r>
            <a:endParaRPr sz="1000"/>
          </a:p>
        </p:txBody>
      </p:sp>
      <p:sp>
        <p:nvSpPr>
          <p:cNvPr id="34" name="Up text 0"/>
          <p:cNvSpPr txBox="1"/>
          <p:nvPr/>
        </p:nvSpPr>
        <p:spPr>
          <a:xfrm>
            <a:off x="1676400" y="5600700"/>
            <a:ext cx="56896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+$157M</a:t>
            </a:r>
            <a:r>
              <a:rPr sz="1000" b="0">
                <a:solidFill>
                  <a:srgbClr val="1A1A1A"/>
                </a:solidFill>
                <a:latin typeface="+mn-lt"/>
              </a:rPr>
              <a:t> of value if FY25 power cost is shown recovered from tenants</a:t>
            </a:r>
            <a:endParaRPr sz="1000"/>
          </a:p>
        </p:txBody>
      </p:sp>
      <p:sp>
        <p:nvSpPr>
          <p:cNvPr id="35" name="Up chip 1"/>
          <p:cNvSpPr/>
          <p:nvPr/>
        </p:nvSpPr>
        <p:spPr>
          <a:xfrm>
            <a:off x="508000" y="5829300"/>
            <a:ext cx="1066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Upside</a:t>
            </a:r>
            <a:endParaRPr sz="1000"/>
          </a:p>
        </p:txBody>
      </p:sp>
      <p:sp>
        <p:nvSpPr>
          <p:cNvPr id="36" name="Up text 1"/>
          <p:cNvSpPr txBox="1"/>
          <p:nvPr/>
        </p:nvSpPr>
        <p:spPr>
          <a:xfrm>
            <a:off x="1676400" y="5842000"/>
            <a:ext cx="56896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Executed amendments</a:t>
            </a:r>
            <a:r>
              <a:rPr sz="1000" b="0">
                <a:solidFill>
                  <a:srgbClr val="1A1A1A"/>
                </a:solidFill>
                <a:latin typeface="+mn-lt"/>
              </a:rPr>
              <a:t> supporting the rent-roll lease terms †</a:t>
            </a:r>
            <a:endParaRPr sz="1000"/>
          </a:p>
        </p:txBody>
      </p:sp>
      <p:sp>
        <p:nvSpPr>
          <p:cNvPr id="37" name="Up chip 2"/>
          <p:cNvSpPr/>
          <p:nvPr/>
        </p:nvSpPr>
        <p:spPr>
          <a:xfrm>
            <a:off x="508000" y="6070600"/>
            <a:ext cx="1066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Upside</a:t>
            </a:r>
            <a:endParaRPr sz="1000"/>
          </a:p>
        </p:txBody>
      </p:sp>
      <p:sp>
        <p:nvSpPr>
          <p:cNvPr id="38" name="Up text 2"/>
          <p:cNvSpPr txBox="1"/>
          <p:nvPr/>
        </p:nvSpPr>
        <p:spPr>
          <a:xfrm>
            <a:off x="1676400" y="6083300"/>
            <a:ext cx="56896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Land bank (~400 MW) and the plan's </a:t>
            </a:r>
            <a:r>
              <a:rPr sz="1000" b="0">
                <a:solidFill>
                  <a:srgbClr val="1A1A1A"/>
                </a:solidFill>
                <a:latin typeface="+mn-lt"/>
              </a:rPr>
              <a:t>$540M</a:t>
            </a:r>
            <a:r>
              <a:rPr sz="1000" b="0">
                <a:solidFill>
                  <a:srgbClr val="1A1A1A"/>
                </a:solidFill>
                <a:latin typeface="+mn-lt"/>
              </a:rPr>
              <a:t> FY30 EBITDA excluded</a:t>
            </a:r>
            <a:endParaRPr sz="1000"/>
          </a:p>
        </p:txBody>
      </p:sp>
      <p:sp>
        <p:nvSpPr>
          <p:cNvPr id="39" name="Right header 1"/>
          <p:cNvSpPr txBox="1"/>
          <p:nvPr/>
        </p:nvSpPr>
        <p:spPr>
          <a:xfrm>
            <a:off x="7569200" y="1371600"/>
            <a:ext cx="4114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Buyer EBITDA, FY26E to FY31E ($M)</a:t>
            </a:r>
            <a:endParaRPr sz="1200"/>
          </a:p>
        </p:txBody>
      </p:sp>
      <p:graphicFrame>
        <p:nvGraphicFramePr>
          <p:cNvPr id="40" name="EBITDA chart"/>
          <p:cNvGraphicFramePr/>
          <p:nvPr/>
        </p:nvGraphicFramePr>
        <p:xfrm>
          <a:off x="7569200" y="1600200"/>
          <a:ext cx="4114800" cy="177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1" name="Right header 2"/>
          <p:cNvSpPr txBox="1"/>
          <p:nvPr/>
        </p:nvSpPr>
        <p:spPr>
          <a:xfrm>
            <a:off x="7569200" y="3505200"/>
            <a:ext cx="4114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Key risks</a:t>
            </a:r>
            <a:endParaRPr sz="1200"/>
          </a:p>
        </p:txBody>
      </p:sp>
      <p:sp>
        <p:nvSpPr>
          <p:cNvPr id="42" name="Risk chip 0"/>
          <p:cNvSpPr/>
          <p:nvPr/>
        </p:nvSpPr>
        <p:spPr>
          <a:xfrm>
            <a:off x="7569200" y="37592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High</a:t>
            </a:r>
            <a:endParaRPr sz="1000"/>
          </a:p>
        </p:txBody>
      </p:sp>
      <p:sp>
        <p:nvSpPr>
          <p:cNvPr id="43" name="Risk text 0"/>
          <p:cNvSpPr txBox="1"/>
          <p:nvPr/>
        </p:nvSpPr>
        <p:spPr>
          <a:xfrm>
            <a:off x="8636000" y="3771900"/>
            <a:ext cx="304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Price creep: each $100M costs about </a:t>
            </a:r>
            <a:r>
              <a:rPr sz="1000" b="0">
                <a:solidFill>
                  <a:srgbClr val="1A1A1A"/>
                </a:solidFill>
                <a:latin typeface="+mn-lt"/>
              </a:rPr>
              <a:t>0.7 pts of IRR</a:t>
            </a:r>
            <a:endParaRPr sz="1000"/>
          </a:p>
        </p:txBody>
      </p:sp>
      <p:sp>
        <p:nvSpPr>
          <p:cNvPr id="44" name="Risk chip 1"/>
          <p:cNvSpPr/>
          <p:nvPr/>
        </p:nvSpPr>
        <p:spPr>
          <a:xfrm>
            <a:off x="7569200" y="40005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High</a:t>
            </a:r>
            <a:endParaRPr sz="1000"/>
          </a:p>
        </p:txBody>
      </p:sp>
      <p:sp>
        <p:nvSpPr>
          <p:cNvPr id="45" name="Risk text 1"/>
          <p:cNvSpPr txBox="1"/>
          <p:nvPr/>
        </p:nvSpPr>
        <p:spPr>
          <a:xfrm>
            <a:off x="8636000" y="4013200"/>
            <a:ext cx="304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Hyperscale roll by FY28</a:t>
            </a:r>
            <a:r>
              <a:rPr sz="1000" b="0">
                <a:solidFill>
                  <a:srgbClr val="1A1A1A"/>
                </a:solidFill>
                <a:latin typeface="+mn-lt"/>
              </a:rPr>
              <a:t> on executed terms †</a:t>
            </a:r>
            <a:endParaRPr sz="1000"/>
          </a:p>
        </p:txBody>
      </p:sp>
      <p:sp>
        <p:nvSpPr>
          <p:cNvPr id="46" name="Risk chip 2"/>
          <p:cNvSpPr/>
          <p:nvPr/>
        </p:nvSpPr>
        <p:spPr>
          <a:xfrm>
            <a:off x="7569200" y="4241800"/>
            <a:ext cx="965200" cy="1905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Medium</a:t>
            </a:r>
            <a:endParaRPr sz="1000"/>
          </a:p>
        </p:txBody>
      </p:sp>
      <p:sp>
        <p:nvSpPr>
          <p:cNvPr id="47" name="Risk text 2"/>
          <p:cNvSpPr txBox="1"/>
          <p:nvPr/>
        </p:nvSpPr>
        <p:spPr>
          <a:xfrm>
            <a:off x="8636000" y="4254500"/>
            <a:ext cx="304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Term loan re-sized to </a:t>
            </a:r>
            <a:r>
              <a:rPr sz="1000" b="0">
                <a:solidFill>
                  <a:srgbClr val="1A1A1A"/>
                </a:solidFill>
                <a:latin typeface="+mn-lt"/>
              </a:rPr>
              <a:t>$1,241.4M</a:t>
            </a:r>
            <a:r>
              <a:rPr sz="1000" b="0">
                <a:solidFill>
                  <a:srgbClr val="1A1A1A"/>
                </a:solidFill>
                <a:latin typeface="+mn-lt"/>
              </a:rPr>
              <a:t> needs lender sign-off</a:t>
            </a:r>
            <a:endParaRPr sz="1000"/>
          </a:p>
        </p:txBody>
      </p:sp>
      <p:sp>
        <p:nvSpPr>
          <p:cNvPr id="48" name="Risk chip 3"/>
          <p:cNvSpPr/>
          <p:nvPr/>
        </p:nvSpPr>
        <p:spPr>
          <a:xfrm>
            <a:off x="7569200" y="4483100"/>
            <a:ext cx="965200" cy="190500"/>
          </a:xfrm>
          <a:prstGeom prst="rect">
            <a:avLst/>
          </a:prstGeom>
          <a:solidFill>
            <a:srgbClr val="E69138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Medium</a:t>
            </a:r>
            <a:endParaRPr sz="1000"/>
          </a:p>
        </p:txBody>
      </p:sp>
      <p:sp>
        <p:nvSpPr>
          <p:cNvPr id="49" name="Risk text 3"/>
          <p:cNvSpPr txBox="1"/>
          <p:nvPr/>
        </p:nvSpPr>
        <p:spPr>
          <a:xfrm>
            <a:off x="8636000" y="4495800"/>
            <a:ext cx="30480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PHX II </a:t>
            </a:r>
            <a:r>
              <a:rPr sz="1000" b="0">
                <a:solidFill>
                  <a:srgbClr val="1A1A1A"/>
                </a:solidFill>
                <a:latin typeface="+mn-lt"/>
              </a:rPr>
              <a:t>delivery Nov 2026</a:t>
            </a:r>
            <a:r>
              <a:rPr sz="1000" b="0">
                <a:solidFill>
                  <a:srgbClr val="1A1A1A"/>
                </a:solidFill>
                <a:latin typeface="+mn-lt"/>
              </a:rPr>
              <a:t>; contingency overdrawn</a:t>
            </a:r>
            <a:endParaRPr sz="1000"/>
          </a:p>
        </p:txBody>
      </p:sp>
      <p:sp>
        <p:nvSpPr>
          <p:cNvPr id="50" name="Right header 3"/>
          <p:cNvSpPr txBox="1"/>
          <p:nvPr/>
        </p:nvSpPr>
        <p:spPr>
          <a:xfrm>
            <a:off x="7569200" y="4775200"/>
            <a:ext cx="4114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Open before signing</a:t>
            </a:r>
            <a:endParaRPr sz="1200"/>
          </a:p>
        </p:txBody>
      </p:sp>
      <p:sp>
        <p:nvSpPr>
          <p:cNvPr id="51" name="Open 0"/>
          <p:cNvSpPr txBox="1"/>
          <p:nvPr/>
        </p:nvSpPr>
        <p:spPr>
          <a:xfrm>
            <a:off x="7569200" y="5029200"/>
            <a:ext cx="41148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1. </a:t>
            </a:r>
            <a:r>
              <a:rPr sz="1000" b="0">
                <a:solidFill>
                  <a:srgbClr val="1A1A1A"/>
                </a:solidFill>
                <a:latin typeface="+mn-lt"/>
              </a:rPr>
              <a:t>Lease amendments reconciled to the rent roll</a:t>
            </a:r>
            <a:r>
              <a:rPr sz="1000" b="0">
                <a:solidFill>
                  <a:srgbClr val="1A1A1A"/>
                </a:solidFill>
                <a:latin typeface="+mn-lt"/>
              </a:rPr>
              <a:t> †</a:t>
            </a:r>
            <a:endParaRPr sz="1000"/>
          </a:p>
        </p:txBody>
      </p:sp>
      <p:sp>
        <p:nvSpPr>
          <p:cNvPr id="52" name="Open 1"/>
          <p:cNvSpPr txBox="1"/>
          <p:nvPr/>
        </p:nvSpPr>
        <p:spPr>
          <a:xfrm>
            <a:off x="7569200" y="5257800"/>
            <a:ext cx="41148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2. Counsel clearance of the clean-team figures</a:t>
            </a:r>
            <a:endParaRPr sz="1000"/>
          </a:p>
        </p:txBody>
      </p:sp>
      <p:sp>
        <p:nvSpPr>
          <p:cNvPr id="53" name="Open 2"/>
          <p:cNvSpPr txBox="1"/>
          <p:nvPr/>
        </p:nvSpPr>
        <p:spPr>
          <a:xfrm>
            <a:off x="7569200" y="5486400"/>
            <a:ext cx="41148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3. Indebtedness on the </a:t>
            </a:r>
            <a:r>
              <a:rPr sz="1000" b="0">
                <a:solidFill>
                  <a:srgbClr val="1A1A1A"/>
                </a:solidFill>
                <a:latin typeface="+mn-lt"/>
              </a:rPr>
              <a:t>$1,584.0M</a:t>
            </a:r>
            <a:r>
              <a:rPr sz="1000" b="0">
                <a:solidFill>
                  <a:srgbClr val="1A1A1A"/>
                </a:solidFill>
                <a:latin typeface="+mn-lt"/>
              </a:rPr>
              <a:t> buy-side basis</a:t>
            </a:r>
            <a:endParaRPr sz="1000"/>
          </a:p>
        </p:txBody>
      </p:sp>
      <p:sp>
        <p:nvSpPr>
          <p:cNvPr id="54" name="Open 3"/>
          <p:cNvSpPr txBox="1"/>
          <p:nvPr/>
        </p:nvSpPr>
        <p:spPr>
          <a:xfrm>
            <a:off x="7569200" y="5715000"/>
            <a:ext cx="41148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4. </a:t>
            </a:r>
            <a:r>
              <a:rPr sz="1000" b="0">
                <a:solidFill>
                  <a:srgbClr val="1A1A1A"/>
                </a:solidFill>
                <a:latin typeface="+mn-lt"/>
              </a:rPr>
              <a:t>Actual seller in-flight spend</a:t>
            </a:r>
            <a:r>
              <a:rPr sz="1000" b="0">
                <a:solidFill>
                  <a:srgbClr val="1A1A1A"/>
                </a:solidFill>
                <a:latin typeface="+mn-lt"/>
              </a:rPr>
              <a:t> to closing</a:t>
            </a:r>
            <a:endParaRPr sz="1000"/>
          </a:p>
        </p:txBody>
      </p:sp>
      <p:sp>
        <p:nvSpPr>
          <p:cNvPr id="55" name="Open 4"/>
          <p:cNvSpPr txBox="1"/>
          <p:nvPr/>
        </p:nvSpPr>
        <p:spPr>
          <a:xfrm>
            <a:off x="7569200" y="5943600"/>
            <a:ext cx="41148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5. Lien and contingency counted once (</a:t>
            </a:r>
            <a:r>
              <a:rPr sz="1000" b="0">
                <a:solidFill>
                  <a:srgbClr val="1A1A1A"/>
                </a:solidFill>
                <a:latin typeface="+mn-lt"/>
              </a:rPr>
              <a:t>$5.2M</a:t>
            </a:r>
            <a:r>
              <a:rPr sz="1000" b="0">
                <a:solidFill>
                  <a:srgbClr val="1A1A1A"/>
                </a:solidFill>
                <a:latin typeface="+mn-lt"/>
              </a:rPr>
              <a:t>)</a:t>
            </a:r>
            <a:endParaRPr sz="1000"/>
          </a:p>
        </p:txBody>
      </p:sp>
      <p:sp>
        <p:nvSpPr>
          <p:cNvPr id="56" name="Open 5"/>
          <p:cNvSpPr txBox="1"/>
          <p:nvPr/>
        </p:nvSpPr>
        <p:spPr>
          <a:xfrm>
            <a:off x="7569200" y="6172200"/>
            <a:ext cx="41148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6. RNO I consent record: </a:t>
            </a:r>
            <a:r>
              <a:rPr sz="1000" b="0">
                <a:solidFill>
                  <a:srgbClr val="1A1A1A"/>
                </a:solidFill>
                <a:latin typeface="+mn-lt"/>
              </a:rPr>
              <a:t>2019 precedent</a:t>
            </a:r>
            <a:r>
              <a:rPr sz="1000" b="0">
                <a:solidFill>
                  <a:srgbClr val="1A1A1A"/>
                </a:solidFill>
                <a:latin typeface="+mn-lt"/>
              </a:rPr>
              <a:t>, </a:t>
            </a:r>
            <a:r>
              <a:rPr sz="1000" b="0">
                <a:solidFill>
                  <a:srgbClr val="1A1A1A"/>
                </a:solidFill>
                <a:latin typeface="+mn-lt"/>
              </a:rPr>
              <a:t>2021 lease</a:t>
            </a:r>
            <a:endParaRPr sz="1000"/>
          </a:p>
        </p:txBody>
      </p:sp>
      <p:sp>
        <p:nvSpPr>
          <p:cNvPr id="57" name="Footnote"/>
          <p:cNvSpPr txBox="1"/>
          <p:nvPr/>
        </p:nvSpPr>
        <p:spPr>
          <a:xfrm>
            <a:off x="508000" y="6350000"/>
            <a:ext cx="11176000" cy="406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800" b="0">
                <a:solidFill>
                  <a:srgbClr val="595959"/>
                </a:solidFill>
                <a:latin typeface="+mn-lt"/>
              </a:rPr>
              <a:t>Illustrative: Ironvale Digital Infrastructure is a fictional company (PE Bench). † Aggregated from the executed wholesale leases (clean team); tenants anonymized as </a:t>
            </a:r>
            <a:r>
              <a:rPr sz="800" b="0">
                <a:solidFill>
                  <a:srgbClr val="595959"/>
                </a:solidFill>
                <a:latin typeface="+mn-lt"/>
              </a:rPr>
              <a:t>Tenants A, B and C</a:t>
            </a:r>
            <a:r>
              <a:rPr sz="800" b="0">
                <a:solidFill>
                  <a:srgbClr val="595959"/>
                </a:solidFill>
                <a:latin typeface="+mn-lt"/>
              </a:rPr>
              <a:t>. Reference multiple </a:t>
            </a:r>
            <a:r>
              <a:rPr sz="800" b="0">
                <a:solidFill>
                  <a:srgbClr val="595959"/>
                </a:solidFill>
                <a:latin typeface="+mn-lt"/>
              </a:rPr>
              <a:t>19.2x</a:t>
            </a:r>
            <a:r>
              <a:rPr sz="800" b="0">
                <a:solidFill>
                  <a:srgbClr val="595959"/>
                </a:solidFill>
                <a:latin typeface="+mn-lt"/>
              </a:rPr>
              <a:t> = six campus appraisals ($4,095M as is, 31-Mar-26) / FY25 EBITDA before other income ($212.8M); it values the operating buildings only. Base case: 2.5% organic growth, capacity in flight at a </a:t>
            </a:r>
            <a:r>
              <a:rPr sz="800" b="0">
                <a:solidFill>
                  <a:srgbClr val="595959"/>
                </a:solidFill>
                <a:latin typeface="+mn-lt"/>
              </a:rPr>
              <a:t>9.8% yield on cost</a:t>
            </a:r>
            <a:r>
              <a:rPr sz="800" b="0">
                <a:solidFill>
                  <a:srgbClr val="595959"/>
                </a:solidFill>
                <a:latin typeface="+mn-lt"/>
              </a:rPr>
              <a:t>, exit at 17.7x. Sources: CIM (11.02) p6, p18, p29, p33; Board deck (10.01) p5; Sell-side QoE (11.04) p4, p16; Staple financing terms (11.10) p1, p3; Appraisal reports (7.08) p4; Technical VDD (11.06) p2.</a:t>
            </a:r>
            <a:endParaRPr sz="8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2026-10-23T21:15:44.425Z</dcterms:modified>
</cp:coreProperties>
</file>