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s/slide1.xml" ContentType="application/vnd.openxmlformats-officedocument.presentationml.slide+xml"/>
  <Override PartName="/ppt/charts/chart3.xml" ContentType="application/vnd.openxmlformats-officedocument.drawingml.chart+xml"/>
  <Override PartName="/ppt/embeddings/Microsoft_Excel_Worksheet4.xlsx" ContentType="application/vnd.openxmlformats-officedocument.spreadsheetml.sheet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-notesMaster"/>
  </p:notesMasterIdLst>
  <p:handoutMasterIdLst>
    <p:handoutMasterId r:id="rId-handoutMaster"/>
  </p:handoutMasterIdLst>
  <p:sldIdLst>
    <p:sldId id="256" r:id="rId2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-pres-theme" Type="http://schemas.openxmlformats.org/officeDocument/2006/relationships/theme" Target="theme/theme1.xml"/><Relationship Id="rId-notesMaster" Type="http://schemas.openxmlformats.org/officeDocument/2006/relationships/notesMaster" Target="notesMasters/notesMaster1.xml"/><Relationship Id="rId-handoutMaster" Type="http://schemas.openxmlformats.org/officeDocument/2006/relationships/handoutMaster" Target="handoutMasters/handoutMaster1.xml"/><Relationship Id="rId2" Type="http://schemas.openxmlformats.org/officeDocument/2006/relationships/slide" Target="slides/slide1.xml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chart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rgbClr val="FFFFFF"/>
            </a:solidFill>
            <a:ln>
              <a:solidFill>
                <a:srgbClr val="FFFFFF"/>
              </a:solidFill>
            </a:ln>
          </c:spPr>
          <c:dPt>
            <c:idx val="0"/>
            <c:spPr>
              <a:solidFill>
                <a:srgbClr val="FFFFFF"/>
              </a:solidFill>
            </c:spPr>
          </c:dPt>
          <c:dPt>
            <c:idx val="1"/>
            <c:spPr>
              <a:solidFill>
                <a:srgbClr val="FFFFFF"/>
              </a:solidFill>
            </c:spPr>
          </c:dPt>
          <c:dPt>
            <c:idx val="2"/>
            <c:spPr>
              <a:solidFill>
                <a:srgbClr val="FFFFFF"/>
              </a:solidFill>
            </c:spPr>
          </c:dPt>
          <c:dPt>
            <c:idx val="3"/>
            <c:spPr>
              <a:solidFill>
                <a:srgbClr val="FFFFFF"/>
              </a:solidFill>
            </c:spPr>
          </c:dPt>
          <c:dPt>
            <c:idx val="4"/>
            <c:spPr>
              <a:solidFill>
                <a:srgbClr val="FFFFFF"/>
              </a:solidFill>
            </c:spPr>
          </c:dPt>
          <c:dPt>
            <c:idx val="5"/>
            <c:spPr>
              <a:solidFill>
                <a:srgbClr val="FFFFFF"/>
              </a:solidFill>
            </c:spPr>
          </c:dPt>
          <c:dLbls>
            <c:delete val="1"/>
          </c:dLbls>
          <c:cat>
            <c:strRef>
              <c:f>Sheet1!$A$2:$A$7</c:f>
              <c:strCache>
                <c:ptCount val="6"/>
                <c:pt idx="0">
                  <c:v>Campuses</c:v>
                </c:pt>
                <c:pt idx="1">
                  <c:v>Dev. WIP</c:v>
                </c:pt>
                <c:pt idx="2">
                  <c:v>Net debt</c:v>
                </c:pt>
                <c:pt idx="3">
                  <c:v>Class B</c:v>
                </c:pt>
                <c:pt idx="4">
                  <c:v>Other A</c:v>
                </c:pt>
                <c:pt idx="5">
                  <c:v>Fund IV</c:v>
                </c:pt>
              </c:strCache>
            </c:strRef>
          </c:cat>
          <c:val>
            <c:numRef>
              <c:f>Sheet1!$B$2:$B$7</c:f>
              <c:numCache>
                <c:ptCount val="6"/>
                <c:pt idx="0">
                  <c:v>0</c:v>
                </c:pt>
                <c:pt idx="1">
                  <c:v>4095</c:v>
                </c:pt>
                <c:pt idx="2">
                  <c:v>3059</c:v>
                </c:pt>
                <c:pt idx="3">
                  <c:v>2887</c:v>
                </c:pt>
                <c:pt idx="4">
                  <c:v>1967</c:v>
                </c:pt>
                <c:pt idx="5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Step ($M)</c:v>
                </c:pt>
              </c:strCache>
            </c:strRef>
          </c:tx>
          <c:spPr>
            <a:solidFill>
              <a:srgbClr val="0B1F3A"/>
            </a:solidFill>
          </c:spPr>
          <c:dPt>
            <c:idx val="0"/>
            <c:spPr>
              <a:solidFill>
                <a:srgbClr val="2B5C88"/>
              </a:solidFill>
            </c:spPr>
          </c:dPt>
          <c:dPt>
            <c:idx val="1"/>
            <c:spPr>
              <a:solidFill>
                <a:srgbClr val="2B5C88"/>
              </a:solidFill>
            </c:spPr>
          </c:dPt>
          <c:dPt>
            <c:idx val="2"/>
            <c:spPr>
              <a:solidFill>
                <a:srgbClr val="C0392B"/>
              </a:solidFill>
            </c:spPr>
          </c:dPt>
          <c:dPt>
            <c:idx val="3"/>
            <c:spPr>
              <a:solidFill>
                <a:srgbClr val="C0392B"/>
              </a:solidFill>
            </c:spPr>
          </c:dPt>
          <c:dPt>
            <c:idx val="4"/>
            <c:spPr>
              <a:solidFill>
                <a:srgbClr val="C0392B"/>
              </a:solidFill>
            </c:spPr>
          </c:dPt>
          <c:dPt>
            <c:idx val="5"/>
            <c:spPr>
              <a:solidFill>
                <a:srgbClr val="0B1F3A"/>
              </a:solidFill>
            </c:spPr>
          </c:dPt>
          <c:dLbls>
            <c:dLbl>
              <c:idx val="0"/>
              <c:tx>
                <c:rich>
                  <a:bodyPr/>
                  <a:p>
                    <a:pPr>
                      <a:defRPr sz="1100" b="1">
                        <a:solidFill>
                          <a:srgbClr val="FFFFFF"/>
                        </a:solidFill>
                      </a:defRPr>
                    </a:pPr>
                    <a:r>
                      <a:t>4,095</a:t>
                    </a:r>
                  </a:p>
                </c:rich>
              </c:tx>
              <c:txPr>
                <a:bodyPr/>
                <a:p>
                  <a:pPr>
                    <a:defRPr sz="1100" b="1">
                      <a:solidFill>
                        <a:srgbClr val="FFFFFF"/>
                      </a:solidFill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p>
                    <a:pPr>
                      <a:defRPr sz="1100" b="1">
                        <a:solidFill>
                          <a:srgbClr val="FFFFFF"/>
                        </a:solidFill>
                      </a:defRPr>
                    </a:pPr>
                    <a:r>
                      <a:t>+508</a:t>
                    </a:r>
                  </a:p>
                </c:rich>
              </c:tx>
              <c:txPr>
                <a:bodyPr/>
                <a:p>
                  <a:pPr>
                    <a:defRPr sz="1100" b="1">
                      <a:solidFill>
                        <a:srgbClr val="FFFFFF"/>
                      </a:solidFill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p>
                    <a:pPr>
                      <a:defRPr sz="1100" b="1">
                        <a:solidFill>
                          <a:srgbClr val="FFFFFF"/>
                        </a:solidFill>
                      </a:defRPr>
                    </a:pPr>
                    <a:r>
                      <a:t>(1,544)</a:t>
                    </a:r>
                  </a:p>
                </c:rich>
              </c:tx>
              <c:txPr>
                <a:bodyPr/>
                <a:p>
                  <a:pPr>
                    <a:defRPr sz="1100" b="1">
                      <a:solidFill>
                        <a:srgbClr val="FFFFFF"/>
                      </a:solidFill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dLbl>
              <c:idx val="4"/>
              <c:tx>
                <c:rich>
                  <a:bodyPr/>
                  <a:p>
                    <a:pPr>
                      <a:defRPr sz="1100" b="1">
                        <a:solidFill>
                          <a:srgbClr val="FFFFFF"/>
                        </a:solidFill>
                      </a:defRPr>
                    </a:pPr>
                    <a:r>
                      <a:t>(920)</a:t>
                    </a:r>
                  </a:p>
                </c:rich>
              </c:tx>
              <c:txPr>
                <a:bodyPr/>
                <a:p>
                  <a:pPr>
                    <a:defRPr sz="1100" b="1">
                      <a:solidFill>
                        <a:srgbClr val="FFFFFF"/>
                      </a:solidFill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tx>
                <c:rich>
                  <a:bodyPr/>
                  <a:p>
                    <a:pPr>
                      <a:defRPr sz="1100" b="1">
                        <a:solidFill>
                          <a:srgbClr val="FFFFFF"/>
                        </a:solidFill>
                      </a:defRPr>
                    </a:pPr>
                    <a:r>
                      <a:t>1,967</a:t>
                    </a:r>
                  </a:p>
                </c:rich>
              </c:tx>
              <c:txPr>
                <a:bodyPr/>
                <a:p>
                  <a:pPr>
                    <a:defRPr sz="1100" b="1">
                      <a:solidFill>
                        <a:srgbClr val="FFFFFF"/>
                      </a:solidFill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p>
                <a:pPr>
                  <a:defRPr sz="1100" b="1">
                    <a:solidFill>
                      <a:srgbClr val="FFFFFF"/>
                    </a:solidFill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Sheet1!$A$2:$A$7</c:f>
              <c:strCache>
                <c:ptCount val="6"/>
                <c:pt idx="0">
                  <c:v>Campuses</c:v>
                </c:pt>
                <c:pt idx="1">
                  <c:v>Dev. WIP</c:v>
                </c:pt>
                <c:pt idx="2">
                  <c:v>Net debt</c:v>
                </c:pt>
                <c:pt idx="3">
                  <c:v>Class B</c:v>
                </c:pt>
                <c:pt idx="4">
                  <c:v>Other A</c:v>
                </c:pt>
                <c:pt idx="5">
                  <c:v>Fund IV</c:v>
                </c:pt>
              </c:strCache>
            </c:strRef>
          </c:cat>
          <c:val>
            <c:numRef>
              <c:f>Sheet1!$C$2:$C$7</c:f>
              <c:numCache>
                <c:ptCount val="6"/>
                <c:pt idx="0">
                  <c:v>4095</c:v>
                </c:pt>
                <c:pt idx="1">
                  <c:v>508</c:v>
                </c:pt>
                <c:pt idx="2">
                  <c:v>1544</c:v>
                </c:pt>
                <c:pt idx="3">
                  <c:v>172</c:v>
                </c:pt>
                <c:pt idx="4">
                  <c:v>920</c:v>
                </c:pt>
                <c:pt idx="5">
                  <c:v>1967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Label</c:v>
                </c:pt>
              </c:strCache>
            </c:strRef>
          </c:tx>
          <c:spPr>
            <a:solidFill>
              <a:srgbClr val="FFFFFF"/>
            </a:solidFill>
            <a:ln>
              <a:solidFill>
                <a:srgbClr val="FFFFFF"/>
              </a:solidFill>
            </a:ln>
          </c:spPr>
          <c:dPt>
            <c:idx val="0"/>
            <c:spPr>
              <a:solidFill>
                <a:srgbClr val="FFFFFF"/>
              </a:solidFill>
            </c:spPr>
          </c:dPt>
          <c:dPt>
            <c:idx val="1"/>
            <c:spPr>
              <a:solidFill>
                <a:srgbClr val="FFFFFF"/>
              </a:solidFill>
            </c:spPr>
          </c:dPt>
          <c:dPt>
            <c:idx val="2"/>
            <c:spPr>
              <a:solidFill>
                <a:srgbClr val="FFFFFF"/>
              </a:solidFill>
            </c:spPr>
          </c:dPt>
          <c:dPt>
            <c:idx val="3"/>
            <c:spPr>
              <a:solidFill>
                <a:srgbClr val="FFFFFF"/>
              </a:solidFill>
            </c:spPr>
          </c:dPt>
          <c:dPt>
            <c:idx val="4"/>
            <c:spPr>
              <a:solidFill>
                <a:srgbClr val="FFFFFF"/>
              </a:solidFill>
            </c:spPr>
          </c:dPt>
          <c:dPt>
            <c:idx val="5"/>
            <c:spPr>
              <a:solidFill>
                <a:srgbClr val="FFFFFF"/>
              </a:solidFill>
            </c:spPr>
          </c:dPt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tx>
                <c:rich>
                  <a:bodyPr/>
                  <a:p>
                    <a:pPr>
                      <a:defRPr sz="1100" b="1">
                        <a:solidFill>
                          <a:srgbClr val="1A1A1A"/>
                        </a:solidFill>
                      </a:defRPr>
                    </a:pPr>
                    <a:r>
                      <a:t>(172)</a:t>
                    </a:r>
                  </a:p>
                </c:rich>
              </c:tx>
              <c:txPr>
                <a:bodyPr/>
                <a:p>
                  <a:pPr>
                    <a:defRPr sz="1100" b="1">
                      <a:solidFill>
                        <a:srgbClr val="1A1A1A"/>
                      </a:solidFill>
                    </a:defRPr>
                  </a:pPr>
                </a:p>
              </c:txPr>
              <c:dLblPos val="inBase"/>
              <c:showLegendKey val="0"/>
              <c:showVal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</c:dLbl>
            <c:dLbl>
              <c:idx val="5"/>
              <c:delete val="1"/>
            </c:dLbl>
            <c:showLegendKey val="0"/>
            <c:showVal/>
            <c:showCatName val="0"/>
            <c:showSerName val="0"/>
            <c:showPercent val="0"/>
            <c:showBubbleSize val="0"/>
          </c:dLbls>
          <c:cat>
            <c:strRef>
              <c:f>Sheet1!$A$2:$A$7</c:f>
              <c:strCache>
                <c:ptCount val="6"/>
                <c:pt idx="0">
                  <c:v>Campuses</c:v>
                </c:pt>
                <c:pt idx="1">
                  <c:v>Dev. WIP</c:v>
                </c:pt>
                <c:pt idx="2">
                  <c:v>Net debt</c:v>
                </c:pt>
                <c:pt idx="3">
                  <c:v>Class B</c:v>
                </c:pt>
                <c:pt idx="4">
                  <c:v>Other A</c:v>
                </c:pt>
                <c:pt idx="5">
                  <c:v>Fund IV</c:v>
                </c:pt>
              </c:strCache>
            </c:strRef>
          </c:cat>
          <c:val>
            <c:numRef>
              <c:f>Sheet1!$D$2:$D$7</c:f>
              <c:numCach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260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gapWidth val="40"/>
        <c:overlap val="100"/>
        <c:axId val="1"/>
        <c:axId val="2"/>
      </c:barChart>
      <c:catAx>
        <c:axId val="1"/>
        <c:scaling>
          <c:orientation val="minMax"/>
        </c:scaling>
        <c:delete val="0"/>
        <c:axPos val="b"/>
        <c:majorTickMark val="out"/>
        <c:minorTickMark val="none"/>
        <c:tickLblPos val="nextTo"/>
        <c:crossAx val="2"/>
        <c:crosses val="autoZero"/>
        <c:auto/>
        <c:lblAlgn val="ctr"/>
        <c:lblOffset val="100"/>
      </c:catAx>
      <c:valAx>
        <c:axId val="2"/>
        <c:scaling>
          <c:orientation val="minMax"/>
          <c:max val="4700"/>
          <c:min val="0"/>
        </c:scaling>
        <c:delete val="0"/>
        <c:axPos val="l"/>
        <c:majorTickMark val="none"/>
        <c:minorTickMark val="none"/>
        <c:tickLblPos val="none"/>
        <c:spPr>
          <a:ln>
            <a:noFill/>
          </a:ln>
        </c:spPr>
        <c:crossAx val="1"/>
        <c:crosses val="autoZero"/>
        <c:crossBetween val="between"/>
      </c:valAx>
    </c:plotArea>
    <c:plotVisOnly/>
  </c:chart>
  <c:txPr>
    <a:bodyPr/>
    <a:p>
      <a:pPr>
        <a:defRPr sz="1100">
          <a:latin typeface="+mn-lt"/>
        </a:defRPr>
      </a:pPr>
    </a:p>
  </c:txPr>
  <c:externalData r:id="rId1"/>
</c:chartSpace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Georgia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823384" y="4576764"/>
            <a:ext cx="10521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</p:spPr>
        <p:txBody>
          <a:bodyPr vert="horz" rIns="91440" anchor="t"/>
          <a:p>
            <a:r>
              <a:rPr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72120"/>
            <a:ext cx="10514012" cy="40048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850" y="3546764"/>
            <a:ext cx="10097386" cy="67566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1850" y="4222430"/>
            <a:ext cx="9144000" cy="4046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Georgi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6220355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 marL="594360">
              <a:buFont typeface="Arial" panose="020B0604020202020204" pitchFamily="34" charset="0"/>
              <a:buChar char="-"/>
              <a:defRPr sz="1400"/>
            </a:lvl2pPr>
            <a:lvl3pPr marL="850392">
              <a:buFont typeface="Courier New" panose="02070309020205020404" pitchFamily="49" charset="0"/>
              <a:buChar char="o"/>
              <a:defRPr sz="1400"/>
            </a:lvl3pPr>
            <a:lvl4pPr marL="1097280">
              <a:buFont typeface="Wingdings" panose="05000000000000000000" pitchFamily="2" charset="2"/>
              <a:buChar char="§"/>
              <a:defRPr sz="1400"/>
            </a:lvl4pPr>
            <a:lvl5pPr marL="1325880">
              <a:defRPr sz="14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/>
          </p:nvPr>
        </p:nvSpPr>
        <p:spPr>
          <a:xfrm>
            <a:off x="839788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6"/>
          </p:nvPr>
        </p:nvSpPr>
        <p:spPr>
          <a:xfrm>
            <a:off x="6220355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37920"/>
          </a:xfrm>
        </p:spPr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1821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842129"/>
            <a:ext cx="5157787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01821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842129"/>
            <a:ext cx="5183188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235509"/>
            <a:ext cx="3902425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4"/>
          </p:nvPr>
        </p:nvSpPr>
        <p:spPr>
          <a:xfrm>
            <a:off x="4877399" y="2235509"/>
            <a:ext cx="6474813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77346"/>
            <a:ext cx="10515600" cy="4576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10885118" y="6356350"/>
            <a:ext cx="4686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Arial"/>
                <a:cs typeface="Arial"/>
              </a:defRPr>
            </a:lvl1pPr>
          </a:lstStyle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Arial"/>
                <a:cs typeface="Arial"/>
              </a:defRPr>
            </a:lvl1pPr>
          </a:lstStyle>
          <a:p>
            <a:endParaRPr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-tag-1" Type="http://schemas.openxmlformats.org/officeDocument/2006/relationships/tags" Target="../tags/tag1.xml"/><Relationship Id="rId1" Type="http://schemas.openxmlformats.org/officeDocument/2006/relationships/slideLayout" Target="../slideLayouts/slideLayout8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/>
          <p:nvPr>
            <p:ph type="title"/>
          </p:nvPr>
        </p:nvSpPr>
        <p:spPr>
          <a:xfrm>
            <a:off x="508000" y="203200"/>
            <a:ext cx="11176000" cy="558800"/>
          </a:xfrm>
        </p:spPr>
        <p:txBody>
          <a:bodyPr wrap="square" lIns="0" tIns="0" rIns="0" bIns="0" anchor="b"/>
          <a:p>
            <a:r>
              <a:rPr sz="2600" b="0">
                <a:solidFill>
                  <a:srgbClr val="0B1F3A"/>
                </a:solidFill>
              </a:rPr>
              <a:t>Ironvale beat its Q1 plan and launched a sale of 100% of the equity</a:t>
            </a:r>
          </a:p>
        </p:txBody>
      </p:sp>
      <p:sp>
        <p:nvSpPr>
          <p:cNvPr id="5" name="Takeaway"/>
          <p:cNvSpPr/>
          <p:nvPr>
            <p:ph type="body" idx="13"/>
          </p:nvPr>
        </p:nvSpPr>
        <p:spPr>
          <a:xfrm>
            <a:off x="508000" y="825500"/>
            <a:ext cx="11176000" cy="431800"/>
          </a:xfrm>
        </p:spPr>
        <p:txBody>
          <a:bodyPr wrap="square" lIns="0" tIns="0" rIns="0" bIns="0" anchor="t"/>
          <a:p>
            <a:r>
              <a:rPr sz="1300" b="0">
                <a:solidFill>
                  <a:srgbClr val="1A1A1A"/>
                </a:solidFill>
              </a:rPr>
              <a:t>Revenue of </a:t>
            </a:r>
            <a:r>
              <a:rPr sz="1300" b="0">
                <a:solidFill>
                  <a:srgbClr val="1A1A1A"/>
                </a:solidFill>
              </a:rPr>
              <a:t>$113.0M</a:t>
            </a:r>
            <a:r>
              <a:rPr sz="1300" b="0">
                <a:solidFill>
                  <a:srgbClr val="1A1A1A"/>
                </a:solidFill>
              </a:rPr>
              <a:t> and adjusted EBITDA of </a:t>
            </a:r>
            <a:r>
              <a:rPr sz="1300" b="0">
                <a:solidFill>
                  <a:srgbClr val="1A1A1A"/>
                </a:solidFill>
              </a:rPr>
              <a:t>$62.0M</a:t>
            </a:r>
            <a:r>
              <a:rPr sz="1300" b="0">
                <a:solidFill>
                  <a:srgbClr val="1A1A1A"/>
                </a:solidFill>
              </a:rPr>
              <a:t> ran ahead of budget. On the appraisal basis, Fund IV's </a:t>
            </a:r>
            <a:r>
              <a:rPr sz="1300" b="0">
                <a:solidFill>
                  <a:srgbClr val="1A1A1A"/>
                </a:solidFill>
              </a:rPr>
              <a:t>62% stake</a:t>
            </a:r>
            <a:r>
              <a:rPr sz="1300" b="0">
                <a:solidFill>
                  <a:srgbClr val="1A1A1A"/>
                </a:solidFill>
              </a:rPr>
              <a:t> is worth an illustrative </a:t>
            </a:r>
            <a:r>
              <a:rPr sz="1300" b="0">
                <a:solidFill>
                  <a:srgbClr val="1A1A1A"/>
                </a:solidFill>
              </a:rPr>
              <a:t>$1,967M, 4.6x invested capital</a:t>
            </a:r>
            <a:r>
              <a:rPr sz="1300" b="0">
                <a:solidFill>
                  <a:srgbClr val="1A1A1A"/>
                </a:solidFill>
              </a:rPr>
              <a:t>; PHX II's </a:t>
            </a:r>
            <a:r>
              <a:rPr sz="1300" b="0">
                <a:solidFill>
                  <a:srgbClr val="1A1A1A"/>
                </a:solidFill>
              </a:rPr>
              <a:t>owner contingency is fully used</a:t>
            </a:r>
            <a:r>
              <a:rPr sz="1300" b="0">
                <a:solidFill>
                  <a:srgbClr val="1A1A1A"/>
                </a:solidFill>
              </a:rPr>
              <a:t>.</a:t>
            </a:r>
            <a:endParaRPr sz="1300"/>
          </a:p>
        </p:txBody>
      </p:sp>
      <p:cxnSp>
        <p:nvCxnSpPr>
          <p:cNvPr id="6" name="Title rule"/>
          <p:cNvCxnSpPr/>
          <p:nvPr/>
        </p:nvCxnSpPr>
        <p:spPr>
          <a:xfrm>
            <a:off x="508000" y="774700"/>
            <a:ext cx="11176000" cy="0"/>
          </a:xfrm>
          <a:prstGeom prst="line">
            <a:avLst/>
          </a:prstGeom>
          <a:ln w="12700">
            <a:solidFill>
              <a:srgbClr val="0B1F3A"/>
            </a:solidFill>
          </a:ln>
        </p:spPr>
      </p:cxnSp>
      <p:sp>
        <p:nvSpPr>
          <p:cNvPr id="8" name="Metrics header"/>
          <p:cNvSpPr txBox="1"/>
          <p:nvPr/>
        </p:nvSpPr>
        <p:spPr>
          <a:xfrm>
            <a:off x="508000" y="1371600"/>
            <a:ext cx="66040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0B1F3A"/>
                </a:solidFill>
                <a:latin typeface="+mn-lt"/>
              </a:rPr>
              <a:t>Key metrics vs budget and prior quarter</a:t>
            </a:r>
            <a:endParaRPr sz="1200"/>
          </a:p>
        </p:txBody>
      </p:sp>
      <p:sp>
        <p:nvSpPr>
          <p:cNvPr id="9" name="Grid hdr 0"/>
          <p:cNvSpPr txBox="1"/>
          <p:nvPr/>
        </p:nvSpPr>
        <p:spPr>
          <a:xfrm>
            <a:off x="508000" y="1625600"/>
            <a:ext cx="1905000" cy="177800"/>
          </a:xfrm>
          <a:prstGeom prst="rect">
            <a:avLst/>
          </a:prstGeom>
        </p:spPr>
        <p:txBody>
          <a:bodyPr wrap="square" lIns="0" tIns="0" rIns="0" bIns="0" anchor="t"/>
          <a:p>
            <a:pPr algn="l"/>
            <a:r>
              <a:rPr sz="1000" b="1">
                <a:solidFill>
                  <a:srgbClr val="7F7F7F"/>
                </a:solidFill>
                <a:latin typeface="+mn-lt"/>
              </a:rPr>
              <a:t>Metric</a:t>
            </a:r>
            <a:endParaRPr sz="1000"/>
          </a:p>
        </p:txBody>
      </p:sp>
      <p:sp>
        <p:nvSpPr>
          <p:cNvPr id="10" name="Grid hdr 1"/>
          <p:cNvSpPr txBox="1"/>
          <p:nvPr/>
        </p:nvSpPr>
        <p:spPr>
          <a:xfrm>
            <a:off x="2489200" y="1625600"/>
            <a:ext cx="762000" cy="1778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000" b="1">
                <a:solidFill>
                  <a:srgbClr val="7F7F7F"/>
                </a:solidFill>
                <a:latin typeface="+mn-lt"/>
              </a:rPr>
              <a:t>Q1 FY26</a:t>
            </a:r>
            <a:endParaRPr sz="1000"/>
          </a:p>
        </p:txBody>
      </p:sp>
      <p:sp>
        <p:nvSpPr>
          <p:cNvPr id="11" name="Grid hdr 2"/>
          <p:cNvSpPr txBox="1"/>
          <p:nvPr/>
        </p:nvSpPr>
        <p:spPr>
          <a:xfrm>
            <a:off x="3327400" y="1625600"/>
            <a:ext cx="762000" cy="1778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000" b="1">
                <a:solidFill>
                  <a:srgbClr val="7F7F7F"/>
                </a:solidFill>
                <a:latin typeface="+mn-lt"/>
              </a:rPr>
              <a:t>Budget</a:t>
            </a:r>
            <a:endParaRPr sz="1000"/>
          </a:p>
        </p:txBody>
      </p:sp>
      <p:sp>
        <p:nvSpPr>
          <p:cNvPr id="12" name="Grid hdr 3"/>
          <p:cNvSpPr txBox="1"/>
          <p:nvPr/>
        </p:nvSpPr>
        <p:spPr>
          <a:xfrm>
            <a:off x="4241800" y="1625600"/>
            <a:ext cx="838200" cy="177800"/>
          </a:xfrm>
          <a:prstGeom prst="rect">
            <a:avLst/>
          </a:prstGeom>
        </p:spPr>
        <p:txBody>
          <a:bodyPr wrap="square" lIns="0" tIns="0" rIns="0" bIns="0" anchor="t"/>
          <a:p>
            <a:pPr algn="ctr"/>
            <a:r>
              <a:rPr sz="1000" b="1">
                <a:solidFill>
                  <a:srgbClr val="7F7F7F"/>
                </a:solidFill>
                <a:latin typeface="+mn-lt"/>
              </a:rPr>
              <a:t>vs budget</a:t>
            </a:r>
            <a:endParaRPr sz="1000"/>
          </a:p>
        </p:txBody>
      </p:sp>
      <p:sp>
        <p:nvSpPr>
          <p:cNvPr id="13" name="Grid hdr 4"/>
          <p:cNvSpPr txBox="1"/>
          <p:nvPr/>
        </p:nvSpPr>
        <p:spPr>
          <a:xfrm>
            <a:off x="5232400" y="1625600"/>
            <a:ext cx="787400" cy="1778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000" b="1">
                <a:solidFill>
                  <a:srgbClr val="7F7F7F"/>
                </a:solidFill>
                <a:latin typeface="+mn-lt"/>
              </a:rPr>
              <a:t>Q4 FY25</a:t>
            </a:r>
            <a:endParaRPr sz="1000"/>
          </a:p>
        </p:txBody>
      </p:sp>
      <p:sp>
        <p:nvSpPr>
          <p:cNvPr id="14" name="Grid hdr 5"/>
          <p:cNvSpPr txBox="1"/>
          <p:nvPr/>
        </p:nvSpPr>
        <p:spPr>
          <a:xfrm>
            <a:off x="6197600" y="1625600"/>
            <a:ext cx="914400" cy="177800"/>
          </a:xfrm>
          <a:prstGeom prst="rect">
            <a:avLst/>
          </a:prstGeom>
        </p:spPr>
        <p:txBody>
          <a:bodyPr wrap="square" lIns="0" tIns="0" rIns="0" bIns="0" anchor="t"/>
          <a:p>
            <a:pPr algn="ctr"/>
            <a:r>
              <a:rPr sz="1000" b="1">
                <a:solidFill>
                  <a:srgbClr val="7F7F7F"/>
                </a:solidFill>
                <a:latin typeface="+mn-lt"/>
              </a:rPr>
              <a:t>vs Q4 FY25</a:t>
            </a:r>
            <a:endParaRPr sz="1000"/>
          </a:p>
        </p:txBody>
      </p:sp>
      <p:cxnSp>
        <p:nvCxnSpPr>
          <p:cNvPr id="15" name="Grid hdr rule"/>
          <p:cNvCxnSpPr/>
          <p:nvPr/>
        </p:nvCxnSpPr>
        <p:spPr>
          <a:xfrm>
            <a:off x="508000" y="1828800"/>
            <a:ext cx="6604000" cy="0"/>
          </a:xfrm>
          <a:prstGeom prst="line">
            <a:avLst/>
          </a:prstGeom>
          <a:ln w="9525">
            <a:solidFill>
              <a:srgbClr val="7F7F7F"/>
            </a:solidFill>
          </a:ln>
        </p:spPr>
      </p:cxnSp>
      <p:sp>
        <p:nvSpPr>
          <p:cNvPr id="16" name="Row lab 0"/>
          <p:cNvSpPr txBox="1"/>
          <p:nvPr/>
        </p:nvSpPr>
        <p:spPr>
          <a:xfrm>
            <a:off x="508000" y="1930400"/>
            <a:ext cx="19050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0">
                <a:solidFill>
                  <a:srgbClr val="1A1A1A"/>
                </a:solidFill>
                <a:latin typeface="+mn-lt"/>
              </a:rPr>
              <a:t>Revenue ($M)</a:t>
            </a:r>
            <a:endParaRPr sz="1100"/>
          </a:p>
        </p:txBody>
      </p:sp>
      <p:sp>
        <p:nvSpPr>
          <p:cNvPr id="17" name="Row q1 0"/>
          <p:cNvSpPr txBox="1"/>
          <p:nvPr/>
        </p:nvSpPr>
        <p:spPr>
          <a:xfrm>
            <a:off x="2489200" y="1930400"/>
            <a:ext cx="762000" cy="1905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1">
                <a:solidFill>
                  <a:srgbClr val="1A1A1A"/>
                </a:solidFill>
                <a:latin typeface="+mn-lt"/>
              </a:rPr>
              <a:t>113.0</a:t>
            </a:r>
            <a:endParaRPr sz="1100"/>
          </a:p>
        </p:txBody>
      </p:sp>
      <p:sp>
        <p:nvSpPr>
          <p:cNvPr id="18" name="Row bud 0"/>
          <p:cNvSpPr txBox="1"/>
          <p:nvPr/>
        </p:nvSpPr>
        <p:spPr>
          <a:xfrm>
            <a:off x="3327400" y="1930400"/>
            <a:ext cx="762000" cy="1905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0">
                <a:solidFill>
                  <a:srgbClr val="1A1A1A"/>
                </a:solidFill>
                <a:latin typeface="+mn-lt"/>
              </a:rPr>
              <a:t>111.5</a:t>
            </a:r>
            <a:endParaRPr sz="1100"/>
          </a:p>
        </p:txBody>
      </p:sp>
      <p:sp>
        <p:nvSpPr>
          <p:cNvPr id="19" name="Row cb 0"/>
          <p:cNvSpPr/>
          <p:nvPr/>
        </p:nvSpPr>
        <p:spPr>
          <a:xfrm>
            <a:off x="4279900" y="1917700"/>
            <a:ext cx="762000" cy="2159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+1.3%</a:t>
            </a:r>
            <a:endParaRPr sz="1000"/>
          </a:p>
        </p:txBody>
      </p:sp>
      <p:sp>
        <p:nvSpPr>
          <p:cNvPr id="20" name="Row q4 0"/>
          <p:cNvSpPr txBox="1"/>
          <p:nvPr/>
        </p:nvSpPr>
        <p:spPr>
          <a:xfrm>
            <a:off x="5232400" y="1930400"/>
            <a:ext cx="787400" cy="1905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0">
                <a:solidFill>
                  <a:srgbClr val="1A1A1A"/>
                </a:solidFill>
                <a:latin typeface="+mn-lt"/>
              </a:rPr>
              <a:t>104.4</a:t>
            </a:r>
            <a:endParaRPr sz="1100"/>
          </a:p>
        </p:txBody>
      </p:sp>
      <p:sp>
        <p:nvSpPr>
          <p:cNvPr id="21" name="Row cq 0"/>
          <p:cNvSpPr/>
          <p:nvPr/>
        </p:nvSpPr>
        <p:spPr>
          <a:xfrm>
            <a:off x="6273800" y="1917700"/>
            <a:ext cx="762000" cy="2159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+8.2%</a:t>
            </a:r>
            <a:endParaRPr sz="1000"/>
          </a:p>
        </p:txBody>
      </p:sp>
      <p:cxnSp>
        <p:nvCxnSpPr>
          <p:cNvPr id="22" name="Row rule 0"/>
          <p:cNvCxnSpPr/>
          <p:nvPr/>
        </p:nvCxnSpPr>
        <p:spPr>
          <a:xfrm>
            <a:off x="508000" y="2171700"/>
            <a:ext cx="6604000" cy="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sp>
        <p:nvSpPr>
          <p:cNvPr id="23" name="Row lab 1"/>
          <p:cNvSpPr txBox="1"/>
          <p:nvPr/>
        </p:nvSpPr>
        <p:spPr>
          <a:xfrm>
            <a:off x="508000" y="2235200"/>
            <a:ext cx="19050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0">
                <a:solidFill>
                  <a:srgbClr val="1A1A1A"/>
                </a:solidFill>
                <a:latin typeface="+mn-lt"/>
              </a:rPr>
              <a:t>NOI ($M)</a:t>
            </a:r>
            <a:endParaRPr sz="1100"/>
          </a:p>
        </p:txBody>
      </p:sp>
      <p:sp>
        <p:nvSpPr>
          <p:cNvPr id="24" name="Row q1 1"/>
          <p:cNvSpPr txBox="1"/>
          <p:nvPr/>
        </p:nvSpPr>
        <p:spPr>
          <a:xfrm>
            <a:off x="2489200" y="2235200"/>
            <a:ext cx="762000" cy="1905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1">
                <a:solidFill>
                  <a:srgbClr val="1A1A1A"/>
                </a:solidFill>
                <a:latin typeface="+mn-lt"/>
              </a:rPr>
              <a:t>67.5</a:t>
            </a:r>
            <a:endParaRPr sz="1100"/>
          </a:p>
        </p:txBody>
      </p:sp>
      <p:sp>
        <p:nvSpPr>
          <p:cNvPr id="25" name="Row bud 1"/>
          <p:cNvSpPr txBox="1"/>
          <p:nvPr/>
        </p:nvSpPr>
        <p:spPr>
          <a:xfrm>
            <a:off x="3327400" y="2235200"/>
            <a:ext cx="762000" cy="1905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0">
                <a:solidFill>
                  <a:srgbClr val="1A1A1A"/>
                </a:solidFill>
                <a:latin typeface="+mn-lt"/>
              </a:rPr>
              <a:t>66.8</a:t>
            </a:r>
            <a:endParaRPr sz="1100"/>
          </a:p>
        </p:txBody>
      </p:sp>
      <p:sp>
        <p:nvSpPr>
          <p:cNvPr id="26" name="Row cb 1"/>
          <p:cNvSpPr/>
          <p:nvPr/>
        </p:nvSpPr>
        <p:spPr>
          <a:xfrm>
            <a:off x="4279900" y="2222500"/>
            <a:ext cx="762000" cy="2159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+1.0%</a:t>
            </a:r>
            <a:endParaRPr sz="1000"/>
          </a:p>
        </p:txBody>
      </p:sp>
      <p:sp>
        <p:nvSpPr>
          <p:cNvPr id="27" name="Row q4 1"/>
          <p:cNvSpPr txBox="1"/>
          <p:nvPr/>
        </p:nvSpPr>
        <p:spPr>
          <a:xfrm>
            <a:off x="5232400" y="2235200"/>
            <a:ext cx="787400" cy="1905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0">
                <a:solidFill>
                  <a:srgbClr val="1A1A1A"/>
                </a:solidFill>
                <a:latin typeface="+mn-lt"/>
              </a:rPr>
              <a:t>64.2</a:t>
            </a:r>
            <a:endParaRPr sz="1100"/>
          </a:p>
        </p:txBody>
      </p:sp>
      <p:sp>
        <p:nvSpPr>
          <p:cNvPr id="28" name="Row cq 1"/>
          <p:cNvSpPr/>
          <p:nvPr/>
        </p:nvSpPr>
        <p:spPr>
          <a:xfrm>
            <a:off x="6273800" y="2222500"/>
            <a:ext cx="762000" cy="2159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+5.2%</a:t>
            </a:r>
            <a:endParaRPr sz="1000"/>
          </a:p>
        </p:txBody>
      </p:sp>
      <p:cxnSp>
        <p:nvCxnSpPr>
          <p:cNvPr id="29" name="Row rule 1"/>
          <p:cNvCxnSpPr/>
          <p:nvPr/>
        </p:nvCxnSpPr>
        <p:spPr>
          <a:xfrm>
            <a:off x="508000" y="2476500"/>
            <a:ext cx="6604000" cy="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sp>
        <p:nvSpPr>
          <p:cNvPr id="30" name="Row lab 2"/>
          <p:cNvSpPr txBox="1"/>
          <p:nvPr/>
        </p:nvSpPr>
        <p:spPr>
          <a:xfrm>
            <a:off x="508000" y="2540000"/>
            <a:ext cx="19050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1A1A1A"/>
                </a:solidFill>
                <a:latin typeface="+mn-lt"/>
              </a:rPr>
              <a:t>Adjusted EBITDA ($M)</a:t>
            </a:r>
            <a:endParaRPr sz="1100"/>
          </a:p>
        </p:txBody>
      </p:sp>
      <p:sp>
        <p:nvSpPr>
          <p:cNvPr id="31" name="Row q1 2"/>
          <p:cNvSpPr txBox="1"/>
          <p:nvPr/>
        </p:nvSpPr>
        <p:spPr>
          <a:xfrm>
            <a:off x="2489200" y="2540000"/>
            <a:ext cx="762000" cy="1905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1">
                <a:solidFill>
                  <a:srgbClr val="1A1A1A"/>
                </a:solidFill>
                <a:latin typeface="+mn-lt"/>
              </a:rPr>
              <a:t>62.0</a:t>
            </a:r>
            <a:endParaRPr sz="1100"/>
          </a:p>
        </p:txBody>
      </p:sp>
      <p:sp>
        <p:nvSpPr>
          <p:cNvPr id="32" name="Row bud 2"/>
          <p:cNvSpPr txBox="1"/>
          <p:nvPr/>
        </p:nvSpPr>
        <p:spPr>
          <a:xfrm>
            <a:off x="3327400" y="2540000"/>
            <a:ext cx="762000" cy="1905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0">
                <a:solidFill>
                  <a:srgbClr val="1A1A1A"/>
                </a:solidFill>
                <a:latin typeface="+mn-lt"/>
              </a:rPr>
              <a:t>61.2</a:t>
            </a:r>
            <a:endParaRPr sz="1100"/>
          </a:p>
        </p:txBody>
      </p:sp>
      <p:sp>
        <p:nvSpPr>
          <p:cNvPr id="33" name="Row cb 2"/>
          <p:cNvSpPr/>
          <p:nvPr/>
        </p:nvSpPr>
        <p:spPr>
          <a:xfrm>
            <a:off x="4279900" y="2527300"/>
            <a:ext cx="762000" cy="2159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+1.3%</a:t>
            </a:r>
            <a:endParaRPr sz="1000"/>
          </a:p>
        </p:txBody>
      </p:sp>
      <p:sp>
        <p:nvSpPr>
          <p:cNvPr id="34" name="Row q4 2"/>
          <p:cNvSpPr txBox="1"/>
          <p:nvPr/>
        </p:nvSpPr>
        <p:spPr>
          <a:xfrm>
            <a:off x="5232400" y="2540000"/>
            <a:ext cx="787400" cy="1905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0">
                <a:solidFill>
                  <a:srgbClr val="1A1A1A"/>
                </a:solidFill>
                <a:latin typeface="+mn-lt"/>
              </a:rPr>
              <a:t>57.7</a:t>
            </a:r>
            <a:endParaRPr sz="1100"/>
          </a:p>
        </p:txBody>
      </p:sp>
      <p:sp>
        <p:nvSpPr>
          <p:cNvPr id="35" name="Row cq 2"/>
          <p:cNvSpPr/>
          <p:nvPr/>
        </p:nvSpPr>
        <p:spPr>
          <a:xfrm>
            <a:off x="6273800" y="2527300"/>
            <a:ext cx="762000" cy="2159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+7.5%</a:t>
            </a:r>
            <a:endParaRPr sz="1000"/>
          </a:p>
        </p:txBody>
      </p:sp>
      <p:cxnSp>
        <p:nvCxnSpPr>
          <p:cNvPr id="36" name="Row rule 2"/>
          <p:cNvCxnSpPr/>
          <p:nvPr/>
        </p:nvCxnSpPr>
        <p:spPr>
          <a:xfrm>
            <a:off x="508000" y="2781300"/>
            <a:ext cx="6604000" cy="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sp>
        <p:nvSpPr>
          <p:cNvPr id="37" name="Row lab 3"/>
          <p:cNvSpPr txBox="1"/>
          <p:nvPr/>
        </p:nvSpPr>
        <p:spPr>
          <a:xfrm>
            <a:off x="508000" y="2844800"/>
            <a:ext cx="19050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0">
                <a:solidFill>
                  <a:srgbClr val="1A1A1A"/>
                </a:solidFill>
                <a:latin typeface="+mn-lt"/>
              </a:rPr>
              <a:t>Adj. EBITDA margin</a:t>
            </a:r>
            <a:endParaRPr sz="1100"/>
          </a:p>
        </p:txBody>
      </p:sp>
      <p:sp>
        <p:nvSpPr>
          <p:cNvPr id="38" name="Row q1 3"/>
          <p:cNvSpPr txBox="1"/>
          <p:nvPr/>
        </p:nvSpPr>
        <p:spPr>
          <a:xfrm>
            <a:off x="2489200" y="2844800"/>
            <a:ext cx="762000" cy="1905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1">
                <a:solidFill>
                  <a:srgbClr val="1A1A1A"/>
                </a:solidFill>
                <a:latin typeface="+mn-lt"/>
              </a:rPr>
              <a:t>54.9%</a:t>
            </a:r>
            <a:endParaRPr sz="1100"/>
          </a:p>
        </p:txBody>
      </p:sp>
      <p:sp>
        <p:nvSpPr>
          <p:cNvPr id="39" name="Row bud 3"/>
          <p:cNvSpPr txBox="1"/>
          <p:nvPr/>
        </p:nvSpPr>
        <p:spPr>
          <a:xfrm>
            <a:off x="3327400" y="2844800"/>
            <a:ext cx="762000" cy="1905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0">
                <a:solidFill>
                  <a:srgbClr val="1A1A1A"/>
                </a:solidFill>
                <a:latin typeface="+mn-lt"/>
              </a:rPr>
              <a:t>54.9%</a:t>
            </a:r>
            <a:endParaRPr sz="1100"/>
          </a:p>
        </p:txBody>
      </p:sp>
      <p:sp>
        <p:nvSpPr>
          <p:cNvPr id="40" name="Row cb 3"/>
          <p:cNvSpPr/>
          <p:nvPr/>
        </p:nvSpPr>
        <p:spPr>
          <a:xfrm>
            <a:off x="4279900" y="2832100"/>
            <a:ext cx="762000" cy="21590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0.0pp</a:t>
            </a:r>
            <a:endParaRPr sz="1000"/>
          </a:p>
        </p:txBody>
      </p:sp>
      <p:sp>
        <p:nvSpPr>
          <p:cNvPr id="41" name="Row q4 3"/>
          <p:cNvSpPr txBox="1"/>
          <p:nvPr/>
        </p:nvSpPr>
        <p:spPr>
          <a:xfrm>
            <a:off x="5232400" y="2844800"/>
            <a:ext cx="787400" cy="1905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0">
                <a:solidFill>
                  <a:srgbClr val="1A1A1A"/>
                </a:solidFill>
                <a:latin typeface="+mn-lt"/>
              </a:rPr>
              <a:t>55.2%</a:t>
            </a:r>
            <a:endParaRPr sz="1100"/>
          </a:p>
        </p:txBody>
      </p:sp>
      <p:sp>
        <p:nvSpPr>
          <p:cNvPr id="42" name="Row cq 3"/>
          <p:cNvSpPr/>
          <p:nvPr/>
        </p:nvSpPr>
        <p:spPr>
          <a:xfrm>
            <a:off x="6273800" y="2832100"/>
            <a:ext cx="762000" cy="21590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(0.3pp)</a:t>
            </a:r>
            <a:endParaRPr sz="1000"/>
          </a:p>
        </p:txBody>
      </p:sp>
      <p:cxnSp>
        <p:nvCxnSpPr>
          <p:cNvPr id="43" name="Row rule 3"/>
          <p:cNvCxnSpPr/>
          <p:nvPr/>
        </p:nvCxnSpPr>
        <p:spPr>
          <a:xfrm>
            <a:off x="508000" y="3086100"/>
            <a:ext cx="6604000" cy="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sp>
        <p:nvSpPr>
          <p:cNvPr id="44" name="Row lab 4"/>
          <p:cNvSpPr txBox="1"/>
          <p:nvPr/>
        </p:nvSpPr>
        <p:spPr>
          <a:xfrm>
            <a:off x="508000" y="3149600"/>
            <a:ext cx="19050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0">
                <a:solidFill>
                  <a:srgbClr val="1A1A1A"/>
                </a:solidFill>
                <a:latin typeface="+mn-lt"/>
              </a:rPr>
              <a:t>Leased MW</a:t>
            </a:r>
            <a:endParaRPr sz="1100"/>
          </a:p>
        </p:txBody>
      </p:sp>
      <p:sp>
        <p:nvSpPr>
          <p:cNvPr id="45" name="Row q1 4"/>
          <p:cNvSpPr txBox="1"/>
          <p:nvPr/>
        </p:nvSpPr>
        <p:spPr>
          <a:xfrm>
            <a:off x="2489200" y="3149600"/>
            <a:ext cx="762000" cy="1905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1">
                <a:solidFill>
                  <a:srgbClr val="1A1A1A"/>
                </a:solidFill>
                <a:latin typeface="+mn-lt"/>
              </a:rPr>
              <a:t>202.2</a:t>
            </a:r>
            <a:endParaRPr sz="1100"/>
          </a:p>
        </p:txBody>
      </p:sp>
      <p:sp>
        <p:nvSpPr>
          <p:cNvPr id="46" name="Row bud 4"/>
          <p:cNvSpPr txBox="1"/>
          <p:nvPr/>
        </p:nvSpPr>
        <p:spPr>
          <a:xfrm>
            <a:off x="3327400" y="3149600"/>
            <a:ext cx="762000" cy="1905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0">
                <a:solidFill>
                  <a:srgbClr val="1A1A1A"/>
                </a:solidFill>
                <a:latin typeface="+mn-lt"/>
              </a:rPr>
              <a:t>201.0</a:t>
            </a:r>
            <a:endParaRPr sz="1100"/>
          </a:p>
        </p:txBody>
      </p:sp>
      <p:sp>
        <p:nvSpPr>
          <p:cNvPr id="47" name="Row cb 4"/>
          <p:cNvSpPr/>
          <p:nvPr/>
        </p:nvSpPr>
        <p:spPr>
          <a:xfrm>
            <a:off x="4279900" y="3136900"/>
            <a:ext cx="762000" cy="2159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+1.2 MW</a:t>
            </a:r>
            <a:endParaRPr sz="1000"/>
          </a:p>
        </p:txBody>
      </p:sp>
      <p:sp>
        <p:nvSpPr>
          <p:cNvPr id="48" name="Row q4 4"/>
          <p:cNvSpPr txBox="1"/>
          <p:nvPr/>
        </p:nvSpPr>
        <p:spPr>
          <a:xfrm>
            <a:off x="5232400" y="3149600"/>
            <a:ext cx="787400" cy="1905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0">
                <a:solidFill>
                  <a:srgbClr val="1A1A1A"/>
                </a:solidFill>
                <a:latin typeface="+mn-lt"/>
              </a:rPr>
              <a:t>200.7</a:t>
            </a:r>
            <a:endParaRPr sz="1100"/>
          </a:p>
        </p:txBody>
      </p:sp>
      <p:sp>
        <p:nvSpPr>
          <p:cNvPr id="49" name="Row cq 4"/>
          <p:cNvSpPr/>
          <p:nvPr/>
        </p:nvSpPr>
        <p:spPr>
          <a:xfrm>
            <a:off x="6273800" y="3136900"/>
            <a:ext cx="762000" cy="2159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+1.6 MW</a:t>
            </a:r>
            <a:endParaRPr sz="1000"/>
          </a:p>
        </p:txBody>
      </p:sp>
      <p:cxnSp>
        <p:nvCxnSpPr>
          <p:cNvPr id="50" name="Row rule 4"/>
          <p:cNvCxnSpPr/>
          <p:nvPr/>
        </p:nvCxnSpPr>
        <p:spPr>
          <a:xfrm>
            <a:off x="508000" y="3390900"/>
            <a:ext cx="6604000" cy="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sp>
        <p:nvSpPr>
          <p:cNvPr id="51" name="Row lab 5"/>
          <p:cNvSpPr txBox="1"/>
          <p:nvPr/>
        </p:nvSpPr>
        <p:spPr>
          <a:xfrm>
            <a:off x="508000" y="3454400"/>
            <a:ext cx="19050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0">
                <a:solidFill>
                  <a:srgbClr val="1A1A1A"/>
                </a:solidFill>
                <a:latin typeface="+mn-lt"/>
              </a:rPr>
              <a:t>Occupancy</a:t>
            </a:r>
            <a:endParaRPr sz="1100"/>
          </a:p>
        </p:txBody>
      </p:sp>
      <p:sp>
        <p:nvSpPr>
          <p:cNvPr id="52" name="Row q1 5"/>
          <p:cNvSpPr txBox="1"/>
          <p:nvPr/>
        </p:nvSpPr>
        <p:spPr>
          <a:xfrm>
            <a:off x="2489200" y="3454400"/>
            <a:ext cx="762000" cy="1905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1">
                <a:solidFill>
                  <a:srgbClr val="1A1A1A"/>
                </a:solidFill>
                <a:latin typeface="+mn-lt"/>
              </a:rPr>
              <a:t>91.9%</a:t>
            </a:r>
            <a:endParaRPr sz="1100"/>
          </a:p>
        </p:txBody>
      </p:sp>
      <p:sp>
        <p:nvSpPr>
          <p:cNvPr id="53" name="Row bud 5"/>
          <p:cNvSpPr txBox="1"/>
          <p:nvPr/>
        </p:nvSpPr>
        <p:spPr>
          <a:xfrm>
            <a:off x="3327400" y="3454400"/>
            <a:ext cx="762000" cy="1905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0">
                <a:solidFill>
                  <a:srgbClr val="1A1A1A"/>
                </a:solidFill>
                <a:latin typeface="+mn-lt"/>
              </a:rPr>
              <a:t>91.4%</a:t>
            </a:r>
            <a:endParaRPr sz="1100"/>
          </a:p>
        </p:txBody>
      </p:sp>
      <p:sp>
        <p:nvSpPr>
          <p:cNvPr id="54" name="Row cb 5"/>
          <p:cNvSpPr/>
          <p:nvPr/>
        </p:nvSpPr>
        <p:spPr>
          <a:xfrm>
            <a:off x="4279900" y="3441700"/>
            <a:ext cx="762000" cy="2159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+0.5pp</a:t>
            </a:r>
            <a:endParaRPr sz="1000"/>
          </a:p>
        </p:txBody>
      </p:sp>
      <p:sp>
        <p:nvSpPr>
          <p:cNvPr id="55" name="Row q4 5"/>
          <p:cNvSpPr txBox="1"/>
          <p:nvPr/>
        </p:nvSpPr>
        <p:spPr>
          <a:xfrm>
            <a:off x="5232400" y="3454400"/>
            <a:ext cx="787400" cy="1905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0">
                <a:solidFill>
                  <a:srgbClr val="1A1A1A"/>
                </a:solidFill>
                <a:latin typeface="+mn-lt"/>
              </a:rPr>
              <a:t>91.2%</a:t>
            </a:r>
            <a:endParaRPr sz="1100"/>
          </a:p>
        </p:txBody>
      </p:sp>
      <p:sp>
        <p:nvSpPr>
          <p:cNvPr id="56" name="Row cq 5"/>
          <p:cNvSpPr/>
          <p:nvPr/>
        </p:nvSpPr>
        <p:spPr>
          <a:xfrm>
            <a:off x="6273800" y="3441700"/>
            <a:ext cx="762000" cy="2159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+0.7pp</a:t>
            </a:r>
            <a:endParaRPr sz="1000"/>
          </a:p>
        </p:txBody>
      </p:sp>
      <p:cxnSp>
        <p:nvCxnSpPr>
          <p:cNvPr id="57" name="Row rule 5"/>
          <p:cNvCxnSpPr/>
          <p:nvPr/>
        </p:nvCxnSpPr>
        <p:spPr>
          <a:xfrm>
            <a:off x="508000" y="3695700"/>
            <a:ext cx="6604000" cy="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sp>
        <p:nvSpPr>
          <p:cNvPr id="58" name="Row lab 6"/>
          <p:cNvSpPr txBox="1"/>
          <p:nvPr/>
        </p:nvSpPr>
        <p:spPr>
          <a:xfrm>
            <a:off x="508000" y="3759200"/>
            <a:ext cx="19050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0">
                <a:solidFill>
                  <a:srgbClr val="1A1A1A"/>
                </a:solidFill>
                <a:latin typeface="+mn-lt"/>
              </a:rPr>
              <a:t>Net debt / LTM EBITDA*</a:t>
            </a:r>
            <a:endParaRPr sz="1100"/>
          </a:p>
        </p:txBody>
      </p:sp>
      <p:sp>
        <p:nvSpPr>
          <p:cNvPr id="59" name="Row q1 6"/>
          <p:cNvSpPr txBox="1"/>
          <p:nvPr/>
        </p:nvSpPr>
        <p:spPr>
          <a:xfrm>
            <a:off x="2489200" y="3759200"/>
            <a:ext cx="762000" cy="1905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1">
                <a:solidFill>
                  <a:srgbClr val="1A1A1A"/>
                </a:solidFill>
                <a:latin typeface="+mn-lt"/>
              </a:rPr>
              <a:t>6.6x</a:t>
            </a:r>
            <a:endParaRPr sz="1100"/>
          </a:p>
        </p:txBody>
      </p:sp>
      <p:sp>
        <p:nvSpPr>
          <p:cNvPr id="60" name="Row bud 6"/>
          <p:cNvSpPr txBox="1"/>
          <p:nvPr/>
        </p:nvSpPr>
        <p:spPr>
          <a:xfrm>
            <a:off x="3327400" y="3759200"/>
            <a:ext cx="762000" cy="1905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0">
                <a:solidFill>
                  <a:srgbClr val="7F7F7F"/>
                </a:solidFill>
                <a:latin typeface="+mn-lt"/>
              </a:rPr>
              <a:t>n/a</a:t>
            </a:r>
            <a:endParaRPr sz="1100"/>
          </a:p>
        </p:txBody>
      </p:sp>
      <p:sp>
        <p:nvSpPr>
          <p:cNvPr id="61" name="Row cb 6"/>
          <p:cNvSpPr/>
          <p:nvPr/>
        </p:nvSpPr>
        <p:spPr>
          <a:xfrm>
            <a:off x="4279900" y="3746500"/>
            <a:ext cx="762000" cy="2159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n/a</a:t>
            </a:r>
            <a:endParaRPr sz="1000"/>
          </a:p>
        </p:txBody>
      </p:sp>
      <p:sp>
        <p:nvSpPr>
          <p:cNvPr id="62" name="Row q4 6"/>
          <p:cNvSpPr txBox="1"/>
          <p:nvPr/>
        </p:nvSpPr>
        <p:spPr>
          <a:xfrm>
            <a:off x="5232400" y="3759200"/>
            <a:ext cx="787400" cy="1905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0">
                <a:solidFill>
                  <a:srgbClr val="1A1A1A"/>
                </a:solidFill>
                <a:latin typeface="+mn-lt"/>
              </a:rPr>
              <a:t>6.6x</a:t>
            </a:r>
            <a:endParaRPr sz="1100"/>
          </a:p>
        </p:txBody>
      </p:sp>
      <p:sp>
        <p:nvSpPr>
          <p:cNvPr id="63" name="Row cq 6"/>
          <p:cNvSpPr/>
          <p:nvPr/>
        </p:nvSpPr>
        <p:spPr>
          <a:xfrm>
            <a:off x="6273800" y="3746500"/>
            <a:ext cx="762000" cy="21590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Flat</a:t>
            </a:r>
            <a:endParaRPr sz="1000"/>
          </a:p>
        </p:txBody>
      </p:sp>
      <p:cxnSp>
        <p:nvCxnSpPr>
          <p:cNvPr id="64" name="Row rule 6"/>
          <p:cNvCxnSpPr/>
          <p:nvPr/>
        </p:nvCxnSpPr>
        <p:spPr>
          <a:xfrm>
            <a:off x="508000" y="4000500"/>
            <a:ext cx="6604000" cy="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sp>
        <p:nvSpPr>
          <p:cNvPr id="65" name="Dev header"/>
          <p:cNvSpPr txBox="1"/>
          <p:nvPr/>
        </p:nvSpPr>
        <p:spPr>
          <a:xfrm>
            <a:off x="508000" y="4140200"/>
            <a:ext cx="66040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0B1F3A"/>
                </a:solidFill>
                <a:latin typeface="+mn-lt"/>
              </a:rPr>
              <a:t>Key developments and capital deployment</a:t>
            </a:r>
            <a:endParaRPr sz="1200"/>
          </a:p>
        </p:txBody>
      </p:sp>
      <p:sp>
        <p:nvSpPr>
          <p:cNvPr id="66" name="Dev chip 0"/>
          <p:cNvSpPr/>
          <p:nvPr/>
        </p:nvSpPr>
        <p:spPr>
          <a:xfrm>
            <a:off x="508000" y="4406900"/>
            <a:ext cx="914400" cy="2159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On track</a:t>
            </a:r>
            <a:endParaRPr sz="1000"/>
          </a:p>
        </p:txBody>
      </p:sp>
      <p:sp>
        <p:nvSpPr>
          <p:cNvPr id="67" name="Dev text 0"/>
          <p:cNvSpPr txBox="1"/>
          <p:nvPr/>
        </p:nvSpPr>
        <p:spPr>
          <a:xfrm>
            <a:off x="1549400" y="4394200"/>
            <a:ext cx="5562600" cy="3556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50" b="0">
                <a:solidFill>
                  <a:srgbClr val="1A1A1A"/>
                </a:solidFill>
                <a:latin typeface="+mn-lt"/>
              </a:rPr>
              <a:t>PHX II: </a:t>
            </a:r>
            <a:r>
              <a:rPr sz="1050" b="0">
                <a:solidFill>
                  <a:srgbClr val="1A1A1A"/>
                </a:solidFill>
                <a:latin typeface="+mn-lt"/>
              </a:rPr>
              <a:t>$412M of $618M spent</a:t>
            </a:r>
            <a:r>
              <a:rPr sz="1050" b="0">
                <a:solidFill>
                  <a:srgbClr val="1A1A1A"/>
                </a:solidFill>
                <a:latin typeface="+mn-lt"/>
              </a:rPr>
              <a:t>; </a:t>
            </a:r>
            <a:r>
              <a:rPr sz="1050" b="0">
                <a:solidFill>
                  <a:srgbClr val="1A1A1A"/>
                </a:solidFill>
                <a:latin typeface="+mn-lt"/>
              </a:rPr>
              <a:t>energization Oct 2026</a:t>
            </a:r>
            <a:r>
              <a:rPr sz="1050" b="0">
                <a:solidFill>
                  <a:srgbClr val="1A1A1A"/>
                </a:solidFill>
                <a:latin typeface="+mn-lt"/>
              </a:rPr>
              <a:t>, first delivery Nov 2026; 70% pre-leased, </a:t>
            </a:r>
            <a:r>
              <a:rPr sz="1050" b="0">
                <a:solidFill>
                  <a:srgbClr val="1A1A1A"/>
                </a:solidFill>
                <a:latin typeface="+mn-lt"/>
              </a:rPr>
              <a:t>18 MW in negotiation</a:t>
            </a:r>
            <a:endParaRPr sz="1050"/>
          </a:p>
        </p:txBody>
      </p:sp>
      <p:sp>
        <p:nvSpPr>
          <p:cNvPr id="68" name="Dev chip 1"/>
          <p:cNvSpPr/>
          <p:nvPr/>
        </p:nvSpPr>
        <p:spPr>
          <a:xfrm>
            <a:off x="508000" y="4800600"/>
            <a:ext cx="914400" cy="2159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Watch</a:t>
            </a:r>
            <a:endParaRPr sz="1000"/>
          </a:p>
        </p:txBody>
      </p:sp>
      <p:sp>
        <p:nvSpPr>
          <p:cNvPr id="69" name="Dev text 1"/>
          <p:cNvSpPr txBox="1"/>
          <p:nvPr/>
        </p:nvSpPr>
        <p:spPr>
          <a:xfrm>
            <a:off x="1549400" y="4787900"/>
            <a:ext cx="5562600" cy="3556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50" b="0">
                <a:solidFill>
                  <a:srgbClr val="1A1A1A"/>
                </a:solidFill>
                <a:latin typeface="+mn-lt"/>
              </a:rPr>
              <a:t>PHX II owner contingency at </a:t>
            </a:r>
            <a:r>
              <a:rPr sz="1050" b="0">
                <a:solidFill>
                  <a:srgbClr val="1A1A1A"/>
                </a:solidFill>
                <a:latin typeface="+mn-lt"/>
              </a:rPr>
              <a:t>($1.8M)</a:t>
            </a:r>
            <a:r>
              <a:rPr sz="1050" b="0">
                <a:solidFill>
                  <a:srgbClr val="1A1A1A"/>
                </a:solidFill>
                <a:latin typeface="+mn-lt"/>
              </a:rPr>
              <a:t> after $11.8M of change orders, with </a:t>
            </a:r>
            <a:r>
              <a:rPr sz="1050" b="0">
                <a:solidFill>
                  <a:srgbClr val="1A1A1A"/>
                </a:solidFill>
                <a:latin typeface="+mn-lt"/>
              </a:rPr>
              <a:t>$206M of work</a:t>
            </a:r>
            <a:r>
              <a:rPr sz="1050" b="0">
                <a:solidFill>
                  <a:srgbClr val="1A1A1A"/>
                </a:solidFill>
                <a:latin typeface="+mn-lt"/>
              </a:rPr>
              <a:t> still to complete</a:t>
            </a:r>
            <a:endParaRPr sz="1050"/>
          </a:p>
        </p:txBody>
      </p:sp>
      <p:sp>
        <p:nvSpPr>
          <p:cNvPr id="70" name="Dev chip 2"/>
          <p:cNvSpPr/>
          <p:nvPr/>
        </p:nvSpPr>
        <p:spPr>
          <a:xfrm>
            <a:off x="508000" y="5194300"/>
            <a:ext cx="914400" cy="2159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Launched</a:t>
            </a:r>
            <a:endParaRPr sz="1000"/>
          </a:p>
        </p:txBody>
      </p:sp>
      <p:sp>
        <p:nvSpPr>
          <p:cNvPr id="71" name="Dev text 2"/>
          <p:cNvSpPr txBox="1"/>
          <p:nvPr/>
        </p:nvSpPr>
        <p:spPr>
          <a:xfrm>
            <a:off x="1549400" y="5181600"/>
            <a:ext cx="5562600" cy="3556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50" b="0">
                <a:solidFill>
                  <a:srgbClr val="1A1A1A"/>
                </a:solidFill>
                <a:latin typeface="+mn-lt"/>
              </a:rPr>
              <a:t>Sale of 100% of the equity </a:t>
            </a:r>
            <a:r>
              <a:rPr sz="1050" b="0">
                <a:solidFill>
                  <a:srgbClr val="1A1A1A"/>
                </a:solidFill>
                <a:latin typeface="+mn-lt"/>
              </a:rPr>
              <a:t>launched May 2026</a:t>
            </a:r>
            <a:r>
              <a:rPr sz="1050" b="0">
                <a:solidFill>
                  <a:srgbClr val="1A1A1A"/>
                </a:solidFill>
                <a:latin typeface="+mn-lt"/>
              </a:rPr>
              <a:t>; indications of interest </a:t>
            </a:r>
            <a:r>
              <a:rPr sz="1050" b="0">
                <a:solidFill>
                  <a:srgbClr val="1A1A1A"/>
                </a:solidFill>
                <a:latin typeface="+mn-lt"/>
              </a:rPr>
              <a:t>due July 2026, signing targeted H2 2026</a:t>
            </a:r>
            <a:endParaRPr sz="1050"/>
          </a:p>
        </p:txBody>
      </p:sp>
      <p:sp>
        <p:nvSpPr>
          <p:cNvPr id="72" name="Dev chip 3"/>
          <p:cNvSpPr/>
          <p:nvPr/>
        </p:nvSpPr>
        <p:spPr>
          <a:xfrm>
            <a:off x="508000" y="5588000"/>
            <a:ext cx="914400" cy="2159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Deployed</a:t>
            </a:r>
            <a:endParaRPr sz="1000"/>
          </a:p>
        </p:txBody>
      </p:sp>
      <p:sp>
        <p:nvSpPr>
          <p:cNvPr id="73" name="Dev text 3"/>
          <p:cNvSpPr txBox="1"/>
          <p:nvPr/>
        </p:nvSpPr>
        <p:spPr>
          <a:xfrm>
            <a:off x="1549400" y="5575300"/>
            <a:ext cx="5562600" cy="3556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50" b="0">
                <a:solidFill>
                  <a:srgbClr val="1A1A1A"/>
                </a:solidFill>
                <a:latin typeface="+mn-lt"/>
              </a:rPr>
              <a:t>Q1 capex </a:t>
            </a:r>
            <a:r>
              <a:rPr sz="1050" b="0">
                <a:solidFill>
                  <a:srgbClr val="1A1A1A"/>
                </a:solidFill>
                <a:latin typeface="+mn-lt"/>
              </a:rPr>
              <a:t>$75.7M</a:t>
            </a:r>
            <a:r>
              <a:rPr sz="1050" b="0">
                <a:solidFill>
                  <a:srgbClr val="1A1A1A"/>
                </a:solidFill>
                <a:latin typeface="+mn-lt"/>
              </a:rPr>
              <a:t>, funded by </a:t>
            </a:r>
            <a:r>
              <a:rPr sz="1050" b="0">
                <a:solidFill>
                  <a:srgbClr val="1A1A1A"/>
                </a:solidFill>
                <a:latin typeface="+mn-lt"/>
              </a:rPr>
              <a:t>$65.0M</a:t>
            </a:r>
            <a:r>
              <a:rPr sz="1050" b="0">
                <a:solidFill>
                  <a:srgbClr val="1A1A1A"/>
                </a:solidFill>
                <a:latin typeface="+mn-lt"/>
              </a:rPr>
              <a:t> construction draws and operating cash; </a:t>
            </a:r>
            <a:r>
              <a:rPr sz="1050" b="0">
                <a:solidFill>
                  <a:srgbClr val="1A1A1A"/>
                </a:solidFill>
                <a:latin typeface="+mn-lt"/>
              </a:rPr>
              <a:t>$19.4M</a:t>
            </a:r>
            <a:r>
              <a:rPr sz="1050" b="0">
                <a:solidFill>
                  <a:srgbClr val="1A1A1A"/>
                </a:solidFill>
                <a:latin typeface="+mn-lt"/>
              </a:rPr>
              <a:t> distributed; leverage </a:t>
            </a:r>
            <a:r>
              <a:rPr sz="1050" b="0">
                <a:solidFill>
                  <a:srgbClr val="1A1A1A"/>
                </a:solidFill>
                <a:latin typeface="+mn-lt"/>
              </a:rPr>
              <a:t>6.6x</a:t>
            </a:r>
            <a:r>
              <a:rPr sz="1050" b="0">
                <a:solidFill>
                  <a:srgbClr val="1A1A1A"/>
                </a:solidFill>
                <a:latin typeface="+mn-lt"/>
              </a:rPr>
              <a:t> vs </a:t>
            </a:r>
            <a:r>
              <a:rPr sz="1050" b="0">
                <a:solidFill>
                  <a:srgbClr val="1A1A1A"/>
                </a:solidFill>
                <a:latin typeface="+mn-lt"/>
              </a:rPr>
              <a:t>7.5x covenant</a:t>
            </a:r>
            <a:endParaRPr sz="1050"/>
          </a:p>
        </p:txBody>
      </p:sp>
      <p:sp>
        <p:nvSpPr>
          <p:cNvPr id="74" name="Dev chip 4"/>
          <p:cNvSpPr/>
          <p:nvPr/>
        </p:nvSpPr>
        <p:spPr>
          <a:xfrm>
            <a:off x="508000" y="5981700"/>
            <a:ext cx="914400" cy="2159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Watch</a:t>
            </a:r>
            <a:endParaRPr sz="1000"/>
          </a:p>
        </p:txBody>
      </p:sp>
      <p:sp>
        <p:nvSpPr>
          <p:cNvPr id="75" name="Dev text 4"/>
          <p:cNvSpPr txBox="1"/>
          <p:nvPr/>
        </p:nvSpPr>
        <p:spPr>
          <a:xfrm>
            <a:off x="1549400" y="5969000"/>
            <a:ext cx="5562600" cy="3556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50" b="0">
                <a:solidFill>
                  <a:srgbClr val="1A1A1A"/>
                </a:solidFill>
                <a:latin typeface="+mn-lt"/>
              </a:rPr>
              <a:t>Funding: </a:t>
            </a:r>
            <a:r>
              <a:rPr sz="1050" b="0">
                <a:solidFill>
                  <a:srgbClr val="1A1A1A"/>
                </a:solidFill>
                <a:latin typeface="+mn-lt"/>
              </a:rPr>
              <a:t>$480M left to spend</a:t>
            </a:r>
            <a:r>
              <a:rPr sz="1050" b="0">
                <a:solidFill>
                  <a:srgbClr val="1A1A1A"/>
                </a:solidFill>
                <a:latin typeface="+mn-lt"/>
              </a:rPr>
              <a:t> on PHX II and ATL II against </a:t>
            </a:r>
            <a:r>
              <a:rPr sz="1050" b="0">
                <a:solidFill>
                  <a:srgbClr val="1A1A1A"/>
                </a:solidFill>
                <a:latin typeface="+mn-lt"/>
              </a:rPr>
              <a:t>$115M of undrawn facilities, a $365M gap</a:t>
            </a:r>
            <a:endParaRPr sz="1050"/>
          </a:p>
        </p:txBody>
      </p:sp>
      <p:sp>
        <p:nvSpPr>
          <p:cNvPr id="76" name="Bridge header"/>
          <p:cNvSpPr txBox="1"/>
          <p:nvPr/>
        </p:nvSpPr>
        <p:spPr>
          <a:xfrm>
            <a:off x="7366000" y="1371600"/>
            <a:ext cx="43180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0B1F3A"/>
                </a:solidFill>
                <a:latin typeface="+mn-lt"/>
              </a:rPr>
              <a:t>Value bridge to Fund IV's share</a:t>
            </a:r>
            <a:r>
              <a:rPr sz="1200" b="1">
                <a:solidFill>
                  <a:srgbClr val="0B1F3A"/>
                </a:solidFill>
                <a:latin typeface="+mn-lt"/>
              </a:rPr>
              <a:t> ($M, illustrative)</a:t>
            </a:r>
            <a:endParaRPr sz="1200"/>
          </a:p>
        </p:txBody>
      </p:sp>
      <p:sp>
        <p:nvSpPr>
          <p:cNvPr id="77" name="Tile 0"/>
          <p:cNvSpPr/>
          <p:nvPr/>
        </p:nvSpPr>
        <p:spPr>
          <a:xfrm>
            <a:off x="7366000" y="4038600"/>
            <a:ext cx="2108200" cy="7366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78" name="Tile val 0"/>
          <p:cNvSpPr txBox="1"/>
          <p:nvPr/>
        </p:nvSpPr>
        <p:spPr>
          <a:xfrm>
            <a:off x="7467600" y="4114800"/>
            <a:ext cx="1905000" cy="279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800" b="1">
                <a:solidFill>
                  <a:srgbClr val="0B1F3A"/>
                </a:solidFill>
                <a:latin typeface="+mn-lt"/>
              </a:rPr>
              <a:t>4.6x</a:t>
            </a:r>
          </a:p>
        </p:txBody>
      </p:sp>
      <p:sp>
        <p:nvSpPr>
          <p:cNvPr id="79" name="Tile cap 0"/>
          <p:cNvSpPr txBox="1"/>
          <p:nvPr/>
        </p:nvSpPr>
        <p:spPr>
          <a:xfrm>
            <a:off x="7467600" y="4419600"/>
            <a:ext cx="1905000" cy="330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Fund IV value / invested capital of </a:t>
            </a:r>
            <a:r>
              <a:rPr sz="1000" b="0">
                <a:solidFill>
                  <a:srgbClr val="1A1A1A"/>
                </a:solidFill>
                <a:latin typeface="+mn-lt"/>
              </a:rPr>
              <a:t>$425M</a:t>
            </a:r>
            <a:endParaRPr sz="1000"/>
          </a:p>
        </p:txBody>
      </p:sp>
      <p:sp>
        <p:nvSpPr>
          <p:cNvPr id="80" name="Tile 1"/>
          <p:cNvSpPr/>
          <p:nvPr/>
        </p:nvSpPr>
        <p:spPr>
          <a:xfrm>
            <a:off x="9575800" y="4038600"/>
            <a:ext cx="2108200" cy="7366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81" name="Tile val 1"/>
          <p:cNvSpPr txBox="1"/>
          <p:nvPr/>
        </p:nvSpPr>
        <p:spPr>
          <a:xfrm>
            <a:off x="9677400" y="4114800"/>
            <a:ext cx="1905000" cy="279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800" b="1">
                <a:solidFill>
                  <a:srgbClr val="0B1F3A"/>
                </a:solidFill>
                <a:latin typeface="+mn-lt"/>
              </a:rPr>
              <a:t>$3,059M</a:t>
            </a:r>
          </a:p>
        </p:txBody>
      </p:sp>
      <p:sp>
        <p:nvSpPr>
          <p:cNvPr id="82" name="Tile cap 1"/>
          <p:cNvSpPr txBox="1"/>
          <p:nvPr/>
        </p:nvSpPr>
        <p:spPr>
          <a:xfrm>
            <a:off x="9677400" y="4419600"/>
            <a:ext cx="1905000" cy="330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Equity, 100%: 4,095 campuses + 508 WIP less 1,544 net debt</a:t>
            </a:r>
            <a:endParaRPr sz="1000"/>
          </a:p>
        </p:txBody>
      </p:sp>
      <p:sp>
        <p:nvSpPr>
          <p:cNvPr id="83" name="Outlook header"/>
          <p:cNvSpPr txBox="1"/>
          <p:nvPr/>
        </p:nvSpPr>
        <p:spPr>
          <a:xfrm>
            <a:off x="7366000" y="4902200"/>
            <a:ext cx="43180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0B1F3A"/>
                </a:solidFill>
                <a:latin typeface="+mn-lt"/>
              </a:rPr>
              <a:t>Outlook: FY26 budget is weighted to Q4</a:t>
            </a:r>
            <a:endParaRPr sz="1200"/>
          </a:p>
        </p:txBody>
      </p:sp>
      <p:sp>
        <p:nvSpPr>
          <p:cNvPr id="84" name="Outlook 0"/>
          <p:cNvSpPr txBox="1"/>
          <p:nvPr/>
        </p:nvSpPr>
        <p:spPr>
          <a:xfrm>
            <a:off x="7366000" y="5156200"/>
            <a:ext cx="43180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0">
                <a:solidFill>
                  <a:srgbClr val="1A1A1A"/>
                </a:solidFill>
                <a:latin typeface="+mn-lt"/>
              </a:rPr>
              <a:t>Budget: </a:t>
            </a:r>
            <a:r>
              <a:rPr sz="1100" b="0">
                <a:solidFill>
                  <a:srgbClr val="1A1A1A"/>
                </a:solidFill>
                <a:latin typeface="+mn-lt"/>
              </a:rPr>
              <a:t>revenue $486M, NOI $293M, adj. EBITDA $272M</a:t>
            </a:r>
            <a:endParaRPr sz="1100"/>
          </a:p>
        </p:txBody>
      </p:sp>
      <p:sp>
        <p:nvSpPr>
          <p:cNvPr id="85" name="Outlook 1"/>
          <p:cNvSpPr txBox="1"/>
          <p:nvPr/>
        </p:nvSpPr>
        <p:spPr>
          <a:xfrm>
            <a:off x="7366000" y="5461000"/>
            <a:ext cx="43180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0">
                <a:solidFill>
                  <a:srgbClr val="1A1A1A"/>
                </a:solidFill>
                <a:latin typeface="+mn-lt"/>
              </a:rPr>
              <a:t>Q1 delivered </a:t>
            </a:r>
            <a:r>
              <a:rPr sz="1100" b="0">
                <a:solidFill>
                  <a:srgbClr val="1A1A1A"/>
                </a:solidFill>
                <a:latin typeface="+mn-lt"/>
              </a:rPr>
              <a:t>23.3% of revenue and 22.8% of EBITDA</a:t>
            </a:r>
            <a:r>
              <a:rPr sz="1100" b="0">
                <a:solidFill>
                  <a:srgbClr val="1A1A1A"/>
                </a:solidFill>
                <a:latin typeface="+mn-lt"/>
              </a:rPr>
              <a:t> budget</a:t>
            </a:r>
            <a:endParaRPr sz="1100"/>
          </a:p>
        </p:txBody>
      </p:sp>
      <p:sp>
        <p:nvSpPr>
          <p:cNvPr id="86" name="Outlook 2"/>
          <p:cNvSpPr txBox="1"/>
          <p:nvPr/>
        </p:nvSpPr>
        <p:spPr>
          <a:xfrm>
            <a:off x="7366000" y="5765800"/>
            <a:ext cx="43180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0">
                <a:solidFill>
                  <a:srgbClr val="1A1A1A"/>
                </a:solidFill>
                <a:latin typeface="+mn-lt"/>
              </a:rPr>
              <a:t>Year end: </a:t>
            </a:r>
            <a:r>
              <a:rPr sz="1100" b="0">
                <a:solidFill>
                  <a:srgbClr val="1A1A1A"/>
                </a:solidFill>
                <a:latin typeface="+mn-lt"/>
              </a:rPr>
              <a:t>250 MW commissioned, 232 MW leased</a:t>
            </a:r>
            <a:endParaRPr sz="1100"/>
          </a:p>
        </p:txBody>
      </p:sp>
      <p:sp>
        <p:nvSpPr>
          <p:cNvPr id="87" name="Outlook 3"/>
          <p:cNvSpPr txBox="1"/>
          <p:nvPr/>
        </p:nvSpPr>
        <p:spPr>
          <a:xfrm>
            <a:off x="7366000" y="6070600"/>
            <a:ext cx="43180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0">
                <a:solidFill>
                  <a:srgbClr val="1A1A1A"/>
                </a:solidFill>
                <a:latin typeface="+mn-lt"/>
              </a:rPr>
              <a:t>PHX II partial-year revenue </a:t>
            </a:r>
            <a:r>
              <a:rPr sz="1100" b="0">
                <a:solidFill>
                  <a:srgbClr val="1A1A1A"/>
                </a:solidFill>
                <a:latin typeface="+mn-lt"/>
              </a:rPr>
              <a:t>from November 2026</a:t>
            </a:r>
            <a:endParaRPr sz="1100"/>
          </a:p>
        </p:txBody>
      </p:sp>
      <p:sp>
        <p:nvSpPr>
          <p:cNvPr id="88" name="Footnote"/>
          <p:cNvSpPr txBox="1"/>
          <p:nvPr/>
        </p:nvSpPr>
        <p:spPr>
          <a:xfrm>
            <a:off x="508000" y="6413500"/>
            <a:ext cx="11176000" cy="406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800" b="0">
                <a:solidFill>
                  <a:srgbClr val="7F7F7F"/>
                </a:solidFill>
                <a:latin typeface="+mn-lt"/>
              </a:rPr>
              <a:t>Illustrative: Ironvale Digital Infrastructure is a fictional company (PE Bench). </a:t>
            </a:r>
            <a:r>
              <a:rPr sz="800" b="0">
                <a:solidFill>
                  <a:srgbClr val="7F7F7F"/>
                </a:solidFill>
                <a:latin typeface="+mn-lt"/>
              </a:rPr>
              <a:t>*Net debt at 31-Mar-26 / LTM adjusted EBITDA, management definition; not a buyer diligence figure.</a:t>
            </a:r>
            <a:r>
              <a:rPr sz="800" b="0">
                <a:solidFill>
                  <a:srgbClr val="7F7F7F"/>
                </a:solidFill>
                <a:latin typeface="+mn-lt"/>
              </a:rPr>
              <a:t> Bridge: campus appraisals at 31-Mar-26 (buildings only) + development WIP at cost - net debt = </a:t>
            </a:r>
            <a:r>
              <a:rPr sz="800" b="0">
                <a:solidFill>
                  <a:srgbClr val="7F7F7F"/>
                </a:solidFill>
                <a:latin typeface="+mn-lt"/>
              </a:rPr>
              <a:t>equity $3,059M; Fund IV 62.0% = $1,897M + $70M Class B value below thresholds = $1,967M (campuses only: $1,652M, 3.9x).</a:t>
            </a:r>
            <a:r>
              <a:rPr sz="800" b="0">
                <a:solidFill>
                  <a:srgbClr val="7F7F7F"/>
                </a:solidFill>
                <a:latin typeface="+mn-lt"/>
              </a:rPr>
              <a:t> Not a fund mark; invested capital = 62/70 of $480M (2019). Sources: Q1 FY26 flash report; FY25 management accounts; KPI dashboard; Q1 FY26 statements; Audited FS FY25 p12; board deck Q1 FY26 p3, p5, p6; PHX II budget; appraisal reports p4; cap table; FY26 budget.</a:t>
            </a:r>
            <a:endParaRPr sz="800"/>
          </a:p>
        </p:txBody>
      </p:sp>
      <p:graphicFrame>
        <p:nvGraphicFramePr>
          <p:cNvPr id="89" name="Value bridge chart"/>
          <p:cNvGraphicFramePr/>
          <p:nvPr/>
        </p:nvGraphicFramePr>
        <p:xfrm>
          <a:off x="7366000" y="1600200"/>
          <a:ext cx="4318000" cy="238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custDataLst>
      <p:tags r:id="rId-tag-1"/>
    </p:custDataLst>
  </p:cSld>
  <p:clrMapOvr>
    <a:masterClrMapping/>
  </p:clrMapOvr>
</p:sld>
</file>

<file path=ppt/tags/tag1.xml><?xml version="1.0" encoding="utf-8"?>
<p:tagLst xmlns:p="http://schemas.openxmlformats.org/presentationml/2006/main">
  <p:tag name="COMPOUND_SLIDE_ID" val="{6AE835B1-558C-070C-7DEF-DB27C5429B5A}"/>
</p:tagLst>
</file>

<file path=ppt/theme/theme1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2026-10-23T19:46:54.782Z</dcterms:modified>
</cp:coreProperties>
</file>