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838200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38200" y="411480"/>
            <a:ext cx="10515600" cy="426720"/>
          </a:xfrm>
        </p:spPr>
        <p:txBody>
          <a:bodyPr lIns="0" tIns="0" rIns="0" bIns="0" anchor="t"/>
          <a:p>
            <a:r>
              <a:rPr sz="2800" b="0"/>
              <a:t>Plan needs </a:t>
            </a:r>
            <a:r>
              <a:rPr sz="2800" b="0"/>
              <a:t>11.4%</a:t>
            </a:r>
            <a:r>
              <a:rPr sz="2800" b="0"/>
              <a:t> of a </a:t>
            </a:r>
            <a:r>
              <a:rPr sz="2800" b="0"/>
              <a:t>$15.8bn</a:t>
            </a:r>
            <a:r>
              <a:rPr sz="2800" b="0"/>
              <a:t> 2030E SAM</a:t>
            </a:r>
          </a:p>
        </p:txBody>
      </p:sp>
      <p:sp>
        <p:nvSpPr>
          <p:cNvPr id="3" name="Date Placeholder 3"/>
          <p:cNvSpPr/>
          <p:nvPr>
            <p:ph type="dt" sz="half" idx="10"/>
          </p:nvPr>
        </p:nvSpPr>
        <p:spPr/>
      </p:sp>
      <p:sp>
        <p:nvSpPr>
          <p:cNvPr id="4" name="Slide Number Placeholder 8"/>
          <p:cNvSpPr/>
          <p:nvPr>
            <p:ph type="sldNum" sz="quarter" idx="11"/>
          </p:nvPr>
        </p:nvSpPr>
        <p:spPr/>
      </p:sp>
      <p:sp>
        <p:nvSpPr>
          <p:cNvPr id="7" name="Subtitle"/>
          <p:cNvSpPr txBox="1"/>
          <p:nvPr/>
        </p:nvSpPr>
        <p:spPr>
          <a:xfrm>
            <a:off x="838200" y="869950"/>
            <a:ext cx="10515600" cy="2540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600" b="0">
                <a:solidFill>
                  <a:srgbClr val="1A1A1A"/>
                </a:solidFill>
                <a:latin typeface="+mn-lt"/>
              </a:rPr>
              <a:t>The plan grows </a:t>
            </a:r>
            <a:r>
              <a:rPr sz="1600" b="1">
                <a:solidFill>
                  <a:srgbClr val="1A1A1A"/>
                </a:solidFill>
                <a:latin typeface="+mn-lt"/>
              </a:rPr>
              <a:t>17.2%</a:t>
            </a:r>
            <a:r>
              <a:rPr sz="1600" b="0">
                <a:solidFill>
                  <a:srgbClr val="1A1A1A"/>
                </a:solidFill>
                <a:latin typeface="+mn-lt"/>
              </a:rPr>
              <a:t> a year against </a:t>
            </a:r>
            <a:r>
              <a:rPr sz="1600" b="1">
                <a:solidFill>
                  <a:srgbClr val="1A1A1A"/>
                </a:solidFill>
                <a:latin typeface="+mn-lt"/>
              </a:rPr>
              <a:t>22.1%</a:t>
            </a:r>
            <a:r>
              <a:rPr sz="1600" b="0">
                <a:solidFill>
                  <a:srgbClr val="1A1A1A"/>
                </a:solidFill>
                <a:latin typeface="+mn-lt"/>
              </a:rPr>
              <a:t> in FY20-24 but needs </a:t>
            </a:r>
            <a:r>
              <a:rPr sz="1600" b="1">
                <a:solidFill>
                  <a:srgbClr val="1A1A1A"/>
                </a:solidFill>
                <a:latin typeface="+mn-lt"/>
              </a:rPr>
              <a:t>1.7x</a:t>
            </a:r>
            <a:r>
              <a:rPr sz="1600" b="0">
                <a:solidFill>
                  <a:srgbClr val="1A1A1A"/>
                </a:solidFill>
                <a:latin typeface="+mn-lt"/>
              </a:rPr>
              <a:t> the share points gained per year</a:t>
            </a:r>
            <a:endParaRPr sz="1600"/>
          </a:p>
        </p:txBody>
      </p:sp>
      <p:sp>
        <p:nvSpPr>
          <p:cNvPr id="8" name="TAM circle"/>
          <p:cNvSpPr/>
          <p:nvPr/>
        </p:nvSpPr>
        <p:spPr>
          <a:xfrm>
            <a:off x="838200" y="1219200"/>
            <a:ext cx="4521200" cy="4521200"/>
          </a:xfrm>
          <a:prstGeom prst="ellipse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9" name="SAM circle"/>
          <p:cNvSpPr/>
          <p:nvPr/>
        </p:nvSpPr>
        <p:spPr>
          <a:xfrm>
            <a:off x="2039113" y="3621026"/>
            <a:ext cx="2119374" cy="211937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</p:sp>
      <p:sp>
        <p:nvSpPr>
          <p:cNvPr id="10" name="SOM circle"/>
          <p:cNvSpPr/>
          <p:nvPr/>
        </p:nvSpPr>
        <p:spPr>
          <a:xfrm>
            <a:off x="2720982" y="4984765"/>
            <a:ext cx="755635" cy="75563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</p:sp>
      <p:sp>
        <p:nvSpPr>
          <p:cNvPr id="11" name="TAM label"/>
          <p:cNvSpPr txBox="1"/>
          <p:nvPr/>
        </p:nvSpPr>
        <p:spPr>
          <a:xfrm>
            <a:off x="1701800" y="1549400"/>
            <a:ext cx="2794000" cy="3048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800" b="0">
                <a:solidFill>
                  <a:srgbClr val="1A1A1A"/>
                </a:solidFill>
                <a:latin typeface="+mn-lt"/>
              </a:rPr>
              <a:t>TAM 2025E  </a:t>
            </a:r>
            <a:r>
              <a:rPr sz="1800" b="1">
                <a:solidFill>
                  <a:srgbClr val="1A1A1A"/>
                </a:solidFill>
                <a:latin typeface="+mn-lt"/>
              </a:rPr>
              <a:t>$53.7bn</a:t>
            </a:r>
          </a:p>
        </p:txBody>
      </p:sp>
      <p:sp>
        <p:nvSpPr>
          <p:cNvPr id="12" name="TAM basis"/>
          <p:cNvSpPr txBox="1"/>
          <p:nvPr/>
        </p:nvSpPr>
        <p:spPr>
          <a:xfrm>
            <a:off x="1701800" y="1879600"/>
            <a:ext cx="2794000" cy="3810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200" b="0">
                <a:solidFill>
                  <a:srgbClr val="595959"/>
                </a:solidFill>
                <a:latin typeface="+mn-lt"/>
              </a:rPr>
              <a:t>Full lifecycle wallet: 4x realized bps, all segments</a:t>
            </a:r>
            <a:endParaRPr sz="1200"/>
          </a:p>
        </p:txBody>
      </p:sp>
      <p:sp>
        <p:nvSpPr>
          <p:cNvPr id="13" name="TAM source"/>
          <p:cNvSpPr txBox="1"/>
          <p:nvPr/>
        </p:nvSpPr>
        <p:spPr>
          <a:xfrm>
            <a:off x="1511300" y="2286000"/>
            <a:ext cx="3175000" cy="3302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424B4 p.107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Q1 2024 call p.7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Investor Day 2025 p.15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analysis</a:t>
            </a:r>
            <a:endParaRPr sz="1000"/>
          </a:p>
        </p:txBody>
      </p:sp>
      <p:sp>
        <p:nvSpPr>
          <p:cNvPr id="14" name="SAM label"/>
          <p:cNvSpPr txBox="1"/>
          <p:nvPr/>
        </p:nvSpPr>
        <p:spPr>
          <a:xfrm>
            <a:off x="2336800" y="3773426"/>
            <a:ext cx="15240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200" b="1">
                <a:solidFill>
                  <a:srgbClr val="FFFFFF"/>
                </a:solidFill>
                <a:latin typeface="+mn-lt"/>
              </a:rPr>
              <a:t>SAM 2025E</a:t>
            </a:r>
            <a:endParaRPr sz="1200"/>
          </a:p>
        </p:txBody>
      </p:sp>
      <p:sp>
        <p:nvSpPr>
          <p:cNvPr id="15" name="SAM value"/>
          <p:cNvSpPr txBox="1"/>
          <p:nvPr/>
        </p:nvSpPr>
        <p:spPr>
          <a:xfrm>
            <a:off x="2209800" y="3976626"/>
            <a:ext cx="1778000" cy="2540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600" b="1">
                <a:solidFill>
                  <a:srgbClr val="FFFFFF"/>
                </a:solidFill>
                <a:latin typeface="+mn-lt"/>
              </a:rPr>
              <a:t>$11.8bn</a:t>
            </a:r>
            <a:endParaRPr sz="1600"/>
          </a:p>
        </p:txBody>
      </p:sp>
      <p:sp>
        <p:nvSpPr>
          <p:cNvPr id="16" name="SAM basis"/>
          <p:cNvSpPr txBox="1"/>
          <p:nvPr/>
        </p:nvSpPr>
        <p:spPr>
          <a:xfrm>
            <a:off x="2133600" y="4243326"/>
            <a:ext cx="19304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100" b="0">
                <a:solidFill>
                  <a:srgbClr val="FFFFFF"/>
                </a:solidFill>
                <a:latin typeface="+mn-lt"/>
              </a:rPr>
              <a:t>Current products at </a:t>
            </a:r>
            <a:r>
              <a:rPr sz="1100" b="0">
                <a:solidFill>
                  <a:srgbClr val="FFFFFF"/>
                </a:solidFill>
                <a:latin typeface="+mn-lt"/>
              </a:rPr>
              <a:t>0.6 bps</a:t>
            </a:r>
            <a:endParaRPr sz="1100"/>
          </a:p>
        </p:txBody>
      </p:sp>
      <p:sp>
        <p:nvSpPr>
          <p:cNvPr id="17" name="SAM source"/>
          <p:cNvSpPr txBox="1"/>
          <p:nvPr/>
        </p:nvSpPr>
        <p:spPr>
          <a:xfrm>
            <a:off x="2133600" y="4433826"/>
            <a:ext cx="1930400" cy="4826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b="0">
                <a:solidFill>
                  <a:srgbClr val="FFFFFF"/>
                </a:solidFill>
                <a:latin typeface="+mn-lt"/>
              </a:rPr>
              <a:t>Source: </a:t>
            </a:r>
            <a:r>
              <a:rPr sz="1000" b="0">
                <a:solidFill>
                  <a:srgbClr val="FFFFFF"/>
                </a:solidFill>
                <a:latin typeface="+mn-lt"/>
              </a:rPr>
              <a:t>FY2025 10-K pp.9, 18</a:t>
            </a:r>
            <a:r>
              <a:rPr sz="1000" b="0">
                <a:solidFill>
                  <a:srgbClr val="FFFFFF"/>
                </a:solidFill>
                <a:latin typeface="+mn-lt"/>
              </a:rPr>
              <a:t>; </a:t>
            </a:r>
            <a:r>
              <a:rPr sz="1000" b="0">
                <a:solidFill>
                  <a:srgbClr val="FFFFFF"/>
                </a:solidFill>
                <a:latin typeface="+mn-lt"/>
              </a:rPr>
              <a:t>424B4 p.107</a:t>
            </a:r>
            <a:r>
              <a:rPr sz="1000" b="0">
                <a:solidFill>
                  <a:srgbClr val="FFFFFF"/>
                </a:solidFill>
                <a:latin typeface="+mn-lt"/>
              </a:rPr>
              <a:t>; </a:t>
            </a:r>
            <a:r>
              <a:rPr sz="1000" b="0">
                <a:solidFill>
                  <a:srgbClr val="FFFFFF"/>
                </a:solidFill>
                <a:latin typeface="+mn-lt"/>
              </a:rPr>
              <a:t>IAA</a:t>
            </a:r>
            <a:r>
              <a:rPr sz="1000" b="0">
                <a:solidFill>
                  <a:srgbClr val="FFFFFF"/>
                </a:solidFill>
                <a:latin typeface="+mn-lt"/>
              </a:rPr>
              <a:t>, </a:t>
            </a:r>
            <a:r>
              <a:rPr sz="1000" b="0">
                <a:solidFill>
                  <a:srgbClr val="FFFFFF"/>
                </a:solidFill>
                <a:latin typeface="+mn-lt"/>
              </a:rPr>
              <a:t>NAIC</a:t>
            </a:r>
            <a:r>
              <a:rPr sz="1000" b="0">
                <a:solidFill>
                  <a:srgbClr val="FFFFFF"/>
                </a:solidFill>
                <a:latin typeface="+mn-lt"/>
              </a:rPr>
              <a:t>, </a:t>
            </a:r>
            <a:r>
              <a:rPr sz="1000" b="0">
                <a:solidFill>
                  <a:srgbClr val="FFFFFF"/>
                </a:solidFill>
                <a:latin typeface="+mn-lt"/>
              </a:rPr>
              <a:t>FDIC</a:t>
            </a:r>
            <a:r>
              <a:rPr sz="1000" b="0">
                <a:solidFill>
                  <a:srgbClr val="FFFFFF"/>
                </a:solidFill>
                <a:latin typeface="+mn-lt"/>
              </a:rPr>
              <a:t>, </a:t>
            </a:r>
            <a:r>
              <a:rPr sz="1000" b="0">
                <a:solidFill>
                  <a:srgbClr val="FFFFFF"/>
                </a:solidFill>
                <a:latin typeface="+mn-lt"/>
              </a:rPr>
              <a:t>HFR</a:t>
            </a:r>
            <a:r>
              <a:rPr sz="1000" b="0">
                <a:solidFill>
                  <a:srgbClr val="FFFFFF"/>
                </a:solidFill>
                <a:latin typeface="+mn-lt"/>
              </a:rPr>
              <a:t>; </a:t>
            </a:r>
            <a:r>
              <a:rPr sz="1000" b="0">
                <a:solidFill>
                  <a:srgbClr val="FFFFFF"/>
                </a:solidFill>
                <a:latin typeface="+mn-lt"/>
              </a:rPr>
              <a:t>Compound analysis</a:t>
            </a:r>
            <a:endParaRPr sz="1000"/>
          </a:p>
        </p:txBody>
      </p:sp>
      <p:sp>
        <p:nvSpPr>
          <p:cNvPr id="19" name="SOM label"/>
          <p:cNvSpPr txBox="1"/>
          <p:nvPr/>
        </p:nvSpPr>
        <p:spPr>
          <a:xfrm>
            <a:off x="4241800" y="4826000"/>
            <a:ext cx="16002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200" b="0">
                <a:solidFill>
                  <a:srgbClr val="1A1A1A"/>
                </a:solidFill>
                <a:latin typeface="+mn-lt"/>
              </a:rPr>
              <a:t>SOM 2030E  </a:t>
            </a:r>
            <a:r>
              <a:rPr sz="1200" b="1">
                <a:solidFill>
                  <a:srgbClr val="1A1A1A"/>
                </a:solidFill>
                <a:latin typeface="+mn-lt"/>
              </a:rPr>
              <a:t>$1.5bn</a:t>
            </a:r>
            <a:endParaRPr sz="1200"/>
          </a:p>
        </p:txBody>
      </p:sp>
      <p:sp>
        <p:nvSpPr>
          <p:cNvPr id="20" name="SOM source"/>
          <p:cNvSpPr txBox="1"/>
          <p:nvPr/>
        </p:nvSpPr>
        <p:spPr>
          <a:xfrm>
            <a:off x="4241800" y="5041900"/>
            <a:ext cx="1600200" cy="4826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PJT 15 Dec 2025 p.9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FY20-FY24 share gains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analysis</a:t>
            </a:r>
            <a:endParaRPr sz="1000"/>
          </a:p>
        </p:txBody>
      </p:sp>
      <p:graphicFrame>
        <p:nvGraphicFramePr>
          <p:cNvPr id="21" name="Sizing table"/>
          <p:cNvGraphicFramePr/>
          <p:nvPr/>
        </p:nvGraphicFramePr>
        <p:xfrm>
          <a:off x="5994400" y="1219200"/>
          <a:ext cx="5715000" cy="4521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92400"/>
                <a:gridCol w="1270000"/>
                <a:gridCol w="1397000"/>
              </a:tblGrid>
              <a:tr h="645886">
                <a:tc>
                  <a:txBody>
                    <a:bodyPr/>
                    <a:p>
                      <a:pPr algn="l"/>
                      <a:r>
                        <a:rPr sz="1400" b="1">
                          <a:solidFill>
                            <a:srgbClr val="1A1A1A"/>
                          </a:solidFill>
                          <a:latin typeface="+mn-lt"/>
                        </a:rPr>
                        <a:t>$bn, 2025E unless noted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400" b="1">
                          <a:solidFill>
                            <a:srgbClr val="1A1A1A"/>
                          </a:solidFill>
                          <a:latin typeface="+mn-lt"/>
                        </a:rPr>
                        <a:t>Bottom-up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400" b="1">
                          <a:solidFill>
                            <a:srgbClr val="1A1A1A"/>
                          </a:solidFill>
                          <a:latin typeface="+mn-lt"/>
                        </a:rPr>
                        <a:t>Management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TAM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53.7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23.0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Serviceable market (SAM, core TAM)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11.8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5.9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Listed-vendor revenue pool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10.8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n.a.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2030E revenue: SOM vs plan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1.5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1.8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2030E share of SAM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9.6%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1">
                          <a:solidFill>
                            <a:srgbClr val="1A1A1A"/>
                          </a:solidFill>
                          <a:latin typeface="+mn-lt"/>
                        </a:rPr>
                        <a:t>11.4%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645886">
                <a:tc>
                  <a:txBody>
                    <a:bodyPr/>
                    <a:p>
                      <a:pPr algn="l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Share gain, pts p.a.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0">
                          <a:solidFill>
                            <a:srgbClr val="1A1A1A"/>
                          </a:solidFill>
                          <a:latin typeface="+mn-lt"/>
                        </a:rPr>
                        <a:t>0.53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400" b="1">
                          <a:solidFill>
                            <a:srgbClr val="1A1A1A"/>
                          </a:solidFill>
                          <a:latin typeface="+mn-lt"/>
                        </a:rPr>
                        <a:t>0.90</a:t>
                      </a:r>
                      <a:endParaRPr sz="1400"/>
                    </a:p>
                  </a:txBody>
                  <a:tcPr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</a:tr>
            </a:tbl>
          </a:graphicData>
        </a:graphic>
      </p:graphicFrame>
      <p:sp>
        <p:nvSpPr>
          <p:cNvPr id="22" name="Footnote"/>
          <p:cNvSpPr txBox="1"/>
          <p:nvPr/>
        </p:nvSpPr>
        <p:spPr>
          <a:xfrm>
            <a:off x="838200" y="584200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900" b="0">
                <a:solidFill>
                  <a:srgbClr val="7F7F7F"/>
                </a:solidFill>
                <a:latin typeface="+mn-lt"/>
              </a:rPr>
              <a:t>SOM is 2030E: 2025E share of SAM plus the FY20-FY24 share-gain pace. Circle areas to scale. Plan share points use SAM incl. hedge funds; FY20-FY24 excl.</a:t>
            </a:r>
            <a:endParaRPr sz="900"/>
          </a:p>
        </p:txBody>
      </p:sp>
      <p:sp>
        <p:nvSpPr>
          <p:cNvPr id="23" name="Source note"/>
          <p:cNvSpPr txBox="1"/>
          <p:nvPr/>
        </p:nvSpPr>
        <p:spPr>
          <a:xfrm>
            <a:off x="838200" y="6032500"/>
            <a:ext cx="10515600" cy="457200"/>
          </a:xfrm>
          <a:prstGeom prst="rect">
            <a:avLst/>
          </a:prstGeom>
        </p:spPr>
        <p:txBody>
          <a:bodyPr wrap="square" lIns="0" tIns="0" rIns="0" bIns="0" anchor="t"/>
          <a:p>
            <a:pPr algn="l"/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CWAN 424B4 pp.3, 107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FY2025 10-K pp.9, 18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DEFM14A pp.68-69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FY2024 Q4 earnings release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Q1 2024, Q4 2024 and Q3 2025 earnings calls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Investor Day 2025 p.15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PJT Special Committee presentation (15 Dec 2025) p.9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IAA Adviser Snapshot 2025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NAIC Capital Markets report (May 2025)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FDIC Quarterly Banking Profile Q4 2024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HFR via Reuters (Oct 2025)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market-sizing analysis</a:t>
            </a:r>
            <a:r>
              <a:rPr sz="1000" b="0">
                <a:solidFill>
                  <a:srgbClr val="7F7F7F"/>
                </a:solidFill>
                <a:latin typeface="+mn-lt"/>
              </a:rPr>
              <a:t>. As of 20 Dec 2025.</a:t>
            </a:r>
            <a:endParaRPr sz="1000"/>
          </a:p>
        </p:txBody>
      </p:sp>
      <p:cxnSp>
        <p:nvCxnSpPr>
          <p:cNvPr id="24" name="SOM leader"/>
          <p:cNvCxnSpPr/>
          <p:nvPr/>
        </p:nvCxnSpPr>
        <p:spPr>
          <a:xfrm flipV="1">
            <a:off x="3365922" y="4927600"/>
            <a:ext cx="825078" cy="167853"/>
          </a:xfrm>
          <a:prstGeom prst="line">
            <a:avLst/>
          </a:prstGeom>
          <a:ln w="9525">
            <a:solidFill>
              <a:srgbClr val="595959"/>
            </a:solidFill>
          </a:ln>
        </p:spPr>
      </p:cxn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2026-10-22T05:58:28.432Z</dcterms:modified>
</cp:coreProperties>
</file>