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son" ContentType="application/json"/>
  <Default Extension="xlsx" ContentType="application/vnd.openxmlformats-officedocument.spreadsheetml.sheet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charts/chart3.xml" ContentType="application/vnd.openxmlformats-officedocument.drawingml.chart+xml"/>
  <Override PartName="/ppt/tags/tag6.xml" ContentType="application/vnd.openxmlformats-officedocument.presentationml.tags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2.xml" ContentType="application/vnd.openxmlformats-officedocument.presentationml.tags+xml"/>
  <Override PartName="/ppt/tags/tag11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charts/chart5.xml" ContentType="application/vnd.openxmlformats-officedocument.drawingml.chart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4.xml" ContentType="application/vnd.openxmlformats-officedocument.presentationml.tag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ags/tag13.xml" ContentType="application/vnd.openxmlformats-officedocument.presentationml.tags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gs/tag18.xml" ContentType="application/vnd.openxmlformats-officedocument.presentationml.tags+xml"/>
  <Override PartName="/ppt/tags/tag17.xml" ContentType="application/vnd.openxmlformats-officedocument.presentationml.tags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22.xml" ContentType="application/vnd.openxmlformats-officedocument.presentationml.tags+xml"/>
  <Override PartName="/ppt/tags/tag21.xml" ContentType="application/vnd.openxmlformats-officedocument.presentationml.tags+xml"/>
  <Override PartName="/ppt/tags/tag20.xml" ContentType="application/vnd.openxmlformats-officedocument.presentationml.tags+xml"/>
  <Override PartName="/ppt/tags/tag19.xml" ContentType="application/vnd.openxmlformats-officedocument.presentationml.tags+xml"/>
  <Override PartName="/ppt/slides/slide24.xml" ContentType="application/vnd.openxmlformats-officedocument.presentationml.slide+xml"/>
  <Override PartName="/ppt/tags/tag24.xml" ContentType="application/vnd.openxmlformats-officedocument.presentationml.tags+xml"/>
  <Override PartName="/ppt/charts/chart9.xml" ContentType="application/vnd.openxmlformats-officedocument.drawingml.chart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tags/tag26.xml" ContentType="application/vnd.openxmlformats-officedocument.presentationml.tags+xml"/>
  <Override PartName="/ppt/tags/tag25.xml" ContentType="application/vnd.openxmlformats-officedocument.presentationml.tag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  <p:sldId id="279" r:id="rId25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8"/>
    <p:sldId id="273" r:id="rId19"/>
    <p:sldId id="274" r:id="rId20"/>
    <p:sldId id="275" r:id="rId21"/>
    <p:sldId id="276" r:id="rId22"/>
    <p:sldId id="277" r:id="rId23"/>
    <p:sldId id="280" r:id="rId26"/>
    <p:sldId id="281" r:id="rId27"/>
  </p:sldIdLst>
  <p:sldSz cx="12192000" cy="6858000" type="screen16x9"/>
  <p:notesSz cx="6858000" cy="9144000"/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title>
      <c:tx>
        <c:rich>
          <a:bodyPr/>
          <a:lstStyle/>
          <a:p>
            <a:pPr>
              <a:defRPr sz="1200" b="1"/>
            </a:pPr>
            <a:r>
              <a:rPr lang="en-US"/>
              <a:t>IRR by case, entry $34.36 to May-29 (%)</a:t>
            </a:r>
          </a:p>
        </c:rich>
      </c:tx>
      <c:overlay val="0"/>
    </c:title>
    <c:plotArea>
      <c:barChart>
        <c:barDir val="col"/>
        <c:grouping val="clustered"/>
        <c:varyColors val="0"/>
        <c:ser>
          <c:idx val="0"/>
          <c:order val="0"/>
          <c:tx>
            <c:v>IRR (%)</c:v>
          </c:tx>
          <c:spPr>
            <a:solidFill>
              <a:srgbClr val="4472C4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F7F7F"/>
              </a:solidFill>
            </c:spPr>
          </c:dPt>
          <c:dLbls>
            <c:numFmt formatCode="0.0%;(0.0%)"/>
            <c:txPr>
              <a:bodyPr/>
              <a:lstStyle/>
              <a:p>
                <a:pPr>
                  <a:defRPr sz="900">
                    <a:solidFill>
                      <a:srgbClr val="1A1A1A"/>
                    </a:solidFill>
                  </a:defRPr>
                </a:pPr>
                <a:endParaRPr lang="en-US"/>
              </a:p>
            </c:txPr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Deck!$C$18:$F$18</c:f>
              <c:strCache>
                <c:ptCount val="4"/>
                <c:pt idx="0">
                  <c:v>Downside</c:v>
                </c:pt>
                <c:pt idx="1">
                  <c:v>Base</c:v>
                </c:pt>
                <c:pt idx="2">
                  <c:v>Upside</c:v>
                </c:pt>
                <c:pt idx="3">
                  <c:v>Weighted</c:v>
                </c:pt>
              </c:strCache>
            </c:strRef>
          </c:cat>
          <c:val>
            <c:numRef>
              <c:f>Deck!$C$19:$F$19</c:f>
              <c:numCache>
                <c:formatCode>0.0%_);\(0.0%\);\-_)</c:formatCode>
                <c:ptCount val="4"/>
                <c:pt idx="0">
                  <c:v>-0.10150469578802584</c:v>
                </c:pt>
                <c:pt idx="1">
                  <c:v>0.22187650799751282</c:v>
                </c:pt>
                <c:pt idx="2">
                  <c:v>0.47372604012489306</c:v>
                </c:pt>
                <c:pt idx="3">
                  <c:v>0.23235265612602235</c:v>
                </c:pt>
              </c:numCache>
            </c:numRef>
          </c:val>
        </c:ser>
        <c:gapWidth val="5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majorTickMark val="none"/>
        <c:minorTickMark val="none"/>
        <c:tickLblPos val="low"/>
        <c:crossAx val="222222222"/>
        <c:crosses val="autoZero"/>
      </c:catAx>
      <c:valAx>
        <c:axId val="222222222"/>
        <c:scaling>
          <c:orientation val="minMax"/>
        </c:scaling>
        <c:delete val="1"/>
        <c:axPos val="l"/>
        <c:crossAx val="111111111"/>
        <c:crosses val="autoZero"/>
      </c:valAx>
    </c:plotArea>
    <c:dispBlanksAs val="gap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title>
      <c:tx>
        <c:rich>
          <a:bodyPr/>
          <a:lstStyle/>
          <a:p>
            <a:pPr>
              <a:defRPr sz="1200" b="1"/>
            </a:pPr>
            <a:r>
              <a:rPr lang="en-US"/>
              <a:t>Segment EBIT margin (%)</a:t>
            </a:r>
          </a:p>
        </c:rich>
      </c:tx>
      <c:overlay val="0"/>
    </c:title>
    <c:plotArea>
      <c:barChart>
        <c:barDir val="col"/>
        <c:grouping val="clustered"/>
        <c:varyColors val="0"/>
        <c:ser>
          <c:idx val="0"/>
          <c:order val="0"/>
          <c:tx>
            <c:v>FY24A</c:v>
          </c:tx>
          <c:spPr>
            <a:solidFill>
              <a:srgbClr val="7F7F7F"/>
            </a:solidFill>
            <a:ln>
              <a:noFill/>
            </a:ln>
          </c:spPr>
          <c:invertIfNegative val="0"/>
          <c:dLbls>
            <c:numFmt formatCode="0%"/>
            <c:txPr>
              <a:bodyPr/>
              <a:lstStyle/>
              <a:p>
                <a:pPr>
                  <a:defRPr sz="900">
                    <a:solidFill>
                      <a:srgbClr val="1A1A1A"/>
                    </a:solidFill>
                  </a:defRPr>
                </a:pPr>
                <a:endParaRPr lang="en-US"/>
              </a:p>
            </c:txPr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Deck!$B$13:$B$16</c:f>
              <c:strCache>
                <c:ptCount val="4"/>
                <c:pt idx="0">
                  <c:v>North America</c:v>
                </c:pt>
                <c:pt idx="1">
                  <c:v>EMEA</c:v>
                </c:pt>
                <c:pt idx="2">
                  <c:v>Greater China</c:v>
                </c:pt>
                <c:pt idx="3">
                  <c:v>APLA</c:v>
                </c:pt>
              </c:strCache>
            </c:strRef>
          </c:cat>
          <c:val>
            <c:numRef>
              <c:f>Deck!$C$13:$C$16</c:f>
              <c:numCache>
                <c:formatCode>0.0%_);\(0.0%\);\-_)</c:formatCode>
                <c:ptCount val="4"/>
                <c:pt idx="0">
                  <c:v>0.27210693587586465</c:v>
                </c:pt>
                <c:pt idx="1">
                  <c:v>0.24898949070331447</c:v>
                </c:pt>
                <c:pt idx="2">
                  <c:v>0.30603048376408215</c:v>
                </c:pt>
                <c:pt idx="3">
                  <c:v>0.28013077723287266</c:v>
                </c:pt>
              </c:numCache>
            </c:numRef>
          </c:val>
        </c:ser>
        <c:ser>
          <c:idx val="1"/>
          <c:order val="1"/>
          <c:tx>
            <c:v>FY26A</c:v>
          </c:tx>
          <c:spPr>
            <a:solidFill>
              <a:srgbClr val="264478"/>
            </a:solidFill>
            <a:ln>
              <a:noFill/>
            </a:ln>
          </c:spPr>
          <c:invertIfNegative val="0"/>
          <c:dLbls>
            <c:numFmt formatCode="0%"/>
            <c:txPr>
              <a:bodyPr/>
              <a:lstStyle/>
              <a:p>
                <a:pPr>
                  <a:defRPr sz="900">
                    <a:solidFill>
                      <a:srgbClr val="1A1A1A"/>
                    </a:solidFill>
                  </a:defRPr>
                </a:pPr>
                <a:endParaRPr lang="en-US"/>
              </a:p>
            </c:txPr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Deck!$B$13:$B$16</c:f>
              <c:strCache>
                <c:ptCount val="4"/>
                <c:pt idx="0">
                  <c:v>North America</c:v>
                </c:pt>
                <c:pt idx="1">
                  <c:v>EMEA</c:v>
                </c:pt>
                <c:pt idx="2">
                  <c:v>Greater China</c:v>
                </c:pt>
                <c:pt idx="3">
                  <c:v>APLA</c:v>
                </c:pt>
              </c:strCache>
            </c:strRef>
          </c:cat>
          <c:val>
            <c:numRef>
              <c:f>Deck!$D$13:$D$16</c:f>
              <c:numCache>
                <c:formatCode>0.0%_);\(0.0%\);\-_)</c:formatCode>
                <c:ptCount val="4"/>
                <c:pt idx="0">
                  <c:v>0.26210326166447273</c:v>
                </c:pt>
                <c:pt idx="1">
                  <c:v>0.19225262488068723</c:v>
                </c:pt>
                <c:pt idx="2">
                  <c:v>0.2185736275012827</c:v>
                </c:pt>
                <c:pt idx="3">
                  <c:v>0.2221688290885792</c:v>
                </c:pt>
              </c:numCache>
            </c:numRef>
          </c:val>
        </c:ser>
        <c:ser>
          <c:idx val="2"/>
          <c:order val="2"/>
          <c:tx>
            <c:v>FY31E</c:v>
          </c:tx>
          <c:spPr>
            <a:solidFill>
              <a:srgbClr val="4472C4"/>
            </a:solidFill>
            <a:ln>
              <a:noFill/>
            </a:ln>
          </c:spPr>
          <c:invertIfNegative val="0"/>
          <c:dLbls>
            <c:numFmt formatCode="0%"/>
            <c:txPr>
              <a:bodyPr/>
              <a:lstStyle/>
              <a:p>
                <a:pPr>
                  <a:defRPr sz="900">
                    <a:solidFill>
                      <a:srgbClr val="1A1A1A"/>
                    </a:solidFill>
                  </a:defRPr>
                </a:pPr>
                <a:endParaRPr lang="en-US"/>
              </a:p>
            </c:txPr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Deck!$B$13:$B$16</c:f>
              <c:strCache>
                <c:ptCount val="4"/>
                <c:pt idx="0">
                  <c:v>North America</c:v>
                </c:pt>
                <c:pt idx="1">
                  <c:v>EMEA</c:v>
                </c:pt>
                <c:pt idx="2">
                  <c:v>Greater China</c:v>
                </c:pt>
                <c:pt idx="3">
                  <c:v>APLA</c:v>
                </c:pt>
              </c:strCache>
            </c:strRef>
          </c:cat>
          <c:val>
            <c:numRef>
              <c:f>Deck!$E$13:$E$16</c:f>
              <c:numCache>
                <c:formatCode>0.0%_);\(0.0%\);\-_)</c:formatCode>
                <c:ptCount val="4"/>
                <c:pt idx="0">
                  <c:v>0.27</c:v>
                </c:pt>
                <c:pt idx="1">
                  <c:v>0.2</c:v>
                </c:pt>
                <c:pt idx="2">
                  <c:v>0.19</c:v>
                </c:pt>
                <c:pt idx="3">
                  <c:v>0.225</c:v>
                </c:pt>
              </c:numCache>
            </c:numRef>
          </c:val>
        </c:ser>
        <c:gapWidth val="5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majorTickMark val="none"/>
        <c:minorTickMark val="none"/>
        <c:crossAx val="222222222"/>
        <c:crosses val="autoZero"/>
      </c:catAx>
      <c:valAx>
        <c:axId val="222222222"/>
        <c:scaling>
          <c:orientation val="minMax"/>
        </c:scaling>
        <c:delete val="1"/>
        <c:axPos val="l"/>
        <c:crossAx val="111111111"/>
        <c:crosses val="autoZero"/>
      </c:valAx>
    </c:plotArea>
    <c:legend>
      <c:legendPos val="b"/>
      <c:overlay val="0"/>
    </c:legend>
    <c:dispBlanksAs val="gap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title>
      <c:tx>
        <c:rich>
          <a:bodyPr/>
          <a:lstStyle/>
          <a:p>
            <a:pPr>
              <a:defRPr sz="1200" b="1"/>
            </a:pPr>
            <a:r>
              <a:rPr lang="en-US"/>
              <a:t>Adj. diluted EPS ($)</a:t>
            </a:r>
          </a:p>
        </c:rich>
      </c:tx>
      <c:overlay val="0"/>
    </c:title>
    <c:plotArea>
      <c:barChart>
        <c:barDir val="col"/>
        <c:grouping val="clustered"/>
        <c:varyColors val="0"/>
        <c:ser>
          <c:idx val="0"/>
          <c:order val="0"/>
          <c:tx>
            <c:v>Adj. EPS ($)</c:v>
          </c:tx>
          <c:spPr>
            <a:solidFill>
              <a:srgbClr val="4472C4"/>
            </a:solidFill>
            <a:ln>
              <a:noFill/>
            </a:ln>
          </c:spPr>
          <c:invertIfNegative val="0"/>
          <c:dLbls>
            <c:numFmt formatCode="&quot;$&quot;0.00"/>
            <c:txPr>
              <a:bodyPr/>
              <a:lstStyle/>
              <a:p>
                <a:pPr>
                  <a:defRPr sz="900">
                    <a:solidFill>
                      <a:srgbClr val="1A1A1A"/>
                    </a:solidFill>
                  </a:defRPr>
                </a:pPr>
                <a:endParaRPr lang="en-US"/>
              </a:p>
            </c:txPr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Deck!$C$4:$J$4</c:f>
              <c:strCache>
                <c:ptCount val="8"/>
                <c:pt idx="0">
                  <c:v>FY24A</c:v>
                </c:pt>
                <c:pt idx="1">
                  <c:v>FY25A</c:v>
                </c:pt>
                <c:pt idx="2">
                  <c:v>FY26A</c:v>
                </c:pt>
                <c:pt idx="3">
                  <c:v>FY27E</c:v>
                </c:pt>
                <c:pt idx="4">
                  <c:v>FY28E</c:v>
                </c:pt>
                <c:pt idx="5">
                  <c:v>FY29E</c:v>
                </c:pt>
                <c:pt idx="6">
                  <c:v>FY30E</c:v>
                </c:pt>
                <c:pt idx="7">
                  <c:v>FY31E</c:v>
                </c:pt>
              </c:strCache>
            </c:strRef>
          </c:cat>
          <c:val>
            <c:numRef>
              <c:f>Deck!$C$7:$J$7</c:f>
              <c:numCache>
                <c:formatCode>"$"#,##0.00_);\("$"#,##0.00\);\-_)</c:formatCode>
                <c:ptCount val="8"/>
                <c:pt idx="0">
                  <c:v>3.9725963241255964</c:v>
                </c:pt>
                <c:pt idx="1">
                  <c:v>2.163888141973649</c:v>
                </c:pt>
                <c:pt idx="2">
                  <c:v>2.3057497532852023</c:v>
                </c:pt>
                <c:pt idx="3">
                  <c:v>1.278680144586416</c:v>
                </c:pt>
                <c:pt idx="4">
                  <c:v>1.7185706114869015</c:v>
                </c:pt>
                <c:pt idx="5">
                  <c:v>2.1887753579266653</c:v>
                </c:pt>
                <c:pt idx="6">
                  <c:v>2.635845985709776</c:v>
                </c:pt>
                <c:pt idx="7">
                  <c:v>3.109575537529723</c:v>
                </c:pt>
              </c:numCache>
            </c:numRef>
          </c:val>
        </c:ser>
        <c:gapWidth val="5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majorTickMark val="none"/>
        <c:minorTickMark val="none"/>
        <c:crossAx val="222222222"/>
        <c:crosses val="autoZero"/>
      </c:catAx>
      <c:valAx>
        <c:axId val="222222222"/>
        <c:scaling>
          <c:orientation val="minMax"/>
        </c:scaling>
        <c:delete val="1"/>
        <c:axPos val="l"/>
        <c:crossAx val="111111111"/>
        <c:crosses val="autoZero"/>
      </c:valAx>
    </c:plotArea>
    <c:dispBlanksAs val="gap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title>
      <c:tx>
        <c:rich>
          <a:bodyPr/>
          <a:lstStyle/>
          <a:p>
            <a:pPr>
              <a:defRPr sz="1200" b="1"/>
            </a:pPr>
            <a:r>
              <a:rPr lang="en-US"/>
              <a:t>Free cash flow vs. shareholder returns ($bn)</a:t>
            </a:r>
          </a:p>
        </c:rich>
      </c:tx>
      <c:overlay val="0"/>
    </c:title>
    <c:plotArea>
      <c:barChart>
        <c:barDir val="col"/>
        <c:grouping val="clustered"/>
        <c:varyColors val="0"/>
        <c:ser>
          <c:idx val="0"/>
          <c:order val="0"/>
          <c:tx>
            <c:v>Free cash flow</c:v>
          </c:tx>
          <c:spPr>
            <a:solidFill>
              <a:srgbClr val="4472C4"/>
            </a:solidFill>
            <a:ln>
              <a:noFill/>
            </a:ln>
          </c:spPr>
          <c:invertIfNegative val="0"/>
          <c:dLbls>
            <c:numFmt formatCode="0.0"/>
            <c:txPr>
              <a:bodyPr/>
              <a:lstStyle/>
              <a:p>
                <a:pPr>
                  <a:defRPr sz="900">
                    <a:solidFill>
                      <a:srgbClr val="1A1A1A"/>
                    </a:solidFill>
                  </a:defRPr>
                </a:pPr>
                <a:endParaRPr lang="en-US"/>
              </a:p>
            </c:txPr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Deck!$F$4:$J$4</c:f>
              <c:strCache>
                <c:ptCount val="5"/>
                <c:pt idx="0">
                  <c:v>FY27E</c:v>
                </c:pt>
                <c:pt idx="1">
                  <c:v>FY28E</c:v>
                </c:pt>
                <c:pt idx="2">
                  <c:v>FY29E</c:v>
                </c:pt>
                <c:pt idx="3">
                  <c:v>FY30E</c:v>
                </c:pt>
                <c:pt idx="4">
                  <c:v>FY31E</c:v>
                </c:pt>
              </c:strCache>
            </c:strRef>
          </c:cat>
          <c:val>
            <c:numRef>
              <c:f>Deck!$F$8:$J$8</c:f>
              <c:numCache>
                <c:formatCode>#,##0.0_);\(#,##0.0\);\-_)</c:formatCode>
                <c:ptCount val="5"/>
                <c:pt idx="0">
                  <c:v>3.1436616865</c:v>
                </c:pt>
                <c:pt idx="1">
                  <c:v>3.27097218927815</c:v>
                </c:pt>
                <c:pt idx="2">
                  <c:v>3.873776266729212</c:v>
                </c:pt>
                <c:pt idx="3">
                  <c:v>4.121869240231183</c:v>
                </c:pt>
                <c:pt idx="4">
                  <c:v>4.7187577320053355</c:v>
                </c:pt>
              </c:numCache>
            </c:numRef>
          </c:val>
        </c:ser>
        <c:ser>
          <c:idx val="1"/>
          <c:order val="1"/>
          <c:tx>
            <c:v>Dividends</c:v>
          </c:tx>
          <c:spPr>
            <a:solidFill>
              <a:srgbClr val="7F7F7F"/>
            </a:solidFill>
            <a:ln>
              <a:noFill/>
            </a:ln>
          </c:spPr>
          <c:invertIfNegative val="0"/>
          <c:dLbls>
            <c:numFmt formatCode="0.0"/>
            <c:txPr>
              <a:bodyPr/>
              <a:lstStyle/>
              <a:p>
                <a:pPr>
                  <a:defRPr sz="900">
                    <a:solidFill>
                      <a:srgbClr val="1A1A1A"/>
                    </a:solidFill>
                  </a:defRPr>
                </a:pPr>
                <a:endParaRPr lang="en-US"/>
              </a:p>
            </c:txPr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Deck!$F$4:$J$4</c:f>
              <c:strCache>
                <c:ptCount val="5"/>
                <c:pt idx="0">
                  <c:v>FY27E</c:v>
                </c:pt>
                <c:pt idx="1">
                  <c:v>FY28E</c:v>
                </c:pt>
                <c:pt idx="2">
                  <c:v>FY29E</c:v>
                </c:pt>
                <c:pt idx="3">
                  <c:v>FY30E</c:v>
                </c:pt>
                <c:pt idx="4">
                  <c:v>FY31E</c:v>
                </c:pt>
              </c:strCache>
            </c:strRef>
          </c:cat>
          <c:val>
            <c:numRef>
              <c:f>Deck!$F$9:$J$9</c:f>
              <c:numCache>
                <c:formatCode>#,##0.0_);\(#,##0.0\);\-_)</c:formatCode>
                <c:ptCount val="5"/>
                <c:pt idx="0">
                  <c:v>2.48162</c:v>
                </c:pt>
                <c:pt idx="1">
                  <c:v>2.5406325</c:v>
                </c:pt>
                <c:pt idx="2">
                  <c:v>2.5704583333333333</c:v>
                </c:pt>
                <c:pt idx="3">
                  <c:v>2.5743183333333337</c:v>
                </c:pt>
                <c:pt idx="4">
                  <c:v>2.564634090909091</c:v>
                </c:pt>
              </c:numCache>
            </c:numRef>
          </c:val>
        </c:ser>
        <c:ser>
          <c:idx val="2"/>
          <c:order val="2"/>
          <c:tx>
            <c:v>Share repurchases</c:v>
          </c:tx>
          <c:spPr>
            <a:solidFill>
              <a:srgbClr val="ED7D31"/>
            </a:solidFill>
            <a:ln>
              <a:noFill/>
            </a:ln>
          </c:spPr>
          <c:invertIfNegative val="0"/>
          <c:dLbls>
            <c:numFmt formatCode="0.0"/>
            <c:txPr>
              <a:bodyPr/>
              <a:lstStyle/>
              <a:p>
                <a:pPr>
                  <a:defRPr sz="900">
                    <a:solidFill>
                      <a:srgbClr val="1A1A1A"/>
                    </a:solidFill>
                  </a:defRPr>
                </a:pPr>
                <a:endParaRPr lang="en-US"/>
              </a:p>
            </c:txPr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Deck!$F$4:$J$4</c:f>
              <c:strCache>
                <c:ptCount val="5"/>
                <c:pt idx="0">
                  <c:v>FY27E</c:v>
                </c:pt>
                <c:pt idx="1">
                  <c:v>FY28E</c:v>
                </c:pt>
                <c:pt idx="2">
                  <c:v>FY29E</c:v>
                </c:pt>
                <c:pt idx="3">
                  <c:v>FY30E</c:v>
                </c:pt>
                <c:pt idx="4">
                  <c:v>FY31E</c:v>
                </c:pt>
              </c:strCache>
            </c:strRef>
          </c:cat>
          <c:val>
            <c:numRef>
              <c:f>Deck!$F$10:$J$10</c:f>
              <c:numCache>
                <c:formatCode>#,##0.0_);\(#,##0.0\);\-_)</c:formatCode>
                <c:ptCount val="5"/>
                <c:pt idx="0">
                  <c:v>0</c:v>
                </c:pt>
                <c:pt idx="1">
                  <c:v>0.5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numCache>
            </c:numRef>
          </c:val>
        </c:ser>
        <c:gapWidth val="5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majorTickMark val="none"/>
        <c:minorTickMark val="none"/>
        <c:crossAx val="222222222"/>
        <c:crosses val="autoZero"/>
      </c:catAx>
      <c:valAx>
        <c:axId val="222222222"/>
        <c:scaling>
          <c:orientation val="minMax"/>
        </c:scaling>
        <c:delete val="1"/>
        <c:axPos val="l"/>
        <c:crossAx val="111111111"/>
        <c:crosses val="autoZero"/>
      </c:valAx>
    </c:plotArea>
    <c:legend>
      <c:legendPos val="b"/>
      <c:overlay val="0"/>
    </c:legend>
    <c:dispBlanksAs val="gap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title>
      <c:tx>
        <c:rich>
          <a:bodyPr/>
          <a:lstStyle/>
          <a:p>
            <a:pPr>
              <a:defRPr sz="1200" b="1"/>
            </a:pPr>
            <a:r>
              <a:rPr lang="en-US"/>
              <a:t>LTM EV / EBITDA (x)</a:t>
            </a:r>
          </a:p>
        </c:rich>
      </c:tx>
      <c:overlay val="0"/>
    </c:title>
    <c:plotArea>
      <c:barChart>
        <c:barDir val="bar"/>
        <c:grouping val="clustered"/>
        <c:varyColors val="0"/>
        <c:ser>
          <c:idx val="0"/>
          <c:order val="0"/>
          <c:tx>
            <c:v>LTM EV / EBITDA</c:v>
          </c:tx>
          <c:spPr>
            <a:solidFill>
              <a:srgbClr val="7F7F7F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F7F7F"/>
              </a:solidFill>
            </c:spPr>
          </c:dPt>
          <c:dPt>
            <c:idx val="1"/>
            <c:invertIfNegative val="0"/>
            <c:bubble3D val="0"/>
            <c:spPr>
              <a:solidFill>
                <a:srgbClr val="7F7F7F"/>
              </a:solidFill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</c:spPr>
          </c:dPt>
          <c:dPt>
            <c:idx val="3"/>
            <c:invertIfNegative val="0"/>
            <c:bubble3D val="0"/>
            <c:spPr>
              <a:solidFill>
                <a:srgbClr val="7F7F7F"/>
              </a:solidFill>
            </c:spPr>
          </c:dPt>
          <c:dPt>
            <c:idx val="4"/>
            <c:invertIfNegative val="0"/>
            <c:bubble3D val="0"/>
            <c:spPr>
              <a:solidFill>
                <a:srgbClr val="7F7F7F"/>
              </a:solidFill>
            </c:spPr>
          </c:dPt>
          <c:dPt>
            <c:idx val="5"/>
            <c:invertIfNegative val="0"/>
            <c:bubble3D val="0"/>
            <c:spPr>
              <a:solidFill>
                <a:srgbClr val="7F7F7F"/>
              </a:solidFill>
            </c:spPr>
          </c:dPt>
          <c:dPt>
            <c:idx val="6"/>
            <c:invertIfNegative val="0"/>
            <c:bubble3D val="0"/>
            <c:spPr>
              <a:solidFill>
                <a:srgbClr val="7F7F7F"/>
              </a:solidFill>
            </c:spPr>
          </c:dPt>
          <c:dPt>
            <c:idx val="7"/>
            <c:invertIfNegative val="0"/>
            <c:bubble3D val="0"/>
            <c:spPr>
              <a:solidFill>
                <a:srgbClr val="7F7F7F"/>
              </a:solidFill>
            </c:spPr>
          </c:dPt>
          <c:dPt>
            <c:idx val="8"/>
            <c:invertIfNegative val="0"/>
            <c:bubble3D val="0"/>
            <c:spPr>
              <a:solidFill>
                <a:srgbClr val="7F7F7F"/>
              </a:solidFill>
            </c:spPr>
          </c:dPt>
          <c:dPt>
            <c:idx val="9"/>
            <c:invertIfNegative val="0"/>
            <c:bubble3D val="0"/>
            <c:spPr>
              <a:solidFill>
                <a:srgbClr val="7F7F7F"/>
              </a:solidFill>
            </c:spPr>
          </c:dPt>
          <c:dLbls>
            <c:numFmt formatCode="0.0&quot;x&quot;"/>
            <c:txPr>
              <a:bodyPr/>
              <a:lstStyle/>
              <a:p>
                <a:pPr>
                  <a:defRPr sz="900">
                    <a:solidFill>
                      <a:srgbClr val="1A1A1A"/>
                    </a:solidFill>
                  </a:defRPr>
                </a:pPr>
                <a:endParaRPr lang="en-US"/>
              </a:p>
            </c:txPr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Deck!$B$23:$B$32</c:f>
              <c:strCache>
                <c:ptCount val="10"/>
                <c:pt idx="0">
                  <c:v>On Holding</c:v>
                </c:pt>
                <c:pt idx="1">
                  <c:v>Amer Sports</c:v>
                </c:pt>
                <c:pt idx="2">
                  <c:v>Nike</c:v>
                </c:pt>
                <c:pt idx="3">
                  <c:v>Birkenstock</c:v>
                </c:pt>
                <c:pt idx="4">
                  <c:v>adidas</c:v>
                </c:pt>
                <c:pt idx="5">
                  <c:v>Crocs</c:v>
                </c:pt>
                <c:pt idx="6">
                  <c:v>Columbia Sportswear</c:v>
                </c:pt>
                <c:pt idx="7">
                  <c:v>Deckers</c:v>
                </c:pt>
                <c:pt idx="8">
                  <c:v>VF Corp</c:v>
                </c:pt>
                <c:pt idx="9">
                  <c:v>Lululemon</c:v>
                </c:pt>
              </c:strCache>
            </c:strRef>
          </c:cat>
          <c:val>
            <c:numRef>
              <c:f>Deck!$C$23:$C$32</c:f>
              <c:numCache>
                <c:formatCode>0.0x_);\(0.0x\);\-_)</c:formatCode>
                <c:ptCount val="10"/>
                <c:pt idx="0">
                  <c:v>13.68165146489362</c:v>
                </c:pt>
                <c:pt idx="1">
                  <c:v>10.420574128427232</c:v>
                </c:pt>
                <c:pt idx="2">
                  <c:v>10.143258092309543</c:v>
                </c:pt>
                <c:pt idx="3">
                  <c:v>9.516840426505421</c:v>
                </c:pt>
                <c:pt idx="4">
                  <c:v>8.43610106542617</c:v>
                </c:pt>
                <c:pt idx="5">
                  <c:v>7.223403101615877</c:v>
                </c:pt>
                <c:pt idx="6">
                  <c:v>7.24088171591025</c:v>
                </c:pt>
                <c:pt idx="7">
                  <c:v>7.0436352693349376</c:v>
                </c:pt>
                <c:pt idx="8">
                  <c:v>6.629496683573936</c:v>
                </c:pt>
                <c:pt idx="9">
                  <c:v>3.300627382465057</c:v>
                </c:pt>
              </c:numCache>
            </c:numRef>
          </c:val>
        </c:ser>
        <c:gapWidth val="50"/>
        <c:axId val="111111111"/>
        <c:axId val="222222222"/>
      </c:barChart>
      <c:catAx>
        <c:axId val="111111111"/>
        <c:scaling>
          <c:orientation val="maxMin"/>
        </c:scaling>
        <c:delete val="0"/>
        <c:axPos val="b"/>
        <c:majorTickMark val="none"/>
        <c:minorTickMark val="none"/>
        <c:crossAx val="222222222"/>
        <c:crosses val="autoZero"/>
      </c:catAx>
      <c:valAx>
        <c:axId val="222222222"/>
        <c:scaling>
          <c:orientation val="minMax"/>
        </c:scaling>
        <c:delete val="1"/>
        <c:axPos val="l"/>
        <c:crossAx val="111111111"/>
        <c:crosses val="autoZero"/>
      </c:valAx>
    </c:plotArea>
    <c:dispBlanksAs val="gap"/>
  </c:chart>
  <c:spPr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title>
      <c:tx>
        <c:rich>
          <a:bodyPr/>
          <a:lstStyle/>
          <a:p>
            <a:pPr>
              <a:defRPr sz="1200" b="1"/>
            </a:pPr>
            <a:r>
              <a:rPr lang="en-US"/>
              <a:t>LTM EV / Revenue (x) vs. LTM revenue growth (%)</a:t>
            </a:r>
          </a:p>
        </c:rich>
      </c:tx>
      <c:overlay val="0"/>
    </c:title>
    <c:plotArea>
      <c:scatterChart>
        <c:scatterStyle val="lineMarker"/>
        <c:varyColors val="0"/>
        <c:ser>
          <c:idx val="0"/>
          <c:order val="0"/>
          <c:tx>
            <c:v>Peer fit</c:v>
          </c:tx>
          <c:spPr>
            <a:solidFill>
              <a:schemeClr val="accent1"/>
            </a:solidFill>
            <a:ln>
              <a:noFill/>
            </a:ln>
          </c:spPr>
          <c:marker>
            <c:symbol val="none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elete val="1"/>
          </c:dLbls>
          <c:trendline>
            <c:spPr>
              <a:ln>
                <a:solidFill>
                  <a:srgbClr val="ED7D31"/>
                </a:solidFill>
                <a:prstDash val="dash"/>
              </a:ln>
            </c:spPr>
            <c:trendlineType val="linear"/>
            <c:dispRSqr val="0"/>
            <c:dispEq val="0"/>
          </c:trendline>
          <c:xVal>
            <c:numRef>
              <c:f>Deck!$H$84:$H$95</c:f>
              <c:numCache>
                <c:formatCode>0.0%_);\(0.0%\);\-_)</c:formatCode>
                <c:ptCount val="12"/>
                <c:pt idx="0">
                  <c:v>0.18475461702597307</c:v>
                </c:pt>
                <c:pt idx="1">
                  <c:v>0.3049086537617802</c:v>
                </c:pt>
                <c:pt idx="2">
                  <c:v>0.11803705741160563</c:v>
                </c:pt>
                <c:pt idx="3">
                  <c:v>0.06255100375387634</c:v>
                </c:pt>
                <c:pt idx="4">
                  <c:v>-0.020251147769614453</c:v>
                </c:pt>
                <c:pt idx="5">
                  <c:v>-0.0014730130296882749</c:v>
                </c:pt>
                <c:pt idx="6">
                  <c:v>0.06343621474115912</c:v>
                </c:pt>
                <c:pt idx="7">
                  <c:v>-0.014118878887083297</c:v>
                </c:pt>
                <c:pt idx="8">
                  <c:v>0.017417312268594776</c:v>
                </c:pt>
                <c:pt idx="9">
                  <c:v>-0.17877833601769277</c:v>
                </c:pt>
                <c:pt idx="10">
                  <c:v>-0.03606927700537643</c:v>
                </c:pt>
                <c:pt idx="11">
                  <c:v>-0.011821705426356632</c:v>
                </c:pt>
              </c:numCache>
            </c:numRef>
          </c:xVal>
          <c:yVal>
            <c:numRef>
              <c:f>Deck!$I$84:$I$95</c:f>
              <c:numCache>
                <c:formatCode>0.0x_);\(0.0x\);\-_)</c:formatCode>
                <c:ptCount val="12"/>
                <c:pt idx="0">
                  <c:v>2.475986359998758</c:v>
                </c:pt>
                <c:pt idx="1">
                  <c:v>1.95770291170735</c:v>
                </c:pt>
                <c:pt idx="2">
                  <c:v>2.844835620329691</c:v>
                </c:pt>
                <c:pt idx="3">
                  <c:v>1.0794166410660113</c:v>
                </c:pt>
                <c:pt idx="4">
                  <c:v>1.642629904559915</c:v>
                </c:pt>
                <c:pt idx="5">
                  <c:v>0.6660791331389116</c:v>
                </c:pt>
                <c:pt idx="6">
                  <c:v>1.6938469053606642</c:v>
                </c:pt>
                <c:pt idx="7">
                  <c:v>0.8929776432377888</c:v>
                </c:pt>
                <c:pt idx="8">
                  <c:v>0.7492608617270596</c:v>
                </c:pt>
                <c:pt idx="9">
                  <c:v>0.6571200456647739</c:v>
                </c:pt>
                <c:pt idx="10">
                  <c:v>0.4490892864386841</c:v>
                </c:pt>
                <c:pt idx="11">
                  <c:v>1.102494418610185</c:v>
                </c:pt>
              </c:numCache>
            </c:numRef>
          </c:yVal>
        </c:ser>
        <c:ser>
          <c:idx val="1"/>
          <c:order val="1"/>
          <c:tx>
            <c:v>ONON</c:v>
          </c:tx>
          <c:spPr>
            <a:solidFill>
              <a:schemeClr val="accent2"/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Deck!$H$84:$H$84</c:f>
              <c:numCache>
                <c:formatCode>0.0%_);\(0.0%\);\-_)</c:formatCode>
                <c:ptCount val="1"/>
                <c:pt idx="0">
                  <c:v>0.18475461702597307</c:v>
                </c:pt>
              </c:numCache>
            </c:numRef>
          </c:xVal>
          <c:yVal>
            <c:numRef>
              <c:f>Deck!$I$84:$I$84</c:f>
              <c:numCache>
                <c:formatCode>0.0x_);\(0.0x\);\-_)</c:formatCode>
                <c:ptCount val="1"/>
                <c:pt idx="0">
                  <c:v>2.475986359998758</c:v>
                </c:pt>
              </c:numCache>
            </c:numRef>
          </c:yVal>
        </c:ser>
        <c:ser>
          <c:idx val="2"/>
          <c:order val="2"/>
          <c:tx>
            <c:v>AS</c:v>
          </c:tx>
          <c:spPr>
            <a:solidFill>
              <a:schemeClr val="accent3"/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Deck!$H$85:$H$85</c:f>
              <c:numCache>
                <c:formatCode>0.0%_);\(0.0%\);\-_)</c:formatCode>
                <c:ptCount val="1"/>
                <c:pt idx="0">
                  <c:v>0.3049086537617802</c:v>
                </c:pt>
              </c:numCache>
            </c:numRef>
          </c:xVal>
          <c:yVal>
            <c:numRef>
              <c:f>Deck!$I$85:$I$85</c:f>
              <c:numCache>
                <c:formatCode>0.0x_);\(0.0x\);\-_)</c:formatCode>
                <c:ptCount val="1"/>
                <c:pt idx="0">
                  <c:v>1.95770291170735</c:v>
                </c:pt>
              </c:numCache>
            </c:numRef>
          </c:yVal>
        </c:ser>
        <c:ser>
          <c:idx val="3"/>
          <c:order val="3"/>
          <c:tx>
            <c:v>BIRK</c:v>
          </c:tx>
          <c:spPr>
            <a:solidFill>
              <a:schemeClr val="accent4"/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Deck!$H$86:$H$86</c:f>
              <c:numCache>
                <c:formatCode>0.0%_);\(0.0%\);\-_)</c:formatCode>
                <c:ptCount val="1"/>
                <c:pt idx="0">
                  <c:v>0.11803705741160563</c:v>
                </c:pt>
              </c:numCache>
            </c:numRef>
          </c:xVal>
          <c:yVal>
            <c:numRef>
              <c:f>Deck!$I$86:$I$86</c:f>
              <c:numCache>
                <c:formatCode>0.0x_);\(0.0x\);\-_)</c:formatCode>
                <c:ptCount val="1"/>
                <c:pt idx="0">
                  <c:v>2.844835620329691</c:v>
                </c:pt>
              </c:numCache>
            </c:numRef>
          </c:yVal>
        </c:ser>
        <c:ser>
          <c:idx val="4"/>
          <c:order val="4"/>
          <c:tx>
            <c:v>ADS</c:v>
          </c:tx>
          <c:spPr>
            <a:solidFill>
              <a:schemeClr val="accent5"/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Deck!$H$87:$H$87</c:f>
              <c:numCache>
                <c:formatCode>0.0%_);\(0.0%\);\-_)</c:formatCode>
                <c:ptCount val="1"/>
                <c:pt idx="0">
                  <c:v>0.06255100375387634</c:v>
                </c:pt>
              </c:numCache>
            </c:numRef>
          </c:xVal>
          <c:yVal>
            <c:numRef>
              <c:f>Deck!$I$87:$I$87</c:f>
              <c:numCache>
                <c:formatCode>0.0x_);\(0.0x\);\-_)</c:formatCode>
                <c:ptCount val="1"/>
                <c:pt idx="0">
                  <c:v>1.0794166410660113</c:v>
                </c:pt>
              </c:numCache>
            </c:numRef>
          </c:yVal>
        </c:ser>
        <c:ser>
          <c:idx val="5"/>
          <c:order val="5"/>
          <c:tx>
            <c:v>CROX</c:v>
          </c:tx>
          <c:spPr>
            <a:solidFill>
              <a:schemeClr val="accent6"/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Deck!$H$88:$H$88</c:f>
              <c:numCache>
                <c:formatCode>0.0%_);\(0.0%\);\-_)</c:formatCode>
                <c:ptCount val="1"/>
                <c:pt idx="0">
                  <c:v>-0.020251147769614453</c:v>
                </c:pt>
              </c:numCache>
            </c:numRef>
          </c:xVal>
          <c:yVal>
            <c:numRef>
              <c:f>Deck!$I$88:$I$88</c:f>
              <c:numCache>
                <c:formatCode>0.0x_);\(0.0x\);\-_)</c:formatCode>
                <c:ptCount val="1"/>
                <c:pt idx="0">
                  <c:v>1.642629904559915</c:v>
                </c:pt>
              </c:numCache>
            </c:numRef>
          </c:yVal>
        </c:ser>
        <c:ser>
          <c:idx val="6"/>
          <c:order val="6"/>
          <c:tx>
            <c:v>COLM</c:v>
          </c:tx>
          <c:spPr>
            <a:solidFill>
              <a:schemeClr val="accent1">
                <a:lumMod val="60000"/>
              </a:schemeClr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Deck!$H$89:$H$89</c:f>
              <c:numCache>
                <c:formatCode>0.0%_);\(0.0%\);\-_)</c:formatCode>
                <c:ptCount val="1"/>
                <c:pt idx="0">
                  <c:v>-0.0014730130296882749</c:v>
                </c:pt>
              </c:numCache>
            </c:numRef>
          </c:xVal>
          <c:yVal>
            <c:numRef>
              <c:f>Deck!$I$89:$I$89</c:f>
              <c:numCache>
                <c:formatCode>0.0x_);\(0.0x\);\-_)</c:formatCode>
                <c:ptCount val="1"/>
                <c:pt idx="0">
                  <c:v>0.6660791331389116</c:v>
                </c:pt>
              </c:numCache>
            </c:numRef>
          </c:yVal>
        </c:ser>
        <c:ser>
          <c:idx val="7"/>
          <c:order val="7"/>
          <c:tx>
            <c:v>DECK</c:v>
          </c:tx>
          <c:spPr>
            <a:solidFill>
              <a:schemeClr val="accent2">
                <a:lumMod val="60000"/>
              </a:schemeClr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Deck!$H$90:$H$90</c:f>
              <c:numCache>
                <c:formatCode>0.0%_);\(0.0%\);\-_)</c:formatCode>
                <c:ptCount val="1"/>
                <c:pt idx="0">
                  <c:v>0.06343621474115912</c:v>
                </c:pt>
              </c:numCache>
            </c:numRef>
          </c:xVal>
          <c:yVal>
            <c:numRef>
              <c:f>Deck!$I$90:$I$90</c:f>
              <c:numCache>
                <c:formatCode>0.0x_);\(0.0x\);\-_)</c:formatCode>
                <c:ptCount val="1"/>
                <c:pt idx="0">
                  <c:v>1.6938469053606642</c:v>
                </c:pt>
              </c:numCache>
            </c:numRef>
          </c:yVal>
        </c:ser>
        <c:ser>
          <c:idx val="8"/>
          <c:order val="8"/>
          <c:tx>
            <c:v>VFC</c:v>
          </c:tx>
          <c:spPr>
            <a:solidFill>
              <a:schemeClr val="accent3">
                <a:lumMod val="60000"/>
              </a:schemeClr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Deck!$H$91:$H$91</c:f>
              <c:numCache>
                <c:formatCode>0.0%_);\(0.0%\);\-_)</c:formatCode>
                <c:ptCount val="1"/>
                <c:pt idx="0">
                  <c:v>-0.014118878887083297</c:v>
                </c:pt>
              </c:numCache>
            </c:numRef>
          </c:xVal>
          <c:yVal>
            <c:numRef>
              <c:f>Deck!$I$91:$I$91</c:f>
              <c:numCache>
                <c:formatCode>0.0x_);\(0.0x\);\-_)</c:formatCode>
                <c:ptCount val="1"/>
                <c:pt idx="0">
                  <c:v>0.8929776432377888</c:v>
                </c:pt>
              </c:numCache>
            </c:numRef>
          </c:yVal>
        </c:ser>
        <c:ser>
          <c:idx val="9"/>
          <c:order val="9"/>
          <c:tx>
            <c:v>LULU</c:v>
          </c:tx>
          <c:spPr>
            <a:solidFill>
              <a:schemeClr val="accent4">
                <a:lumMod val="60000"/>
              </a:schemeClr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Deck!$H$92:$H$92</c:f>
              <c:numCache>
                <c:formatCode>0.0%_);\(0.0%\);\-_)</c:formatCode>
                <c:ptCount val="1"/>
                <c:pt idx="0">
                  <c:v>0.017417312268594776</c:v>
                </c:pt>
              </c:numCache>
            </c:numRef>
          </c:xVal>
          <c:yVal>
            <c:numRef>
              <c:f>Deck!$I$92:$I$92</c:f>
              <c:numCache>
                <c:formatCode>0.0x_);\(0.0x\);\-_)</c:formatCode>
                <c:ptCount val="1"/>
                <c:pt idx="0">
                  <c:v>0.7492608617270596</c:v>
                </c:pt>
              </c:numCache>
            </c:numRef>
          </c:yVal>
        </c:ser>
        <c:ser>
          <c:idx val="10"/>
          <c:order val="10"/>
          <c:tx>
            <c:v>PUM</c:v>
          </c:tx>
          <c:spPr>
            <a:solidFill>
              <a:schemeClr val="accent5">
                <a:lumMod val="60000"/>
              </a:schemeClr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Deck!$H$93:$H$93</c:f>
              <c:numCache>
                <c:formatCode>0.0%_);\(0.0%\);\-_)</c:formatCode>
                <c:ptCount val="1"/>
                <c:pt idx="0">
                  <c:v>-0.17877833601769277</c:v>
                </c:pt>
              </c:numCache>
            </c:numRef>
          </c:xVal>
          <c:yVal>
            <c:numRef>
              <c:f>Deck!$I$93:$I$93</c:f>
              <c:numCache>
                <c:formatCode>0.0x_);\(0.0x\);\-_)</c:formatCode>
                <c:ptCount val="1"/>
                <c:pt idx="0">
                  <c:v>0.6571200456647739</c:v>
                </c:pt>
              </c:numCache>
            </c:numRef>
          </c:yVal>
        </c:ser>
        <c:ser>
          <c:idx val="11"/>
          <c:order val="11"/>
          <c:tx>
            <c:v>UAA</c:v>
          </c:tx>
          <c:spPr>
            <a:solidFill>
              <a:schemeClr val="accent6">
                <a:lumMod val="60000"/>
              </a:schemeClr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Deck!$H$94:$H$94</c:f>
              <c:numCache>
                <c:formatCode>0.0%_);\(0.0%\);\-_)</c:formatCode>
                <c:ptCount val="1"/>
                <c:pt idx="0">
                  <c:v>-0.03606927700537643</c:v>
                </c:pt>
              </c:numCache>
            </c:numRef>
          </c:xVal>
          <c:yVal>
            <c:numRef>
              <c:f>Deck!$I$94:$I$94</c:f>
              <c:numCache>
                <c:formatCode>0.0x_);\(0.0x\);\-_)</c:formatCode>
                <c:ptCount val="1"/>
                <c:pt idx="0">
                  <c:v>0.4490892864386841</c:v>
                </c:pt>
              </c:numCache>
            </c:numRef>
          </c:yVal>
        </c:ser>
        <c:ser>
          <c:idx val="12"/>
          <c:order val="12"/>
          <c:tx>
            <c:v>NKE</c:v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</c:spPr>
          <c:marker>
            <c:symbol val="circle"/>
            <c:size val="11"/>
            <c:spPr>
              <a:solidFill>
                <a:srgbClr val="4472C4"/>
              </a:solidFill>
              <a:ln>
                <a:solidFill>
                  <a:srgbClr val="4472C4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1">
                    <a:solidFill>
                      <a:srgbClr val="4472C4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Deck!$H$95:$H$95</c:f>
              <c:numCache>
                <c:formatCode>0.0%_);\(0.0%\);\-_)</c:formatCode>
                <c:ptCount val="1"/>
                <c:pt idx="0">
                  <c:v>-0.011821705426356632</c:v>
                </c:pt>
              </c:numCache>
            </c:numRef>
          </c:xVal>
          <c:yVal>
            <c:numRef>
              <c:f>Deck!$I$95:$I$95</c:f>
              <c:numCache>
                <c:formatCode>0.0x_);\(0.0x\);\-_)</c:formatCode>
                <c:ptCount val="1"/>
                <c:pt idx="0">
                  <c:v>1.102494418610185</c:v>
                </c:pt>
              </c:numCache>
            </c:numRef>
          </c:yVal>
        </c:ser>
        <c:axId val="111111111"/>
        <c:axId val="222222222"/>
      </c:scatterChart>
      <c:valAx>
        <c:axId val="111111111"/>
        <c:scaling>
          <c:orientation val="minMax"/>
          <c:max val="0.35"/>
          <c:min val="-0.2"/>
        </c:scaling>
        <c:delete val="0"/>
        <c:axPos val="b"/>
        <c:numFmt formatCode="0%" sourceLinked="0"/>
        <c:majorTickMark val="none"/>
        <c:minorTickMark val="none"/>
        <c:crossAx val="222222222"/>
        <c:crosses val="autoZero"/>
      </c:valAx>
      <c:valAx>
        <c:axId val="222222222"/>
        <c:scaling>
          <c:orientation val="minMax"/>
          <c:min val="0"/>
        </c:scaling>
        <c:delete val="0"/>
        <c:axPos val="l"/>
        <c:numFmt formatCode="0.0x" sourceLinked="0"/>
        <c:majorTickMark val="none"/>
        <c:minorTickMark val="none"/>
        <c:crossAx val="111111111"/>
        <c:crosses val="min"/>
      </c:valAx>
    </c:plotArea>
    <c:dispBlanksAs val="gap"/>
  </c:chart>
  <c:spPr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title>
      <c:tx>
        <c:rich>
          <a:bodyPr/>
          <a:lstStyle/>
          <a:p>
            <a:pPr>
              <a:defRPr sz="1200" b="1"/>
            </a:pPr>
            <a:r>
              <a:rPr lang="en-US"/>
              <a:t>LTM EV / EBITDA (x) vs. LTM EBITDA margin (%)</a:t>
            </a:r>
          </a:p>
        </c:rich>
      </c:tx>
      <c:overlay val="0"/>
    </c:title>
    <c:plotArea>
      <c:scatterChart>
        <c:scatterStyle val="lineMarker"/>
        <c:varyColors val="0"/>
        <c:ser>
          <c:idx val="0"/>
          <c:order val="0"/>
          <c:tx>
            <c:v>Peer fit</c:v>
          </c:tx>
          <c:spPr>
            <a:solidFill>
              <a:schemeClr val="accent1"/>
            </a:solidFill>
            <a:ln>
              <a:noFill/>
            </a:ln>
          </c:spPr>
          <c:marker>
            <c:symbol val="none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elete val="1"/>
          </c:dLbls>
          <c:xVal>
            <c:numRef>
              <c:f>Deck!$C$84:$C$93</c:f>
              <c:numCache>
                <c:formatCode>0.0%_);\(0.0%\);\-_)</c:formatCode>
                <c:ptCount val="10"/>
                <c:pt idx="0">
                  <c:v>0.1809713079120606</c:v>
                </c:pt>
                <c:pt idx="1">
                  <c:v>0.18786900679174232</c:v>
                </c:pt>
                <c:pt idx="2">
                  <c:v>0.2989264811466754</c:v>
                </c:pt>
                <c:pt idx="3">
                  <c:v>0.12795207557313468</c:v>
                </c:pt>
                <c:pt idx="4">
                  <c:v>0.22740388172334705</c:v>
                </c:pt>
                <c:pt idx="5">
                  <c:v>0.09198867752187538</c:v>
                </c:pt>
                <c:pt idx="6">
                  <c:v>0.2404790765835037</c:v>
                </c:pt>
                <c:pt idx="7">
                  <c:v>0.13469765290785063</c:v>
                </c:pt>
                <c:pt idx="8">
                  <c:v>0.22700558860645395</c:v>
                </c:pt>
                <c:pt idx="9">
                  <c:v>0.10869233618792355</c:v>
                </c:pt>
              </c:numCache>
            </c:numRef>
          </c:xVal>
          <c:yVal>
            <c:numRef>
              <c:f>Deck!$D$84:$D$93</c:f>
              <c:numCache>
                <c:formatCode>0.0x_);\(0.0x\);\-_)</c:formatCode>
                <c:ptCount val="10"/>
                <c:pt idx="0">
                  <c:v>13.68165146489362</c:v>
                </c:pt>
                <c:pt idx="1">
                  <c:v>10.420574128427232</c:v>
                </c:pt>
                <c:pt idx="2">
                  <c:v>9.516840426505421</c:v>
                </c:pt>
                <c:pt idx="3">
                  <c:v>8.43610106542617</c:v>
                </c:pt>
                <c:pt idx="4">
                  <c:v>7.223403101615877</c:v>
                </c:pt>
                <c:pt idx="5">
                  <c:v>7.24088171591025</c:v>
                </c:pt>
                <c:pt idx="6">
                  <c:v>7.0436352693349376</c:v>
                </c:pt>
                <c:pt idx="7">
                  <c:v>6.629496683573936</c:v>
                </c:pt>
                <c:pt idx="8">
                  <c:v>3.300627382465057</c:v>
                </c:pt>
                <c:pt idx="9">
                  <c:v>10.143258092309543</c:v>
                </c:pt>
              </c:numCache>
            </c:numRef>
          </c:yVal>
        </c:ser>
        <c:ser>
          <c:idx val="1"/>
          <c:order val="1"/>
          <c:tx>
            <c:v>ONON</c:v>
          </c:tx>
          <c:spPr>
            <a:solidFill>
              <a:schemeClr val="accent2"/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Deck!$C$84:$C$84</c:f>
              <c:numCache>
                <c:formatCode>0.0%_);\(0.0%\);\-_)</c:formatCode>
                <c:ptCount val="1"/>
                <c:pt idx="0">
                  <c:v>0.1809713079120606</c:v>
                </c:pt>
              </c:numCache>
            </c:numRef>
          </c:xVal>
          <c:yVal>
            <c:numRef>
              <c:f>Deck!$D$84:$D$84</c:f>
              <c:numCache>
                <c:formatCode>0.0x_);\(0.0x\);\-_)</c:formatCode>
                <c:ptCount val="1"/>
                <c:pt idx="0">
                  <c:v>13.68165146489362</c:v>
                </c:pt>
              </c:numCache>
            </c:numRef>
          </c:yVal>
        </c:ser>
        <c:ser>
          <c:idx val="2"/>
          <c:order val="2"/>
          <c:tx>
            <c:v>AS</c:v>
          </c:tx>
          <c:spPr>
            <a:solidFill>
              <a:schemeClr val="accent3"/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Deck!$C$85:$C$85</c:f>
              <c:numCache>
                <c:formatCode>0.0%_);\(0.0%\);\-_)</c:formatCode>
                <c:ptCount val="1"/>
                <c:pt idx="0">
                  <c:v>0.18786900679174232</c:v>
                </c:pt>
              </c:numCache>
            </c:numRef>
          </c:xVal>
          <c:yVal>
            <c:numRef>
              <c:f>Deck!$D$85:$D$85</c:f>
              <c:numCache>
                <c:formatCode>0.0x_);\(0.0x\);\-_)</c:formatCode>
                <c:ptCount val="1"/>
                <c:pt idx="0">
                  <c:v>10.420574128427232</c:v>
                </c:pt>
              </c:numCache>
            </c:numRef>
          </c:yVal>
        </c:ser>
        <c:ser>
          <c:idx val="3"/>
          <c:order val="3"/>
          <c:tx>
            <c:v>BIRK</c:v>
          </c:tx>
          <c:spPr>
            <a:solidFill>
              <a:schemeClr val="accent4"/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Deck!$C$86:$C$86</c:f>
              <c:numCache>
                <c:formatCode>0.0%_);\(0.0%\);\-_)</c:formatCode>
                <c:ptCount val="1"/>
                <c:pt idx="0">
                  <c:v>0.2989264811466754</c:v>
                </c:pt>
              </c:numCache>
            </c:numRef>
          </c:xVal>
          <c:yVal>
            <c:numRef>
              <c:f>Deck!$D$86:$D$86</c:f>
              <c:numCache>
                <c:formatCode>0.0x_);\(0.0x\);\-_)</c:formatCode>
                <c:ptCount val="1"/>
                <c:pt idx="0">
                  <c:v>9.516840426505421</c:v>
                </c:pt>
              </c:numCache>
            </c:numRef>
          </c:yVal>
        </c:ser>
        <c:ser>
          <c:idx val="4"/>
          <c:order val="4"/>
          <c:tx>
            <c:v>ADS</c:v>
          </c:tx>
          <c:spPr>
            <a:solidFill>
              <a:schemeClr val="accent5"/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Deck!$C$87:$C$87</c:f>
              <c:numCache>
                <c:formatCode>0.0%_);\(0.0%\);\-_)</c:formatCode>
                <c:ptCount val="1"/>
                <c:pt idx="0">
                  <c:v>0.12795207557313468</c:v>
                </c:pt>
              </c:numCache>
            </c:numRef>
          </c:xVal>
          <c:yVal>
            <c:numRef>
              <c:f>Deck!$D$87:$D$87</c:f>
              <c:numCache>
                <c:formatCode>0.0x_);\(0.0x\);\-_)</c:formatCode>
                <c:ptCount val="1"/>
                <c:pt idx="0">
                  <c:v>8.43610106542617</c:v>
                </c:pt>
              </c:numCache>
            </c:numRef>
          </c:yVal>
        </c:ser>
        <c:ser>
          <c:idx val="5"/>
          <c:order val="5"/>
          <c:tx>
            <c:v>CROX</c:v>
          </c:tx>
          <c:spPr>
            <a:solidFill>
              <a:schemeClr val="accent6"/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Deck!$C$88:$C$88</c:f>
              <c:numCache>
                <c:formatCode>0.0%_);\(0.0%\);\-_)</c:formatCode>
                <c:ptCount val="1"/>
                <c:pt idx="0">
                  <c:v>0.22740388172334705</c:v>
                </c:pt>
              </c:numCache>
            </c:numRef>
          </c:xVal>
          <c:yVal>
            <c:numRef>
              <c:f>Deck!$D$88:$D$88</c:f>
              <c:numCache>
                <c:formatCode>0.0x_);\(0.0x\);\-_)</c:formatCode>
                <c:ptCount val="1"/>
                <c:pt idx="0">
                  <c:v>7.223403101615877</c:v>
                </c:pt>
              </c:numCache>
            </c:numRef>
          </c:yVal>
        </c:ser>
        <c:ser>
          <c:idx val="6"/>
          <c:order val="6"/>
          <c:tx>
            <c:v>COLM</c:v>
          </c:tx>
          <c:spPr>
            <a:solidFill>
              <a:schemeClr val="accent1">
                <a:lumMod val="60000"/>
              </a:schemeClr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Deck!$C$89:$C$89</c:f>
              <c:numCache>
                <c:formatCode>0.0%_);\(0.0%\);\-_)</c:formatCode>
                <c:ptCount val="1"/>
                <c:pt idx="0">
                  <c:v>0.09198867752187538</c:v>
                </c:pt>
              </c:numCache>
            </c:numRef>
          </c:xVal>
          <c:yVal>
            <c:numRef>
              <c:f>Deck!$D$89:$D$89</c:f>
              <c:numCache>
                <c:formatCode>0.0x_);\(0.0x\);\-_)</c:formatCode>
                <c:ptCount val="1"/>
                <c:pt idx="0">
                  <c:v>7.24088171591025</c:v>
                </c:pt>
              </c:numCache>
            </c:numRef>
          </c:yVal>
        </c:ser>
        <c:ser>
          <c:idx val="7"/>
          <c:order val="7"/>
          <c:tx>
            <c:v>DECK</c:v>
          </c:tx>
          <c:spPr>
            <a:solidFill>
              <a:schemeClr val="accent2">
                <a:lumMod val="60000"/>
              </a:schemeClr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Deck!$C$90:$C$90</c:f>
              <c:numCache>
                <c:formatCode>0.0%_);\(0.0%\);\-_)</c:formatCode>
                <c:ptCount val="1"/>
                <c:pt idx="0">
                  <c:v>0.2404790765835037</c:v>
                </c:pt>
              </c:numCache>
            </c:numRef>
          </c:xVal>
          <c:yVal>
            <c:numRef>
              <c:f>Deck!$D$90:$D$90</c:f>
              <c:numCache>
                <c:formatCode>0.0x_);\(0.0x\);\-_)</c:formatCode>
                <c:ptCount val="1"/>
                <c:pt idx="0">
                  <c:v>7.0436352693349376</c:v>
                </c:pt>
              </c:numCache>
            </c:numRef>
          </c:yVal>
        </c:ser>
        <c:ser>
          <c:idx val="8"/>
          <c:order val="8"/>
          <c:tx>
            <c:v>VFC</c:v>
          </c:tx>
          <c:spPr>
            <a:solidFill>
              <a:schemeClr val="accent3">
                <a:lumMod val="60000"/>
              </a:schemeClr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Deck!$C$91:$C$91</c:f>
              <c:numCache>
                <c:formatCode>0.0%_);\(0.0%\);\-_)</c:formatCode>
                <c:ptCount val="1"/>
                <c:pt idx="0">
                  <c:v>0.13469765290785063</c:v>
                </c:pt>
              </c:numCache>
            </c:numRef>
          </c:xVal>
          <c:yVal>
            <c:numRef>
              <c:f>Deck!$D$91:$D$91</c:f>
              <c:numCache>
                <c:formatCode>0.0x_);\(0.0x\);\-_)</c:formatCode>
                <c:ptCount val="1"/>
                <c:pt idx="0">
                  <c:v>6.629496683573936</c:v>
                </c:pt>
              </c:numCache>
            </c:numRef>
          </c:yVal>
        </c:ser>
        <c:ser>
          <c:idx val="9"/>
          <c:order val="9"/>
          <c:tx>
            <c:v>LULU</c:v>
          </c:tx>
          <c:spPr>
            <a:solidFill>
              <a:schemeClr val="accent4">
                <a:lumMod val="60000"/>
              </a:schemeClr>
            </a:solidFill>
            <a:ln>
              <a:noFill/>
            </a:ln>
          </c:spPr>
          <c:marker>
            <c:symbol val="circle"/>
            <c:size val="8"/>
            <c:spPr>
              <a:solidFill>
                <a:srgbClr val="7F7F7F"/>
              </a:solidFill>
              <a:ln>
                <a:solidFill>
                  <a:srgbClr val="7F7F7F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0">
                    <a:solidFill>
                      <a:srgbClr val="1A1A1A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Deck!$C$92:$C$92</c:f>
              <c:numCache>
                <c:formatCode>0.0%_);\(0.0%\);\-_)</c:formatCode>
                <c:ptCount val="1"/>
                <c:pt idx="0">
                  <c:v>0.22700558860645395</c:v>
                </c:pt>
              </c:numCache>
            </c:numRef>
          </c:xVal>
          <c:yVal>
            <c:numRef>
              <c:f>Deck!$D$92:$D$92</c:f>
              <c:numCache>
                <c:formatCode>0.0x_);\(0.0x\);\-_)</c:formatCode>
                <c:ptCount val="1"/>
                <c:pt idx="0">
                  <c:v>3.300627382465057</c:v>
                </c:pt>
              </c:numCache>
            </c:numRef>
          </c:yVal>
        </c:ser>
        <c:ser>
          <c:idx val="10"/>
          <c:order val="10"/>
          <c:tx>
            <c:v>NKE</c:v>
          </c:tx>
          <c:spPr>
            <a:solidFill>
              <a:schemeClr val="accent5">
                <a:lumMod val="60000"/>
              </a:schemeClr>
            </a:solidFill>
            <a:ln>
              <a:noFill/>
            </a:ln>
          </c:spPr>
          <c:marker>
            <c:symbol val="circle"/>
            <c:size val="11"/>
            <c:spPr>
              <a:solidFill>
                <a:srgbClr val="4472C4"/>
              </a:solidFill>
              <a:ln>
                <a:solidFill>
                  <a:srgbClr val="4472C4"/>
                </a:solidFill>
              </a:ln>
            </c:spPr>
          </c:marker>
          <c:dLbls>
            <c:txPr>
              <a:bodyPr/>
              <a:lstStyle/>
              <a:p>
                <a:pPr>
                  <a:defRPr sz="900" b="1">
                    <a:solidFill>
                      <a:srgbClr val="4472C4"/>
                    </a:solidFill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/>
            <c:showPercent val="0"/>
            <c:showBubbleSize val="0"/>
          </c:dLbls>
          <c:xVal>
            <c:numRef>
              <c:f>Deck!$C$93:$C$93</c:f>
              <c:numCache>
                <c:formatCode>0.0%_);\(0.0%\);\-_)</c:formatCode>
                <c:ptCount val="1"/>
                <c:pt idx="0">
                  <c:v>0.10869233618792355</c:v>
                </c:pt>
              </c:numCache>
            </c:numRef>
          </c:xVal>
          <c:yVal>
            <c:numRef>
              <c:f>Deck!$D$93:$D$93</c:f>
              <c:numCache>
                <c:formatCode>0.0x_);\(0.0x\);\-_)</c:formatCode>
                <c:ptCount val="1"/>
                <c:pt idx="0">
                  <c:v>10.143258092309543</c:v>
                </c:pt>
              </c:numCache>
            </c:numRef>
          </c:yVal>
        </c:ser>
        <c:axId val="111111111"/>
        <c:axId val="222222222"/>
      </c:scatterChart>
      <c:valAx>
        <c:axId val="111111111"/>
        <c:scaling>
          <c:orientation val="minMax"/>
          <c:max val="0.35"/>
          <c:min val="0.05"/>
        </c:scaling>
        <c:delete val="0"/>
        <c:axPos val="b"/>
        <c:numFmt formatCode="0%" sourceLinked="0"/>
        <c:majorTickMark val="none"/>
        <c:minorTickMark val="none"/>
        <c:crossAx val="222222222"/>
        <c:crosses val="autoZero"/>
      </c:valAx>
      <c:valAx>
        <c:axId val="222222222"/>
        <c:scaling>
          <c:orientation val="minMax"/>
          <c:min val="0"/>
        </c:scaling>
        <c:delete val="0"/>
        <c:axPos val="l"/>
        <c:numFmt formatCode="0.0x" sourceLinked="0"/>
        <c:majorTickMark val="none"/>
        <c:minorTickMark val="none"/>
        <c:crossAx val="111111111"/>
        <c:crosses val="autoZero"/>
      </c:valAx>
    </c:plotArea>
    <c:dispBlanksAs val="gap"/>
  </c:chart>
  <c:spPr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title>
      <c:tx>
        <c:rich>
          <a:bodyPr/>
          <a:lstStyle/>
          <a:p>
            <a:pPr>
              <a:defRPr sz="1200" b="1"/>
            </a:pPr>
            <a:r>
              <a:rPr lang="en-US"/>
              <a:t>Revenue ($bn) and Adj. EBIT margin (%)</a:t>
            </a:r>
          </a:p>
        </c:rich>
      </c:tx>
      <c:overlay val="0"/>
    </c:title>
    <c:plotArea>
      <c:barChart>
        <c:barDir val="col"/>
        <c:grouping val="clustered"/>
        <c:varyColors val="0"/>
        <c:ser>
          <c:idx val="0"/>
          <c:order val="0"/>
          <c:tx>
            <c:v>Revenue ($bn)</c:v>
          </c:tx>
          <c:spPr>
            <a:solidFill>
              <a:srgbClr val="4472C4"/>
            </a:solidFill>
            <a:ln>
              <a:noFill/>
            </a:ln>
          </c:spPr>
          <c:invertIfNegative val="0"/>
          <c:dLbls>
            <c:numFmt formatCode="0.0"/>
            <c:txPr>
              <a:bodyPr/>
              <a:lstStyle/>
              <a:p>
                <a:pPr>
                  <a:defRPr sz="900" b="1">
                    <a:solidFill>
                      <a:srgbClr val="FFFFFF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Deck!$C$5:$J$5</c:f>
              <c:strCache>
                <c:ptCount val="8"/>
                <c:pt idx="0">
                  <c:v>FY24A</c:v>
                </c:pt>
                <c:pt idx="1">
                  <c:v>FY25A</c:v>
                </c:pt>
                <c:pt idx="2">
                  <c:v>FY26A</c:v>
                </c:pt>
                <c:pt idx="3">
                  <c:v>FY27E</c:v>
                </c:pt>
                <c:pt idx="4">
                  <c:v>FY28E</c:v>
                </c:pt>
                <c:pt idx="5">
                  <c:v>FY29E</c:v>
                </c:pt>
                <c:pt idx="6">
                  <c:v>FY30E</c:v>
                </c:pt>
                <c:pt idx="7">
                  <c:v>FY31E</c:v>
                </c:pt>
              </c:strCache>
            </c:strRef>
          </c:cat>
          <c:val>
            <c:numRef>
              <c:f>Deck!$C$6:$J$6</c:f>
              <c:numCache>
                <c:formatCode>#,##0.0_);\(#,##0.0\);\-_)</c:formatCode>
                <c:ptCount val="8"/>
                <c:pt idx="0">
                  <c:v>51.362</c:v>
                </c:pt>
                <c:pt idx="1">
                  <c:v>46.309</c:v>
                </c:pt>
                <c:pt idx="2">
                  <c:v>46.398</c:v>
                </c:pt>
                <c:pt idx="3">
                  <c:v>42.78749</c:v>
                </c:pt>
                <c:pt idx="4">
                  <c:v>43.8542085</c:v>
                </c:pt>
                <c:pt idx="5">
                  <c:v>45.922313675000005</c:v>
                </c:pt>
                <c:pt idx="6">
                  <c:v>48.25622502105</c:v>
                </c:pt>
                <c:pt idx="7">
                  <c:v>50.7181347681405</c:v>
                </c:pt>
              </c:numCache>
            </c:numRef>
          </c:val>
        </c:ser>
        <c:gapWidth val="50"/>
        <c:axId val="111111111"/>
        <c:axId val="222222222"/>
      </c:barChart>
      <c:lineChart>
        <c:grouping val="standard"/>
        <c:varyColors val="0"/>
        <c:ser>
          <c:idx val="1"/>
          <c:order val="1"/>
          <c:tx>
            <c:v>Adj. EBIT margin (%)</c:v>
          </c:tx>
          <c:spPr>
            <a:ln>
              <a:solidFill>
                <a:srgbClr val="ED7D31"/>
              </a:solidFill>
            </a:ln>
          </c:spPr>
          <c:marker>
            <c:symbol val="circle"/>
            <c:size val="5"/>
            <c:spPr>
              <a:solidFill>
                <a:srgbClr val="ED7D31"/>
              </a:solidFill>
              <a:ln>
                <a:solidFill>
                  <a:srgbClr val="ED7D31"/>
                </a:solidFill>
              </a:ln>
            </c:spPr>
          </c:marker>
          <c:dLbls>
            <c:numFmt formatCode="0.0%"/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dLblPos val="t"/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Deck!$C$5:$J$5</c:f>
              <c:strCache>
                <c:ptCount val="8"/>
                <c:pt idx="0">
                  <c:v>FY24A</c:v>
                </c:pt>
                <c:pt idx="1">
                  <c:v>FY25A</c:v>
                </c:pt>
                <c:pt idx="2">
                  <c:v>FY26A</c:v>
                </c:pt>
                <c:pt idx="3">
                  <c:v>FY27E</c:v>
                </c:pt>
                <c:pt idx="4">
                  <c:v>FY28E</c:v>
                </c:pt>
                <c:pt idx="5">
                  <c:v>FY29E</c:v>
                </c:pt>
                <c:pt idx="6">
                  <c:v>FY30E</c:v>
                </c:pt>
                <c:pt idx="7">
                  <c:v>FY31E</c:v>
                </c:pt>
              </c:strCache>
            </c:strRef>
          </c:cat>
          <c:val>
            <c:numRef>
              <c:f>Deck!$C$7:$J$7</c:f>
              <c:numCache>
                <c:formatCode>0.0%_);\(0.0%\);\-_)</c:formatCode>
                <c:ptCount val="8"/>
                <c:pt idx="0">
                  <c:v>0.1359370741014758</c:v>
                </c:pt>
                <c:pt idx="1">
                  <c:v>0.08158241378565721</c:v>
                </c:pt>
                <c:pt idx="2">
                  <c:v>0.09127548601232811</c:v>
                </c:pt>
                <c:pt idx="3">
                  <c:v>0.058065488300435494</c:v>
                </c:pt>
                <c:pt idx="4">
                  <c:v>0.07502925907327687</c:v>
                </c:pt>
                <c:pt idx="5">
                  <c:v>0.08913576553805903</c:v>
                </c:pt>
                <c:pt idx="6">
                  <c:v>0.10033300674118192</c:v>
                </c:pt>
                <c:pt idx="7">
                  <c:v>0.11014917877782396</c:v>
                </c:pt>
              </c:numCache>
            </c:numRef>
          </c:val>
          <c:smooth val="0"/>
        </c:ser>
        <c:axId val="555555555"/>
        <c:axId val="333333333"/>
      </c:lineChart>
      <c:catAx>
        <c:axId val="111111111"/>
        <c:scaling>
          <c:orientation val="minMax"/>
        </c:scaling>
        <c:delete val="0"/>
        <c:axPos val="b"/>
        <c:majorTickMark val="none"/>
        <c:minorTickMark val="none"/>
        <c:crossAx val="222222222"/>
        <c:crosses val="autoZero"/>
      </c:catAx>
      <c:valAx>
        <c:axId val="222222222"/>
        <c:scaling>
          <c:orientation val="minMax"/>
          <c:max val="120"/>
          <c:min val="0"/>
        </c:scaling>
        <c:delete val="1"/>
        <c:axPos val="l"/>
        <c:crossAx val="111111111"/>
        <c:crosses val="autoZero"/>
      </c:valAx>
      <c:valAx>
        <c:axId val="333333333"/>
        <c:scaling>
          <c:orientation val="minMax"/>
          <c:max val="0.16"/>
          <c:min val="0"/>
        </c:scaling>
        <c:delete val="0"/>
        <c:axPos val="r"/>
        <c:numFmt formatCode="0%" sourceLinked="0"/>
        <c:majorTickMark val="none"/>
        <c:minorTickMark val="none"/>
        <c:crossAx val="555555555"/>
        <c:crosses val="max"/>
      </c:valAx>
      <c:catAx>
        <c:axId val="555555555"/>
        <c:scaling>
          <c:orientation val="minMax"/>
        </c:scaling>
        <c:delete val="1"/>
        <c:axPos val="b"/>
        <c:crossAx val="333333333"/>
        <c:crosses val="autoZero"/>
      </c:catAx>
    </c:plotArea>
    <c:legend>
      <c:legendPos val="b"/>
      <c:overlay val="0"/>
    </c:legend>
    <c:dispBlanksAs val="gap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177800"/>
            <a:ext cx="11277600" cy="508000"/>
          </a:xfrm>
        </p:spPr>
        <p:txBody>
          <a:bodyPr/>
          <a:p/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11200"/>
            <a:ext cx="11277600" cy="330200"/>
          </a:xfrm>
        </p:spPr>
        <p:txBody>
          <a:bodyPr/>
          <a:p/>
        </p:txBody>
      </p:sp>
      <p:sp>
        <p:nvSpPr>
          <p:cNvPr id="4" name="SlideNumber"/>
          <p:cNvSpPr/>
          <p:nvPr>
            <p:ph type="sldNum"/>
          </p:nvPr>
        </p:nvSpPr>
        <p:spPr>
          <a:xfrm>
            <a:off x="11176000" y="6477000"/>
            <a:ext cx="558800" cy="254000"/>
          </a:xfrm>
        </p:spPr>
        <p:txBody>
          <a:bodyPr/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2" Type="http://schemas.openxmlformats.org/officeDocument/2006/relationships/tags" Target="../tags/tag6.xml"/><Relationship Id="rId1" Type="http://schemas.openxmlformats.org/officeDocument/2006/relationships/slideLayout" Target="../slideLayouts/slideLayout12.xml"/></Relationships>
</file>

<file path=ppt/slides/_rels/slide7.xml.rels><?xml version='1.0' encoding='UTF-8' standalone='yes'?>
<Relationships xmlns="http://schemas.openxmlformats.org/package/2006/relationships"><Relationship Id="rId2" Type="http://schemas.openxmlformats.org/officeDocument/2006/relationships/tags" Target="../tags/tag7.xml"/><Relationship Id="rId3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8.xml.rels><?xml version='1.0' encoding='UTF-8' standalone='yes'?>
<Relationships xmlns="http://schemas.openxmlformats.org/package/2006/relationships"><Relationship Id="rId2" Type="http://schemas.openxmlformats.org/officeDocument/2006/relationships/tags" Target="../tags/tag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6.xml"/></Relationships>
</file>

<file path=ppt/slides/_rels/slide9.xml.rels><?xml version='1.0' encoding='UTF-8' standalone='yes'?>
<Relationships xmlns="http://schemas.openxmlformats.org/package/2006/relationships"><Relationship Id="rId2" Type="http://schemas.openxmlformats.org/officeDocument/2006/relationships/tags" Target="../tags/tag9.xml"/><Relationship Id="rId3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10.xml.rels><?xml version='1.0' encoding='UTF-8' standalone='yes'?>
<Relationships xmlns="http://schemas.openxmlformats.org/package/2006/relationships"><Relationship Id="rId2" Type="http://schemas.openxmlformats.org/officeDocument/2006/relationships/tags" Target="../tags/tag10.xml"/><Relationship Id="rId1" Type="http://schemas.openxmlformats.org/officeDocument/2006/relationships/slideLayout" Target="../slideLayouts/slideLayout12.xml"/></Relationships>
</file>

<file path=ppt/slides/_rels/slide11.xml.rels><?xml version='1.0' encoding='UTF-8' standalone='yes'?>
<Relationships xmlns="http://schemas.openxmlformats.org/package/2006/relationships"><Relationship Id="rId2" Type="http://schemas.openxmlformats.org/officeDocument/2006/relationships/tags" Target="../tags/tag11.xml"/><Relationship Id="rId1" Type="http://schemas.openxmlformats.org/officeDocument/2006/relationships/slideLayout" Target="../slideLayouts/slideLayout12.xml"/></Relationships>
</file>

<file path=ppt/slides/_rels/slide12.xml.rels><?xml version='1.0' encoding='UTF-8' standalone='yes'?>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Layout" Target="../slideLayouts/slideLayout12.xml"/></Relationships>
</file>

<file path=ppt/slides/_rels/slide13.xml.rels><?xml version='1.0' encoding='UTF-8' standalone='yes'?>
<Relationships xmlns="http://schemas.openxmlformats.org/package/2006/relationships"><Relationship Id="rId2" Type="http://schemas.openxmlformats.org/officeDocument/2006/relationships/tags" Target="../tags/tag13.xml"/><Relationship Id="rId1" Type="http://schemas.openxmlformats.org/officeDocument/2006/relationships/slideLayout" Target="../slideLayouts/slideLayout12.xml"/></Relationships>
</file>

<file path=ppt/slides/_rels/slide14.xml.rels><?xml version='1.0' encoding='UTF-8' standalone='yes'?>
<Relationships xmlns="http://schemas.openxmlformats.org/package/2006/relationships"><Relationship Id="rId2" Type="http://schemas.openxmlformats.org/officeDocument/2006/relationships/tags" Target="../tags/tag14.xml"/><Relationship Id="rId3" Type="http://schemas.openxmlformats.org/officeDocument/2006/relationships/chart" Target="../charts/chart6.xml"/><Relationship Id="rId4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17.xml.rels><?xml version='1.0' encoding='UTF-8' standalone='yes'?>
<Relationships xmlns="http://schemas.openxmlformats.org/package/2006/relationships"><Relationship Id="rId2" Type="http://schemas.openxmlformats.org/officeDocument/2006/relationships/tags" Target="../tags/tag17.xml"/><Relationship Id="rId1" Type="http://schemas.openxmlformats.org/officeDocument/2006/relationships/slideLayout" Target="../slideLayouts/slideLayout12.xml"/></Relationships>
</file>

<file path=ppt/slides/_rels/slide18.xml.rels><?xml version='1.0' encoding='UTF-8' standalone='yes'?>
<Relationships xmlns="http://schemas.openxmlformats.org/package/2006/relationships"><Relationship Id="rId2" Type="http://schemas.openxmlformats.org/officeDocument/2006/relationships/tags" Target="../tags/tag18.xml"/><Relationship Id="rId1" Type="http://schemas.openxmlformats.org/officeDocument/2006/relationships/slideLayout" Target="../slideLayouts/slideLayout12.xml"/></Relationships>
</file>

<file path=ppt/slides/_rels/slide19.xml.rels><?xml version='1.0' encoding='UTF-8' standalone='yes'?>
<Relationships xmlns="http://schemas.openxmlformats.org/package/2006/relationships"><Relationship Id="rId2" Type="http://schemas.openxmlformats.org/officeDocument/2006/relationships/tags" Target="../tags/tag19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9.xml"/></Relationships>
</file>

<file path=ppt/slides/_rels/slide20.xml.rels><?xml version='1.0' encoding='UTF-8' standalone='yes'?>
<Relationships xmlns="http://schemas.openxmlformats.org/package/2006/relationships"><Relationship Id="rId2" Type="http://schemas.openxmlformats.org/officeDocument/2006/relationships/tags" Target="../tags/tag20.xml"/><Relationship Id="rId1" Type="http://schemas.openxmlformats.org/officeDocument/2006/relationships/slideLayout" Target="../slideLayouts/slideLayout12.xml"/></Relationships>
</file>

<file path=ppt/slides/_rels/slide21.xml.rels><?xml version='1.0' encoding='UTF-8' standalone='yes'?>
<Relationships xmlns="http://schemas.openxmlformats.org/package/2006/relationships"><Relationship Id="rId2" Type="http://schemas.openxmlformats.org/officeDocument/2006/relationships/tags" Target="../tags/tag21.xml"/><Relationship Id="rId1" Type="http://schemas.openxmlformats.org/officeDocument/2006/relationships/slideLayout" Target="../slideLayouts/slideLayout12.xml"/></Relationships>
</file>

<file path=ppt/slides/_rels/slide22.xml.rels><?xml version='1.0' encoding='UTF-8' standalone='yes'?>
<Relationships xmlns="http://schemas.openxmlformats.org/package/2006/relationships"><Relationship Id="rId2" Type="http://schemas.openxmlformats.org/officeDocument/2006/relationships/tags" Target="../tags/tag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tags" Target="../tags/tag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tags" Target="../tags/tag25.xml"/><Relationship Id="rId1" Type="http://schemas.openxmlformats.org/officeDocument/2006/relationships/slideLayout" Target="../slideLayouts/slideLayout12.xml"/></Relationships>
</file>

<file path=ppt/slides/_rels/slide26.xml.rels><?xml version='1.0' encoding='UTF-8' standalone='yes'?>
<Relationships xmlns="http://schemas.openxmlformats.org/package/2006/relationships"><Relationship Id="rId2" Type="http://schemas.openxmlformats.org/officeDocument/2006/relationships/tags" Target="../tags/tag26.xml"/><Relationship Id="rId1" Type="http://schemas.openxmlformats.org/officeDocument/2006/relationships/slideLayout" Target="../slideLayouts/slideLayout12.xml"/><Relationship Id="rId7" Type="http://schemas.openxmlformats.org/officeDocument/2006/relationships/chart" Target="../charts/chart14.xml"/><Relationship Id="rId8" Type="http://schemas.openxmlformats.org/officeDocument/2006/relationships/chart" Target="../charts/char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/>
        <p:txBody>
          <a:bodyPr/>
          <a:p>
            <a:r>
              <a:rPr sz="4400" b="1">
                <a:solidFill>
                  <a:srgbClr val="FFFFFF"/>
                </a:solidFill>
              </a:rPr>
              <a:t>Project Swoosh</a:t>
            </a:r>
          </a:p>
          <a:p>
            <a:pPr/>
            <a:r>
              <a:rPr sz="2000" b="0">
                <a:solidFill>
                  <a:srgbClr val="FFFFFF"/>
                </a:solidFill>
              </a:rPr>
              <a:t>Investment Committee Memo: minority investment in NIKE, Inc. (NYSE: NKE)</a:t>
            </a:r>
          </a:p>
        </p:txBody>
      </p:sp>
      <p:sp>
        <p:nvSpPr>
          <p:cNvPr id="6" name="Cover sub"/>
          <p:cNvSpPr txBox="1"/>
          <p:nvPr/>
        </p:nvSpPr>
        <p:spPr>
          <a:xfrm>
            <a:off x="831850" y="4724400"/>
            <a:ext cx="10515600" cy="381000"/>
          </a:xfrm>
          <a:prstGeom prst="rect">
            <a:avLst/>
          </a:prstGeom>
        </p:spPr>
        <p:txBody>
          <a:bodyPr wrap="square" anchor="t"/>
          <a:p>
            <a:r>
              <a:rPr sz="1400">
                <a:solidFill>
                  <a:srgbClr val="D9D9D9"/>
                </a:solidFill>
                <a:latin typeface="+mn-lt"/>
              </a:rPr>
              <a:t>October 2026  |  Market data as of 10/07/26 close; financials through Q1 FY27 (31-Aug-26)</a:t>
            </a:r>
            <a:endParaRPr sz="1400"/>
          </a:p>
        </p:txBody>
      </p:sp>
      <p:sp>
        <p:nvSpPr>
          <p:cNvPr id="7" name="Cover conf"/>
          <p:cNvSpPr txBox="1"/>
          <p:nvPr/>
        </p:nvSpPr>
        <p:spPr>
          <a:xfrm>
            <a:off x="831850" y="5969000"/>
            <a:ext cx="10515600" cy="304800"/>
          </a:xfrm>
          <a:prstGeom prst="rect">
            <a:avLst/>
          </a:prstGeom>
        </p:spPr>
        <p:txBody>
          <a:bodyPr wrap="square" anchor="t"/>
          <a:p>
            <a:r>
              <a:rPr sz="1100">
                <a:solidFill>
                  <a:srgbClr val="D9D9D9"/>
                </a:solidFill>
                <a:latin typeface="+mn-lt"/>
              </a:rPr>
              <a:t>Strictly confidential  |  For Investment Committee discussion only</a:t>
            </a:r>
            <a:endParaRPr sz="1100"/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Executive summary (1/2): a minority stake in Nike at the trough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We seek approval to build a non-control position in NKE ahead of a margin-led earnings recovery</a:t>
            </a:r>
            <a:endParaRPr sz="1400"/>
          </a:p>
        </p:txBody>
      </p:sp>
      <p:sp>
        <p:nvSpPr>
          <p:cNvPr id="5" name="ES1 text"/>
          <p:cNvSpPr txBox="1"/>
          <p:nvPr/>
        </p:nvSpPr>
        <p:spPr>
          <a:xfrm>
            <a:off x="457200" y="1168400"/>
            <a:ext cx="7188200" cy="50165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The ask:</a:t>
            </a:r>
            <a:r>
              <a:rPr sz="1300" b="0">
                <a:solidFill>
                  <a:srgbClr val="1A1A1A"/>
                </a:solidFill>
                <a:latin typeface="+mn-lt"/>
              </a:rPr>
              <a:t> approve building a minority, non-control position in NKE Class B common stock at or near the </a:t>
            </a:r>
            <a:r>
              <a:rPr sz="1300" b="0">
                <a:solidFill>
                  <a:srgbClr val="1A1A1A"/>
                </a:solidFill>
                <a:latin typeface="+mn-lt"/>
              </a:rPr>
              <a:t>$34.36</a:t>
            </a:r>
            <a:r>
              <a:rPr sz="1300" b="0">
                <a:solidFill>
                  <a:srgbClr val="1A1A1A"/>
                </a:solidFill>
                <a:latin typeface="+mn-lt"/>
              </a:rPr>
              <a:t> model entry (10/07/26 close), a </a:t>
            </a:r>
            <a:r>
              <a:rPr sz="1300" b="0">
                <a:solidFill>
                  <a:srgbClr val="1A1A1A"/>
                </a:solidFill>
                <a:latin typeface="+mn-lt"/>
              </a:rPr>
              <a:t>$51.1bn</a:t>
            </a:r>
            <a:r>
              <a:rPr sz="1300" b="0">
                <a:solidFill>
                  <a:srgbClr val="1A1A1A"/>
                </a:solidFill>
                <a:latin typeface="+mn-lt"/>
              </a:rPr>
              <a:t> market cap and </a:t>
            </a:r>
            <a:r>
              <a:rPr sz="1300" b="0">
                <a:solidFill>
                  <a:srgbClr val="1A1A1A"/>
                </a:solidFill>
                <a:latin typeface="+mn-lt"/>
              </a:rPr>
              <a:t>$50.6bn</a:t>
            </a:r>
            <a:r>
              <a:rPr sz="1300" b="0">
                <a:solidFill>
                  <a:srgbClr val="1A1A1A"/>
                </a:solidFill>
                <a:latin typeface="+mn-lt"/>
              </a:rPr>
              <a:t> EV; shares closed at </a:t>
            </a:r>
            <a:r>
              <a:rPr sz="1300" b="0">
                <a:solidFill>
                  <a:srgbClr val="1A1A1A"/>
                </a:solidFill>
                <a:latin typeface="+mn-lt"/>
              </a:rPr>
              <a:t>$37.15</a:t>
            </a:r>
            <a:r>
              <a:rPr sz="1300" b="0">
                <a:solidFill>
                  <a:srgbClr val="1A1A1A"/>
                </a:solidFill>
                <a:latin typeface="+mn-lt"/>
              </a:rPr>
              <a:t> on 28 Oct</a:t>
            </a:r>
            <a:endParaRPr sz="1300"/>
          </a:p>
          <a:p>
            <a:pPr marL="330200" indent="-152400">
              <a:spcBef>
                <a:spcPts val="200"/>
              </a:spcBef>
              <a:buFont typeface="Arial"/>
              <a:buChar char="▪"/>
            </a:pPr>
            <a:r>
              <a:rPr sz="1200">
                <a:solidFill>
                  <a:srgbClr val="1A1A1A"/>
                </a:solidFill>
                <a:latin typeface="+mn-lt"/>
              </a:rPr>
              <a:t>A take-private is not actionable: </a:t>
            </a:r>
            <a:r>
              <a:rPr sz="1200">
                <a:solidFill>
                  <a:srgbClr val="1A1A1A"/>
                </a:solidFill>
                <a:latin typeface="+mn-lt"/>
              </a:rPr>
              <a:t>Class A holders elect three-quarters of the board</a:t>
            </a:r>
            <a:r>
              <a:rPr sz="1200">
                <a:solidFill>
                  <a:srgbClr val="1A1A1A"/>
                </a:solidFill>
                <a:latin typeface="+mn-lt"/>
              </a:rPr>
              <a:t>, and Class A is </a:t>
            </a:r>
            <a:r>
              <a:rPr sz="1200">
                <a:solidFill>
                  <a:srgbClr val="1A1A1A"/>
                </a:solidFill>
                <a:latin typeface="+mn-lt"/>
              </a:rPr>
              <a:t>primarily held by Swoosh, LLC</a:t>
            </a:r>
            <a:r>
              <a:rPr sz="1200">
                <a:solidFill>
                  <a:srgbClr val="1A1A1A"/>
                </a:solidFill>
                <a:latin typeface="+mn-lt"/>
              </a:rPr>
              <a:t>, formed by co-founder Phil Knight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The business:</a:t>
            </a:r>
            <a:r>
              <a:rPr sz="1300" b="0">
                <a:solidFill>
                  <a:srgbClr val="1A1A1A"/>
                </a:solidFill>
                <a:latin typeface="+mn-lt"/>
              </a:rPr>
              <a:t> </a:t>
            </a:r>
            <a:r>
              <a:rPr sz="1300" b="0">
                <a:solidFill>
                  <a:srgbClr val="1A1A1A"/>
                </a:solidFill>
                <a:latin typeface="+mn-lt"/>
              </a:rPr>
              <a:t>the world's leading designer, marketer and distributor</a:t>
            </a:r>
            <a:r>
              <a:rPr sz="1300" b="0">
                <a:solidFill>
                  <a:srgbClr val="1A1A1A"/>
                </a:solidFill>
                <a:latin typeface="+mn-lt"/>
              </a:rPr>
              <a:t> of athletic footwear, apparel and equipment; FY26A revenue of </a:t>
            </a:r>
            <a:r>
              <a:rPr sz="1300" b="0">
                <a:solidFill>
                  <a:srgbClr val="1A1A1A"/>
                </a:solidFill>
                <a:latin typeface="+mn-lt"/>
              </a:rPr>
              <a:t>$46.4bn</a:t>
            </a:r>
            <a:r>
              <a:rPr sz="1300" b="0">
                <a:solidFill>
                  <a:srgbClr val="1A1A1A"/>
                </a:solidFill>
                <a:latin typeface="+mn-lt"/>
              </a:rPr>
              <a:t>, </a:t>
            </a:r>
            <a:r>
              <a:rPr sz="1300" b="0">
                <a:solidFill>
                  <a:srgbClr val="1A1A1A"/>
                </a:solidFill>
                <a:latin typeface="+mn-lt"/>
              </a:rPr>
              <a:t>44% North America</a:t>
            </a:r>
            <a:r>
              <a:rPr sz="1300" b="0">
                <a:solidFill>
                  <a:srgbClr val="1A1A1A"/>
                </a:solidFill>
                <a:latin typeface="+mn-lt"/>
              </a:rPr>
              <a:t>, 27% EMEA, 13% Greater China, 13% APLA and 3% Converse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What went wrong:</a:t>
            </a:r>
            <a:r>
              <a:rPr sz="1300" b="0">
                <a:solidFill>
                  <a:srgbClr val="1A1A1A"/>
                </a:solidFill>
                <a:latin typeface="+mn-lt"/>
              </a:rPr>
              <a:t> adj. EBIT margin fell from </a:t>
            </a:r>
            <a:r>
              <a:rPr sz="1300" b="0">
                <a:solidFill>
                  <a:srgbClr val="1A1A1A"/>
                </a:solidFill>
                <a:latin typeface="+mn-lt"/>
              </a:rPr>
              <a:t>13.6% in FY24A</a:t>
            </a:r>
            <a:r>
              <a:rPr sz="1300" b="0">
                <a:solidFill>
                  <a:srgbClr val="1A1A1A"/>
                </a:solidFill>
                <a:latin typeface="+mn-lt"/>
              </a:rPr>
              <a:t> to </a:t>
            </a:r>
            <a:r>
              <a:rPr sz="1300" b="0">
                <a:solidFill>
                  <a:srgbClr val="1A1A1A"/>
                </a:solidFill>
                <a:latin typeface="+mn-lt"/>
              </a:rPr>
              <a:t>9.1% in FY26A</a:t>
            </a:r>
            <a:r>
              <a:rPr sz="1300" b="0">
                <a:solidFill>
                  <a:srgbClr val="1A1A1A"/>
                </a:solidFill>
                <a:latin typeface="+mn-lt"/>
              </a:rPr>
              <a:t> (</a:t>
            </a:r>
            <a:r>
              <a:rPr sz="1300" b="0">
                <a:solidFill>
                  <a:srgbClr val="1A1A1A"/>
                </a:solidFill>
                <a:latin typeface="+mn-lt"/>
              </a:rPr>
              <a:t>7.0% excluding</a:t>
            </a:r>
            <a:r>
              <a:rPr sz="1300" b="0">
                <a:solidFill>
                  <a:srgbClr val="1A1A1A"/>
                </a:solidFill>
                <a:latin typeface="+mn-lt"/>
              </a:rPr>
              <a:t> the </a:t>
            </a:r>
            <a:r>
              <a:rPr sz="1300" b="0">
                <a:solidFill>
                  <a:srgbClr val="1A1A1A"/>
                </a:solidFill>
                <a:latin typeface="+mn-lt"/>
              </a:rPr>
              <a:t>$986M IEEPA tariff recovery</a:t>
            </a:r>
            <a:r>
              <a:rPr sz="1300" b="0">
                <a:solidFill>
                  <a:srgbClr val="1A1A1A"/>
                </a:solidFill>
                <a:latin typeface="+mn-lt"/>
              </a:rPr>
              <a:t>); every geography lost </a:t>
            </a:r>
            <a:r>
              <a:rPr sz="1300" b="0">
                <a:solidFill>
                  <a:srgbClr val="1A1A1A"/>
                </a:solidFill>
                <a:latin typeface="+mn-lt"/>
              </a:rPr>
              <a:t>6 to 9 points</a:t>
            </a:r>
            <a:r>
              <a:rPr sz="1300" b="0">
                <a:solidFill>
                  <a:srgbClr val="1A1A1A"/>
                </a:solidFill>
                <a:latin typeface="+mn-lt"/>
              </a:rPr>
              <a:t> as </a:t>
            </a:r>
            <a:r>
              <a:rPr sz="1300" b="0">
                <a:solidFill>
                  <a:srgbClr val="1A1A1A"/>
                </a:solidFill>
                <a:latin typeface="+mn-lt"/>
              </a:rPr>
              <a:t>over $4bn</a:t>
            </a:r>
            <a:r>
              <a:rPr sz="1300" b="0">
                <a:solidFill>
                  <a:srgbClr val="1A1A1A"/>
                </a:solidFill>
                <a:latin typeface="+mn-lt"/>
              </a:rPr>
              <a:t> of classic footwear revenue was cut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Why now:</a:t>
            </a:r>
            <a:r>
              <a:rPr sz="1300" b="0">
                <a:solidFill>
                  <a:srgbClr val="1A1A1A"/>
                </a:solidFill>
                <a:latin typeface="+mn-lt"/>
              </a:rPr>
              <a:t> FY27 is the trough (adj. EPS of </a:t>
            </a:r>
            <a:r>
              <a:rPr sz="1300" b="0">
                <a:solidFill>
                  <a:srgbClr val="1A1A1A"/>
                </a:solidFill>
                <a:latin typeface="+mn-lt"/>
              </a:rPr>
              <a:t>$1.28</a:t>
            </a:r>
            <a:r>
              <a:rPr sz="1300" b="0">
                <a:solidFill>
                  <a:srgbClr val="1A1A1A"/>
                </a:solidFill>
                <a:latin typeface="+mn-lt"/>
              </a:rPr>
              <a:t>, inside the </a:t>
            </a:r>
            <a:r>
              <a:rPr sz="1300" b="0">
                <a:solidFill>
                  <a:srgbClr val="1A1A1A"/>
                </a:solidFill>
                <a:latin typeface="+mn-lt"/>
              </a:rPr>
              <a:t>$1.15 to $1.35 guide</a:t>
            </a:r>
            <a:r>
              <a:rPr sz="1300" b="0">
                <a:solidFill>
                  <a:srgbClr val="1A1A1A"/>
                </a:solidFill>
                <a:latin typeface="+mn-lt"/>
              </a:rPr>
              <a:t>); Q1 FY27 gross margin </a:t>
            </a:r>
            <a:r>
              <a:rPr sz="1300" b="0">
                <a:solidFill>
                  <a:srgbClr val="1A1A1A"/>
                </a:solidFill>
                <a:latin typeface="+mn-lt"/>
              </a:rPr>
              <a:t>rose 60bp to 42.8%</a:t>
            </a:r>
            <a:r>
              <a:rPr sz="1300" b="0">
                <a:solidFill>
                  <a:srgbClr val="1A1A1A"/>
                </a:solidFill>
                <a:latin typeface="+mn-lt"/>
              </a:rPr>
              <a:t>; Pace targets </a:t>
            </a:r>
            <a:r>
              <a:rPr sz="1300" b="0">
                <a:solidFill>
                  <a:srgbClr val="1A1A1A"/>
                </a:solidFill>
                <a:latin typeface="+mn-lt"/>
              </a:rPr>
              <a:t>~$2.5bn of savings</a:t>
            </a:r>
            <a:r>
              <a:rPr sz="1300" b="0">
                <a:solidFill>
                  <a:srgbClr val="1A1A1A"/>
                </a:solidFill>
                <a:latin typeface="+mn-lt"/>
              </a:rPr>
              <a:t> through FY31; </a:t>
            </a:r>
            <a:r>
              <a:rPr sz="1300" b="0">
                <a:solidFill>
                  <a:srgbClr val="1A1A1A"/>
                </a:solidFill>
                <a:latin typeface="+mn-lt"/>
              </a:rPr>
              <a:t>tariffs stop being a headwind after Q1 FY27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New team, new plan:</a:t>
            </a:r>
            <a:r>
              <a:rPr sz="1300" b="0">
                <a:solidFill>
                  <a:srgbClr val="1A1A1A"/>
                </a:solidFill>
                <a:latin typeface="+mn-lt"/>
              </a:rPr>
              <a:t> CEO Elliott Hill (</a:t>
            </a:r>
            <a:r>
              <a:rPr sz="1300" b="0">
                <a:solidFill>
                  <a:srgbClr val="1A1A1A"/>
                </a:solidFill>
                <a:latin typeface="+mn-lt"/>
              </a:rPr>
              <a:t>since Oct 2024</a:t>
            </a:r>
            <a:r>
              <a:rPr sz="1300" b="0">
                <a:solidFill>
                  <a:srgbClr val="1A1A1A"/>
                </a:solidFill>
                <a:latin typeface="+mn-lt"/>
              </a:rPr>
              <a:t>, </a:t>
            </a:r>
            <a:r>
              <a:rPr sz="1300" b="0">
                <a:solidFill>
                  <a:srgbClr val="1A1A1A"/>
                </a:solidFill>
                <a:latin typeface="+mn-lt"/>
              </a:rPr>
              <a:t>32 years</a:t>
            </a:r>
            <a:r>
              <a:rPr sz="1300" b="0">
                <a:solidFill>
                  <a:srgbClr val="1A1A1A"/>
                </a:solidFill>
                <a:latin typeface="+mn-lt"/>
              </a:rPr>
              <a:t> at Nike) and CFO David Denton (</a:t>
            </a:r>
            <a:r>
              <a:rPr sz="1300" b="0">
                <a:solidFill>
                  <a:srgbClr val="1A1A1A"/>
                </a:solidFill>
                <a:latin typeface="+mn-lt"/>
              </a:rPr>
              <a:t>since Aug 2026</a:t>
            </a:r>
            <a:r>
              <a:rPr sz="1300" b="0">
                <a:solidFill>
                  <a:srgbClr val="1A1A1A"/>
                </a:solidFill>
                <a:latin typeface="+mn-lt"/>
              </a:rPr>
              <a:t>, </a:t>
            </a:r>
            <a:r>
              <a:rPr sz="1300" b="0">
                <a:solidFill>
                  <a:srgbClr val="1A1A1A"/>
                </a:solidFill>
                <a:latin typeface="+mn-lt"/>
              </a:rPr>
              <a:t>ex-Pfizer CFO</a:t>
            </a:r>
            <a:r>
              <a:rPr sz="1300" b="0">
                <a:solidFill>
                  <a:srgbClr val="1A1A1A"/>
                </a:solidFill>
                <a:latin typeface="+mn-lt"/>
              </a:rPr>
              <a:t>); the </a:t>
            </a:r>
            <a:r>
              <a:rPr sz="1300" b="0">
                <a:solidFill>
                  <a:srgbClr val="1A1A1A"/>
                </a:solidFill>
                <a:latin typeface="+mn-lt"/>
              </a:rPr>
              <a:t>16-17 Nov Investor Day</a:t>
            </a:r>
            <a:r>
              <a:rPr sz="1300" b="0">
                <a:solidFill>
                  <a:srgbClr val="1A1A1A"/>
                </a:solidFill>
                <a:latin typeface="+mn-lt"/>
              </a:rPr>
              <a:t> sets a </a:t>
            </a:r>
            <a:r>
              <a:rPr sz="1300" b="0">
                <a:solidFill>
                  <a:srgbClr val="1A1A1A"/>
                </a:solidFill>
                <a:latin typeface="+mn-lt"/>
              </a:rPr>
              <a:t>five-year financial framework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Our underwriting is a margin story:</a:t>
            </a:r>
            <a:r>
              <a:rPr sz="1300" b="0">
                <a:solidFill>
                  <a:srgbClr val="1A1A1A"/>
                </a:solidFill>
                <a:latin typeface="+mn-lt"/>
              </a:rPr>
              <a:t> base revenue grows </a:t>
            </a:r>
            <a:r>
              <a:rPr sz="1300" b="0">
                <a:solidFill>
                  <a:srgbClr val="1A1A1A"/>
                </a:solidFill>
                <a:latin typeface="+mn-lt"/>
              </a:rPr>
              <a:t>1.8% a year</a:t>
            </a:r>
            <a:r>
              <a:rPr sz="1300" b="0">
                <a:solidFill>
                  <a:srgbClr val="1A1A1A"/>
                </a:solidFill>
                <a:latin typeface="+mn-lt"/>
              </a:rPr>
              <a:t> FY26-31E while adj. EBIT margin rebuilds from </a:t>
            </a:r>
            <a:r>
              <a:rPr sz="1300" b="0">
                <a:solidFill>
                  <a:srgbClr val="1A1A1A"/>
                </a:solidFill>
                <a:latin typeface="+mn-lt"/>
              </a:rPr>
              <a:t>5.8% (FY27E)</a:t>
            </a:r>
            <a:r>
              <a:rPr sz="1300" b="0">
                <a:solidFill>
                  <a:srgbClr val="1A1A1A"/>
                </a:solidFill>
                <a:latin typeface="+mn-lt"/>
              </a:rPr>
              <a:t> to </a:t>
            </a:r>
            <a:r>
              <a:rPr sz="1300" b="0">
                <a:solidFill>
                  <a:srgbClr val="1A1A1A"/>
                </a:solidFill>
                <a:latin typeface="+mn-lt"/>
              </a:rPr>
              <a:t>11.0% (FY31E)</a:t>
            </a:r>
            <a:r>
              <a:rPr sz="1300" b="0">
                <a:solidFill>
                  <a:srgbClr val="1A1A1A"/>
                </a:solidFill>
                <a:latin typeface="+mn-lt"/>
              </a:rPr>
              <a:t>, still below FY24A</a:t>
            </a:r>
            <a:endParaRPr sz="1300"/>
          </a:p>
        </p:txBody>
      </p:sp>
      <p:sp>
        <p:nvSpPr>
          <p:cNvPr id="6" name="Snapshot band"/>
          <p:cNvSpPr/>
          <p:nvPr/>
        </p:nvSpPr>
        <p:spPr>
          <a:xfrm>
            <a:off x="7848600" y="1168400"/>
            <a:ext cx="3886200" cy="25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200" b="1">
                <a:solidFill>
                  <a:srgbClr val="FFFFFF"/>
                </a:solidFill>
                <a:latin typeface="+mn-lt"/>
              </a:rPr>
              <a:t>Transaction snapshot</a:t>
            </a:r>
            <a:endParaRPr sz="1200"/>
          </a:p>
        </p:txBody>
      </p:sp>
      <p:graphicFrame>
        <p:nvGraphicFramePr>
          <p:cNvPr id="7" name="Snapshot table"/>
          <p:cNvGraphicFramePr/>
          <p:nvPr/>
        </p:nvGraphicFramePr>
        <p:xfrm>
          <a:off x="7848600" y="1447800"/>
          <a:ext cx="3886200" cy="381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13000"/>
                <a:gridCol w="1473200"/>
              </a:tblGrid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Entry price (10/07/26)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$34.36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Close, 28-Oct-26</a:t>
                      </a:r>
                      <a:endParaRPr sz="1100"/>
                    </a:p>
                  </a:txBody>
                  <a:tcPr marT="38100" marB="38100" anchor="ctr"/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$37.15</a:t>
                      </a:r>
                      <a:endParaRPr sz="1100"/>
                    </a:p>
                  </a:txBody>
                  <a:tcPr marT="38100" marB="38100" anchor="ctr"/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Diluted shares (m)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1,486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Market capitalization</a:t>
                      </a:r>
                      <a:endParaRPr sz="1100"/>
                    </a:p>
                  </a:txBody>
                  <a:tcPr marT="38100" marB="38100" anchor="ctr"/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$51.1bn</a:t>
                      </a:r>
                      <a:endParaRPr sz="1100"/>
                    </a:p>
                  </a:txBody>
                  <a:tcPr marT="38100" marB="38100" anchor="ctr"/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(+) Debt / (-) cash &amp; ST inv.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$7.9bn / ($8.4bn)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Enterprise value</a:t>
                      </a:r>
                      <a:endParaRPr sz="1100"/>
                    </a:p>
                  </a:txBody>
                  <a:tcPr marT="38100" marB="38100" anchor="ctr"/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$50.6bn</a:t>
                      </a:r>
                      <a:endParaRPr sz="1100"/>
                    </a:p>
                  </a:txBody>
                  <a:tcPr marT="38100" marB="38100" anchor="ctr"/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EV / LTM adj. EBITDA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10.1x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P / E, FY27E / FY28E</a:t>
                      </a:r>
                      <a:endParaRPr sz="1100"/>
                    </a:p>
                  </a:txBody>
                  <a:tcPr marT="38100" marB="38100" anchor="ctr"/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26.9x / 20.0x</a:t>
                      </a:r>
                      <a:endParaRPr sz="1100"/>
                    </a:p>
                  </a:txBody>
                  <a:tcPr marT="38100" marB="38100" anchor="ctr"/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FCF yield, FY28E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6.4%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Quarterly dividend</a:t>
                      </a:r>
                      <a:endParaRPr sz="1100"/>
                    </a:p>
                  </a:txBody>
                  <a:tcPr marT="38100" marB="38100" anchor="ctr"/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$0.41</a:t>
                      </a:r>
                      <a:endParaRPr sz="1100"/>
                    </a:p>
                  </a:txBody>
                  <a:tcPr marT="38100" marB="38100" anchor="ctr"/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Base IRR / MoM (to May-29)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22.2% / 1.7x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Prob.-weighted IRR / MoM</a:t>
                      </a:r>
                      <a:endParaRPr sz="1100"/>
                    </a:p>
                  </a:txBody>
                  <a:tcPr marT="38100" marB="38100" anchor="ctr"/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23.2% / 1.7x</a:t>
                      </a:r>
                      <a:endParaRPr sz="1100"/>
                    </a:p>
                  </a:txBody>
                  <a:tcPr marT="38100" marB="38100" anchor="ctr"/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Downside IRR / MoM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(10.2%) / 0.8x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DCF value per share</a:t>
                      </a:r>
                      <a:endParaRPr sz="1100"/>
                    </a:p>
                  </a:txBody>
                  <a:tcPr marT="38100" marB="38100" anchor="ctr"/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$39.30</a:t>
                      </a:r>
                      <a:endParaRPr sz="1100"/>
                    </a:p>
                  </a:txBody>
                  <a:tcPr marT="38100" marB="38100" anchor="ctr"/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Consensus FY27E adj. EPS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$1.28</a:t>
                      </a:r>
                      <a:endParaRPr sz="1100"/>
                    </a:p>
                  </a:txBody>
                  <a:tcPr marT="38100" marB="38100" anchor="ctr">
                    <a:solidFill>
                      <a:srgbClr val="F2F0EC"/>
                    </a:solidFill>
                  </a:tcPr>
                </a:tc>
              </a:tr>
            </a:tbl>
          </a:graphicData>
        </a:graphic>
      </p:graphicFrame>
      <p:sp>
        <p:nvSpPr>
          <p:cNvPr id="8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Source: Nike 10-K FY26, Q1 FY27 earnings release and 10-Q, 2026 proxy statement; S&amp;P Global consensus (28 Oct 2026); Nike IC Memo Model (Base Case); market data as of 10/07/26 close.</a:t>
            </a:r>
            <a:endParaRPr sz="900"/>
          </a:p>
        </p:txBody>
      </p:sp>
      <p:sp>
        <p:nvSpPr>
          <p:cNvPr id="10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1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2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3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4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5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002060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Executive summary (2/2): returns clear 20% only near the model entry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Base case 22.2% IRR / 1.7x MoM to May-29; probability-weighted 23.2%, with a (10.2%) downside</a:t>
            </a:r>
            <a:endParaRPr sz="1400"/>
          </a:p>
        </p:txBody>
      </p:sp>
      <p:graphicFrame>
        <p:nvGraphicFramePr>
          <p:cNvPr id="6" name="IRR chart"/>
          <p:cNvGraphicFramePr/>
          <p:nvPr/>
        </p:nvGraphicFramePr>
        <p:xfrm>
          <a:off x="7010400" y="1168400"/>
          <a:ext cx="47244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 band"/>
          <p:cNvSpPr/>
          <p:nvPr/>
        </p:nvSpPr>
        <p:spPr>
          <a:xfrm>
            <a:off x="457200" y="5130800"/>
            <a:ext cx="11277600" cy="25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200" b="1">
                <a:solidFill>
                  <a:srgbClr val="FFFFFF"/>
                </a:solidFill>
                <a:latin typeface="+mn-lt"/>
              </a:rPr>
              <a:t>Recommendation</a:t>
            </a:r>
            <a:endParaRPr sz="1200"/>
          </a:p>
        </p:txBody>
      </p:sp>
      <p:sp>
        <p:nvSpPr>
          <p:cNvPr id="8" name="Rec text"/>
          <p:cNvSpPr txBox="1"/>
          <p:nvPr/>
        </p:nvSpPr>
        <p:spPr>
          <a:xfrm>
            <a:off x="457200" y="5410200"/>
            <a:ext cx="11277600" cy="7874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Approve a minority position built at or below the </a:t>
            </a:r>
            <a:r>
              <a:rPr sz="1300" b="1">
                <a:solidFill>
                  <a:srgbClr val="1A1A1A"/>
                </a:solidFill>
                <a:latin typeface="+mn-lt"/>
              </a:rPr>
              <a:t>$34.36</a:t>
            </a:r>
            <a:r>
              <a:rPr sz="1300" b="1">
                <a:solidFill>
                  <a:srgbClr val="1A1A1A"/>
                </a:solidFill>
                <a:latin typeface="+mn-lt"/>
              </a:rPr>
              <a:t> model entry,</a:t>
            </a:r>
            <a:r>
              <a:rPr sz="1300" b="0">
                <a:solidFill>
                  <a:srgbClr val="1A1A1A"/>
                </a:solidFill>
                <a:latin typeface="+mn-lt"/>
              </a:rPr>
              <a:t> staged around the 16-17 Nov Investor Day; above ~$37 we wait for the Investor Day to confirm a dated path to double-digit adj. EBIT margin, a China trough and ~30% Pace reinvestment before adding</a:t>
            </a:r>
            <a:endParaRPr sz="1300"/>
          </a:p>
        </p:txBody>
      </p:sp>
      <p:sp>
        <p:nvSpPr>
          <p:cNvPr id="9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Source: Nike IC Memo Model (Downside, Base and Upside cases; probabilities 25% / 50% / 25%); IRR on dated cash flows from 10/07/26 entry; sensitivity IRRs use average annual dividends.</a:t>
            </a:r>
            <a:endParaRPr sz="900"/>
          </a:p>
        </p:txBody>
      </p:sp>
      <p:sp>
        <p:nvSpPr>
          <p:cNvPr id="11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2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3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4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5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6" name="ES2 text"/>
          <p:cNvSpPr txBox="1"/>
          <p:nvPr/>
        </p:nvSpPr>
        <p:spPr>
          <a:xfrm>
            <a:off x="457200" y="1168400"/>
            <a:ext cx="6350000" cy="38735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Base case (50%):</a:t>
            </a:r>
            <a:r>
              <a:rPr sz="1200" b="0">
                <a:solidFill>
                  <a:srgbClr val="1A1A1A"/>
                </a:solidFill>
                <a:latin typeface="+mn-lt"/>
              </a:rPr>
              <a:t> revenue </a:t>
            </a:r>
            <a:r>
              <a:rPr sz="1200" b="0">
                <a:solidFill>
                  <a:srgbClr val="1A1A1A"/>
                </a:solidFill>
                <a:latin typeface="+mn-lt"/>
              </a:rPr>
              <a:t>falls 7.8% in FY27E</a:t>
            </a:r>
            <a:r>
              <a:rPr sz="1200" b="0">
                <a:solidFill>
                  <a:srgbClr val="1A1A1A"/>
                </a:solidFill>
                <a:latin typeface="+mn-lt"/>
              </a:rPr>
              <a:t>, then grows ~5% a year from FY29E; adj. EPS rises from </a:t>
            </a:r>
            <a:r>
              <a:rPr sz="1200" b="0">
                <a:solidFill>
                  <a:srgbClr val="1A1A1A"/>
                </a:solidFill>
                <a:latin typeface="+mn-lt"/>
              </a:rPr>
              <a:t>$1.28 (FY27E)</a:t>
            </a:r>
            <a:r>
              <a:rPr sz="1200" b="0">
                <a:solidFill>
                  <a:srgbClr val="1A1A1A"/>
                </a:solidFill>
                <a:latin typeface="+mn-lt"/>
              </a:rPr>
              <a:t> to </a:t>
            </a:r>
            <a:r>
              <a:rPr sz="1200" b="0">
                <a:solidFill>
                  <a:srgbClr val="1A1A1A"/>
                </a:solidFill>
                <a:latin typeface="+mn-lt"/>
              </a:rPr>
              <a:t>$2.64 (FY30E)</a:t>
            </a:r>
            <a:r>
              <a:rPr sz="1200" b="0">
                <a:solidFill>
                  <a:srgbClr val="1A1A1A"/>
                </a:solidFill>
                <a:latin typeface="+mn-lt"/>
              </a:rPr>
              <a:t>; a 20.0x exit in May-29 gives </a:t>
            </a:r>
            <a:r>
              <a:rPr sz="1200" b="0">
                <a:solidFill>
                  <a:srgbClr val="1A1A1A"/>
                </a:solidFill>
                <a:latin typeface="+mn-lt"/>
              </a:rPr>
              <a:t>$52.72</a:t>
            </a:r>
            <a:r>
              <a:rPr sz="1200" b="0">
                <a:solidFill>
                  <a:srgbClr val="1A1A1A"/>
                </a:solidFill>
                <a:latin typeface="+mn-lt"/>
              </a:rPr>
              <a:t> a share plus </a:t>
            </a:r>
            <a:r>
              <a:rPr sz="1200" b="0">
                <a:solidFill>
                  <a:srgbClr val="1A1A1A"/>
                </a:solidFill>
                <a:latin typeface="+mn-lt"/>
              </a:rPr>
              <a:t>$4.71</a:t>
            </a:r>
            <a:r>
              <a:rPr sz="1200" b="0">
                <a:solidFill>
                  <a:srgbClr val="1A1A1A"/>
                </a:solidFill>
                <a:latin typeface="+mn-lt"/>
              </a:rPr>
              <a:t> of dividends, or </a:t>
            </a:r>
            <a:r>
              <a:rPr sz="1200" b="0">
                <a:solidFill>
                  <a:srgbClr val="1A1A1A"/>
                </a:solidFill>
                <a:latin typeface="+mn-lt"/>
              </a:rPr>
              <a:t>22.2% IRR / 1.7x MoM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Downside (25%):</a:t>
            </a:r>
            <a:r>
              <a:rPr sz="1200" b="0">
                <a:solidFill>
                  <a:srgbClr val="1A1A1A"/>
                </a:solidFill>
                <a:latin typeface="+mn-lt"/>
              </a:rPr>
              <a:t> resets run through FY28 and margins stay near trough; FY30E adj. EPS of </a:t>
            </a:r>
            <a:r>
              <a:rPr sz="1200" b="0">
                <a:solidFill>
                  <a:srgbClr val="1A1A1A"/>
                </a:solidFill>
                <a:latin typeface="+mn-lt"/>
              </a:rPr>
              <a:t>$1.35 at 16.0x</a:t>
            </a:r>
            <a:r>
              <a:rPr sz="1200" b="0">
                <a:solidFill>
                  <a:srgbClr val="1A1A1A"/>
                </a:solidFill>
                <a:latin typeface="+mn-lt"/>
              </a:rPr>
              <a:t> returns </a:t>
            </a:r>
            <a:r>
              <a:rPr sz="1200" b="0">
                <a:solidFill>
                  <a:srgbClr val="1A1A1A"/>
                </a:solidFill>
                <a:latin typeface="+mn-lt"/>
              </a:rPr>
              <a:t>(10.2%) / 0.8x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Upside (25%):</a:t>
            </a:r>
            <a:r>
              <a:rPr sz="1200" b="0">
                <a:solidFill>
                  <a:srgbClr val="1A1A1A"/>
                </a:solidFill>
                <a:latin typeface="+mn-lt"/>
              </a:rPr>
              <a:t> North America </a:t>
            </a:r>
            <a:r>
              <a:rPr sz="1200" b="0">
                <a:solidFill>
                  <a:srgbClr val="1A1A1A"/>
                </a:solidFill>
                <a:latin typeface="+mn-lt"/>
              </a:rPr>
              <a:t>grows 6% a year from FY28E</a:t>
            </a:r>
            <a:r>
              <a:rPr sz="1200" b="0">
                <a:solidFill>
                  <a:srgbClr val="1A1A1A"/>
                </a:solidFill>
                <a:latin typeface="+mn-lt"/>
              </a:rPr>
              <a:t> and Greater China </a:t>
            </a:r>
            <a:r>
              <a:rPr sz="1200" b="0">
                <a:solidFill>
                  <a:srgbClr val="1A1A1A"/>
                </a:solidFill>
                <a:latin typeface="+mn-lt"/>
              </a:rPr>
              <a:t>returns to growth in FY28E</a:t>
            </a:r>
            <a:r>
              <a:rPr sz="1200" b="0">
                <a:solidFill>
                  <a:srgbClr val="1A1A1A"/>
                </a:solidFill>
                <a:latin typeface="+mn-lt"/>
              </a:rPr>
              <a:t>; FY30E adj. EPS of </a:t>
            </a:r>
            <a:r>
              <a:rPr sz="1200" b="0">
                <a:solidFill>
                  <a:srgbClr val="1A1A1A"/>
                </a:solidFill>
                <a:latin typeface="+mn-lt"/>
              </a:rPr>
              <a:t>$3.71 at 24.0x</a:t>
            </a:r>
            <a:r>
              <a:rPr sz="1200" b="0">
                <a:solidFill>
                  <a:srgbClr val="1A1A1A"/>
                </a:solidFill>
                <a:latin typeface="+mn-lt"/>
              </a:rPr>
              <a:t> returns </a:t>
            </a:r>
            <a:r>
              <a:rPr sz="1200" b="0">
                <a:solidFill>
                  <a:srgbClr val="1A1A1A"/>
                </a:solidFill>
                <a:latin typeface="+mn-lt"/>
              </a:rPr>
              <a:t>47.4% / 2.7x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What we must believe:</a:t>
            </a:r>
            <a:r>
              <a:rPr sz="1200" b="0">
                <a:solidFill>
                  <a:srgbClr val="1A1A1A"/>
                </a:solidFill>
                <a:latin typeface="+mn-lt"/>
              </a:rPr>
              <a:t> North America EBIT margin back to </a:t>
            </a:r>
            <a:r>
              <a:rPr sz="1200" b="0">
                <a:solidFill>
                  <a:srgbClr val="1A1A1A"/>
                </a:solidFill>
                <a:latin typeface="+mn-lt"/>
              </a:rPr>
              <a:t>27.0% by FY31E</a:t>
            </a:r>
            <a:r>
              <a:rPr sz="1200" b="0">
                <a:solidFill>
                  <a:srgbClr val="1A1A1A"/>
                </a:solidFill>
                <a:latin typeface="+mn-lt"/>
              </a:rPr>
              <a:t>, Greater China margin rebuilding from </a:t>
            </a:r>
            <a:r>
              <a:rPr sz="1200" b="0">
                <a:solidFill>
                  <a:srgbClr val="1A1A1A"/>
                </a:solidFill>
                <a:latin typeface="+mn-lt"/>
              </a:rPr>
              <a:t>15.0% to 19.0%</a:t>
            </a:r>
            <a:r>
              <a:rPr sz="1200" b="0">
                <a:solidFill>
                  <a:srgbClr val="1A1A1A"/>
                </a:solidFill>
                <a:latin typeface="+mn-lt"/>
              </a:rPr>
              <a:t>, and overhead falling from </a:t>
            </a:r>
            <a:r>
              <a:rPr sz="1200" b="0">
                <a:solidFill>
                  <a:srgbClr val="1A1A1A"/>
                </a:solidFill>
                <a:latin typeface="+mn-lt"/>
              </a:rPr>
              <a:t>27.4% to 23.7%</a:t>
            </a:r>
            <a:r>
              <a:rPr sz="1200" b="0">
                <a:solidFill>
                  <a:srgbClr val="1A1A1A"/>
                </a:solidFill>
                <a:latin typeface="+mn-lt"/>
              </a:rPr>
              <a:t> of revenue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Price discipline:</a:t>
            </a:r>
            <a:r>
              <a:rPr sz="1200" b="0">
                <a:solidFill>
                  <a:srgbClr val="1A1A1A"/>
                </a:solidFill>
                <a:latin typeface="+mn-lt"/>
              </a:rPr>
              <a:t> at the </a:t>
            </a:r>
            <a:r>
              <a:rPr sz="1200" b="0">
                <a:solidFill>
                  <a:srgbClr val="1A1A1A"/>
                </a:solidFill>
                <a:latin typeface="+mn-lt"/>
              </a:rPr>
              <a:t>$37.15</a:t>
            </a:r>
            <a:r>
              <a:rPr sz="1200" b="0">
                <a:solidFill>
                  <a:srgbClr val="1A1A1A"/>
                </a:solidFill>
                <a:latin typeface="+mn-lt"/>
              </a:rPr>
              <a:t> close of 28 Oct the base case falls to </a:t>
            </a:r>
            <a:r>
              <a:rPr sz="1200" b="0">
                <a:solidFill>
                  <a:srgbClr val="1A1A1A"/>
                </a:solidFill>
                <a:latin typeface="+mn-lt"/>
              </a:rPr>
              <a:t>18.4% / 1.5x</a:t>
            </a:r>
            <a:r>
              <a:rPr sz="1200" b="0">
                <a:solidFill>
                  <a:srgbClr val="1A1A1A"/>
                </a:solidFill>
                <a:latin typeface="+mn-lt"/>
              </a:rPr>
              <a:t>; at the model entry a 16.0x exit still returns </a:t>
            </a:r>
            <a:r>
              <a:rPr sz="1200" b="0">
                <a:solidFill>
                  <a:srgbClr val="1A1A1A"/>
                </a:solidFill>
                <a:latin typeface="+mn-lt"/>
              </a:rPr>
              <a:t>12.9%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Cross-checks:</a:t>
            </a:r>
            <a:r>
              <a:rPr sz="1200" b="0">
                <a:solidFill>
                  <a:srgbClr val="1A1A1A"/>
                </a:solidFill>
                <a:latin typeface="+mn-lt"/>
              </a:rPr>
              <a:t> DCF of </a:t>
            </a:r>
            <a:r>
              <a:rPr sz="1200" b="0">
                <a:solidFill>
                  <a:srgbClr val="1A1A1A"/>
                </a:solidFill>
                <a:latin typeface="+mn-lt"/>
              </a:rPr>
              <a:t>$39.30</a:t>
            </a:r>
            <a:r>
              <a:rPr sz="1200" b="0">
                <a:solidFill>
                  <a:srgbClr val="1A1A1A"/>
                </a:solidFill>
                <a:latin typeface="+mn-lt"/>
              </a:rPr>
              <a:t> a share (</a:t>
            </a:r>
            <a:r>
              <a:rPr sz="1200" b="0">
                <a:solidFill>
                  <a:srgbClr val="1A1A1A"/>
                </a:solidFill>
                <a:latin typeface="+mn-lt"/>
              </a:rPr>
              <a:t>+14.4%</a:t>
            </a:r>
            <a:r>
              <a:rPr sz="1200" b="0">
                <a:solidFill>
                  <a:srgbClr val="1A1A1A"/>
                </a:solidFill>
                <a:latin typeface="+mn-lt"/>
              </a:rPr>
              <a:t>) at a </a:t>
            </a:r>
            <a:r>
              <a:rPr sz="1200" b="0">
                <a:solidFill>
                  <a:srgbClr val="1A1A1A"/>
                </a:solidFill>
                <a:latin typeface="+mn-lt"/>
              </a:rPr>
              <a:t>9.6% WACC</a:t>
            </a:r>
            <a:r>
              <a:rPr sz="1200" b="0">
                <a:solidFill>
                  <a:srgbClr val="1A1A1A"/>
                </a:solidFill>
                <a:latin typeface="+mn-lt"/>
              </a:rPr>
              <a:t>; </a:t>
            </a:r>
            <a:r>
              <a:rPr sz="1200" b="0">
                <a:solidFill>
                  <a:srgbClr val="1A1A1A"/>
                </a:solidFill>
                <a:latin typeface="+mn-lt"/>
              </a:rPr>
              <a:t>10.1x</a:t>
            </a:r>
            <a:r>
              <a:rPr sz="1200" b="0">
                <a:solidFill>
                  <a:srgbClr val="1A1A1A"/>
                </a:solidFill>
                <a:latin typeface="+mn-lt"/>
              </a:rPr>
              <a:t> LTM EV / adj. EBITDA against a </a:t>
            </a:r>
            <a:r>
              <a:rPr sz="1200" b="0">
                <a:solidFill>
                  <a:srgbClr val="1A1A1A"/>
                </a:solidFill>
                <a:latin typeface="+mn-lt"/>
              </a:rPr>
              <a:t>7.2x median</a:t>
            </a:r>
            <a:r>
              <a:rPr sz="1200" b="0">
                <a:solidFill>
                  <a:srgbClr val="1A1A1A"/>
                </a:solidFill>
                <a:latin typeface="+mn-lt"/>
              </a:rPr>
              <a:t> for ten listed peers</a:t>
            </a:r>
            <a:endParaRPr sz="1200"/>
          </a:p>
        </p:txBody>
      </p:sp>
      <p:sp>
        <p:nvSpPr>
          <p:cNvPr id="17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002060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Why it exists: a self-inflicted reset priced as permanent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Adj. EBIT margin halved from FY24A to a FY27E trough; the market and the Street are not paying for the rebuild</a:t>
            </a:r>
            <a:endParaRPr sz="1400"/>
          </a:p>
        </p:txBody>
      </p:sp>
      <p:sp>
        <p:nvSpPr>
          <p:cNvPr id="6" name="Why text"/>
          <p:cNvSpPr txBox="1"/>
          <p:nvPr/>
        </p:nvSpPr>
        <p:spPr>
          <a:xfrm>
            <a:off x="7264400" y="1168400"/>
            <a:ext cx="4470400" cy="50165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Self-inflicted reset:</a:t>
            </a:r>
            <a:r>
              <a:rPr sz="1300" b="0">
                <a:solidFill>
                  <a:srgbClr val="1A1A1A"/>
                </a:solidFill>
                <a:latin typeface="+mn-lt"/>
              </a:rPr>
              <a:t> every geography lost </a:t>
            </a:r>
            <a:r>
              <a:rPr sz="1300" b="0">
                <a:solidFill>
                  <a:srgbClr val="1A1A1A"/>
                </a:solidFill>
                <a:latin typeface="+mn-lt"/>
              </a:rPr>
              <a:t>6 to 9 points</a:t>
            </a:r>
            <a:r>
              <a:rPr sz="1300" b="0">
                <a:solidFill>
                  <a:srgbClr val="1A1A1A"/>
                </a:solidFill>
                <a:latin typeface="+mn-lt"/>
              </a:rPr>
              <a:t> of EBIT margin FY24-FY26; lower ASPs cost </a:t>
            </a:r>
            <a:r>
              <a:rPr sz="1300" b="0">
                <a:solidFill>
                  <a:srgbClr val="1A1A1A"/>
                </a:solidFill>
                <a:latin typeface="+mn-lt"/>
              </a:rPr>
              <a:t>180bp</a:t>
            </a:r>
            <a:r>
              <a:rPr sz="1300" b="0">
                <a:solidFill>
                  <a:srgbClr val="1A1A1A"/>
                </a:solidFill>
                <a:latin typeface="+mn-lt"/>
              </a:rPr>
              <a:t> of FY25 gross margin and </a:t>
            </a:r>
            <a:r>
              <a:rPr sz="1300" b="0">
                <a:solidFill>
                  <a:srgbClr val="1A1A1A"/>
                </a:solidFill>
                <a:latin typeface="+mn-lt"/>
              </a:rPr>
              <a:t>over $4bn</a:t>
            </a:r>
            <a:r>
              <a:rPr sz="1300" b="0">
                <a:solidFill>
                  <a:srgbClr val="1A1A1A"/>
                </a:solidFill>
                <a:latin typeface="+mn-lt"/>
              </a:rPr>
              <a:t> of classic footwear revenue was cut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Revenue reset is consensus:</a:t>
            </a:r>
            <a:r>
              <a:rPr sz="1300" b="0">
                <a:solidFill>
                  <a:srgbClr val="1A1A1A"/>
                </a:solidFill>
                <a:latin typeface="+mn-lt"/>
              </a:rPr>
              <a:t> FY27E consensus revenue of </a:t>
            </a:r>
            <a:r>
              <a:rPr sz="1300" b="0">
                <a:solidFill>
                  <a:srgbClr val="1A1A1A"/>
                </a:solidFill>
                <a:latin typeface="+mn-lt"/>
              </a:rPr>
              <a:t>$42,795M</a:t>
            </a:r>
            <a:r>
              <a:rPr sz="1300" b="0">
                <a:solidFill>
                  <a:srgbClr val="1A1A1A"/>
                </a:solidFill>
                <a:latin typeface="+mn-lt"/>
              </a:rPr>
              <a:t> sits beside our </a:t>
            </a:r>
            <a:r>
              <a:rPr sz="1300" b="0">
                <a:solidFill>
                  <a:srgbClr val="1A1A1A"/>
                </a:solidFill>
                <a:latin typeface="+mn-lt"/>
              </a:rPr>
              <a:t>$42.8bn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Variant view is margin:</a:t>
            </a:r>
            <a:r>
              <a:rPr sz="1300" b="0">
                <a:solidFill>
                  <a:srgbClr val="1A1A1A"/>
                </a:solidFill>
                <a:latin typeface="+mn-lt"/>
              </a:rPr>
              <a:t> consensus adj. EPS of </a:t>
            </a:r>
            <a:r>
              <a:rPr sz="1300" b="0">
                <a:solidFill>
                  <a:srgbClr val="1A1A1A"/>
                </a:solidFill>
                <a:latin typeface="+mn-lt"/>
              </a:rPr>
              <a:t>$1.28 / $1.56 / $1.91</a:t>
            </a:r>
            <a:r>
              <a:rPr sz="1300" b="0">
                <a:solidFill>
                  <a:srgbClr val="1A1A1A"/>
                </a:solidFill>
                <a:latin typeface="+mn-lt"/>
              </a:rPr>
              <a:t> for FY27E-FY29E against our </a:t>
            </a:r>
            <a:r>
              <a:rPr sz="1300" b="0">
                <a:solidFill>
                  <a:srgbClr val="1A1A1A"/>
                </a:solidFill>
                <a:latin typeface="+mn-lt"/>
              </a:rPr>
              <a:t>$1.28 / $1.72 / $2.19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De-rating is sector-wide:</a:t>
            </a:r>
            <a:r>
              <a:rPr sz="1300" b="0">
                <a:solidFill>
                  <a:srgbClr val="1A1A1A"/>
                </a:solidFill>
                <a:latin typeface="+mn-lt"/>
              </a:rPr>
              <a:t> Nike's 5-year share price return of </a:t>
            </a:r>
            <a:r>
              <a:rPr sz="1300" b="0">
                <a:solidFill>
                  <a:srgbClr val="1A1A1A"/>
                </a:solidFill>
                <a:latin typeface="+mn-lt"/>
              </a:rPr>
              <a:t>(76.9%)</a:t>
            </a:r>
            <a:r>
              <a:rPr sz="1300" b="0">
                <a:solidFill>
                  <a:srgbClr val="1A1A1A"/>
                </a:solidFill>
                <a:latin typeface="+mn-lt"/>
              </a:rPr>
              <a:t> matches the </a:t>
            </a:r>
            <a:r>
              <a:rPr sz="1300" b="0">
                <a:solidFill>
                  <a:srgbClr val="1A1A1A"/>
                </a:solidFill>
                <a:latin typeface="+mn-lt"/>
              </a:rPr>
              <a:t>(75.6%)</a:t>
            </a:r>
            <a:r>
              <a:rPr sz="1300" b="0">
                <a:solidFill>
                  <a:srgbClr val="1A1A1A"/>
                </a:solidFill>
                <a:latin typeface="+mn-lt"/>
              </a:rPr>
              <a:t> peer median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Sentiment is washed out:</a:t>
            </a:r>
            <a:r>
              <a:rPr sz="1300" b="0">
                <a:solidFill>
                  <a:srgbClr val="1A1A1A"/>
                </a:solidFill>
                <a:latin typeface="+mn-lt"/>
              </a:rPr>
              <a:t> </a:t>
            </a:r>
            <a:r>
              <a:rPr sz="1300" b="0">
                <a:solidFill>
                  <a:srgbClr val="1A1A1A"/>
                </a:solidFill>
                <a:latin typeface="+mn-lt"/>
              </a:rPr>
              <a:t>1 Strong Buy, 7 Buy, 21 Hold and 11 Sell</a:t>
            </a:r>
            <a:r>
              <a:rPr sz="1300" b="0">
                <a:solidFill>
                  <a:srgbClr val="1A1A1A"/>
                </a:solidFill>
                <a:latin typeface="+mn-lt"/>
              </a:rPr>
              <a:t> ratings; average target of </a:t>
            </a:r>
            <a:r>
              <a:rPr sz="1300" b="0">
                <a:solidFill>
                  <a:srgbClr val="1A1A1A"/>
                </a:solidFill>
                <a:latin typeface="+mn-lt"/>
              </a:rPr>
              <a:t>$36.50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A reset point on incentives:</a:t>
            </a:r>
            <a:r>
              <a:rPr sz="1300" b="0">
                <a:solidFill>
                  <a:srgbClr val="1A1A1A"/>
                </a:solidFill>
                <a:latin typeface="+mn-lt"/>
              </a:rPr>
              <a:t> FY24-FY26 </a:t>
            </a:r>
            <a:r>
              <a:rPr sz="1300" b="0">
                <a:solidFill>
                  <a:srgbClr val="1A1A1A"/>
                </a:solidFill>
                <a:latin typeface="+mn-lt"/>
              </a:rPr>
              <a:t>PSUs paid 0%</a:t>
            </a:r>
            <a:r>
              <a:rPr sz="1300" b="0">
                <a:solidFill>
                  <a:srgbClr val="1A1A1A"/>
                </a:solidFill>
                <a:latin typeface="+mn-lt"/>
              </a:rPr>
              <a:t>; the FY27 bonus </a:t>
            </a:r>
            <a:r>
              <a:rPr sz="1300" b="0">
                <a:solidFill>
                  <a:srgbClr val="1A1A1A"/>
                </a:solidFill>
                <a:latin typeface="+mn-lt"/>
              </a:rPr>
              <a:t>pays on EBIT margin</a:t>
            </a:r>
            <a:r>
              <a:rPr sz="1300" b="0">
                <a:solidFill>
                  <a:srgbClr val="1A1A1A"/>
                </a:solidFill>
                <a:latin typeface="+mn-lt"/>
              </a:rPr>
              <a:t>; new CEO and CFO</a:t>
            </a:r>
            <a:endParaRPr sz="1300"/>
          </a:p>
        </p:txBody>
      </p:sp>
      <p:sp>
        <p:nvSpPr>
          <p:cNvPr id="7" name="Chart note"/>
          <p:cNvSpPr txBox="1"/>
          <p:nvPr/>
        </p:nvSpPr>
        <p:spPr>
          <a:xfrm>
            <a:off x="457200" y="5562600"/>
            <a:ext cx="6604000" cy="5080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>
                <a:solidFill>
                  <a:srgbClr val="1A1A1A"/>
                </a:solidFill>
                <a:latin typeface="+mn-lt"/>
              </a:rPr>
              <a:t>FY26A adj. EBIT margin of 9.1% includes the </a:t>
            </a:r>
            <a:r>
              <a:rPr sz="1100">
                <a:solidFill>
                  <a:srgbClr val="1A1A1A"/>
                </a:solidFill>
                <a:latin typeface="+mn-lt"/>
              </a:rPr>
              <a:t>$986M IEEPA tariff recovery</a:t>
            </a:r>
            <a:r>
              <a:rPr sz="1100">
                <a:solidFill>
                  <a:srgbClr val="1A1A1A"/>
                </a:solidFill>
                <a:latin typeface="+mn-lt"/>
              </a:rPr>
              <a:t> (1); FY27E is guided to a </a:t>
            </a:r>
            <a:r>
              <a:rPr sz="1100">
                <a:solidFill>
                  <a:srgbClr val="1A1A1A"/>
                </a:solidFill>
                <a:latin typeface="+mn-lt"/>
              </a:rPr>
              <a:t>high-single-digit revenue decline</a:t>
            </a:r>
            <a:endParaRPr sz="1100"/>
          </a:p>
        </p:txBody>
      </p:sp>
      <p:sp>
        <p:nvSpPr>
          <p:cNvPr id="8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(1) Excluding the recovery, FY26A adj. EBIT margin is 7.0%</a:t>
            </a:r>
            <a:endParaRPr sz="9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Source: Nike 10-K FY24-FY26; Q1 FY27 earnings release; S&amp;P Global consensus and MarketBeat ratings tally (Oct 2026); Nike IC Memo Model (Base Case).</a:t>
            </a:r>
            <a:endParaRPr sz="900"/>
          </a:p>
        </p:txBody>
      </p:sp>
      <p:sp>
        <p:nvSpPr>
          <p:cNvPr id="10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1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2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3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4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5" name="KPI 0"/>
          <p:cNvSpPr/>
          <p:nvPr/>
        </p:nvSpPr>
        <p:spPr>
          <a:xfrm>
            <a:off x="7264400" y="5130800"/>
            <a:ext cx="1422400" cy="10160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2000" b="1">
                <a:solidFill>
                  <a:srgbClr val="002060"/>
                </a:solidFill>
                <a:latin typeface="+mn-lt"/>
              </a:rPr>
              <a:t>(76.9%)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5-year NKE share price return</a:t>
            </a:r>
            <a:endParaRPr sz="950"/>
          </a:p>
        </p:txBody>
      </p:sp>
      <p:sp>
        <p:nvSpPr>
          <p:cNvPr id="16" name="KPI 1"/>
          <p:cNvSpPr/>
          <p:nvPr/>
        </p:nvSpPr>
        <p:spPr>
          <a:xfrm>
            <a:off x="8788400" y="5130800"/>
            <a:ext cx="1422400" cy="10160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2000" b="1">
                <a:solidFill>
                  <a:srgbClr val="002060"/>
                </a:solidFill>
                <a:latin typeface="+mn-lt"/>
              </a:rPr>
              <a:t>$36.50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Average analyst target</a:t>
            </a:r>
            <a:endParaRPr sz="950"/>
          </a:p>
        </p:txBody>
      </p:sp>
      <p:sp>
        <p:nvSpPr>
          <p:cNvPr id="17" name="KPI 2"/>
          <p:cNvSpPr/>
          <p:nvPr/>
        </p:nvSpPr>
        <p:spPr>
          <a:xfrm>
            <a:off x="10312400" y="5130800"/>
            <a:ext cx="1422400" cy="10160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2000" b="1">
                <a:solidFill>
                  <a:srgbClr val="002060"/>
                </a:solidFill>
                <a:latin typeface="+mn-lt"/>
              </a:rPr>
              <a:t>5.8%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FY27E adj. EBIT margin, the trough</a:t>
            </a:r>
            <a:endParaRPr sz="950"/>
          </a:p>
        </p:txBody>
      </p:sp>
      <p:sp>
        <p:nvSpPr>
          <p:cNvPr id="18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  <p:graphicFrame>
        <p:nvGraphicFramePr>
          <p:cNvPr id="19" name="Rev margin chart"/>
          <p:cNvGraphicFramePr/>
          <p:nvPr/>
        </p:nvGraphicFramePr>
        <p:xfrm>
          <a:off x="457200" y="1168400"/>
          <a:ext cx="6604000" cy="431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Nike at a glance: North America carries the P&amp;L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North America is 44% of FY26A revenue at a 26.2% margin; every other geography lost 6 to 9 points of margin since FY24A</a:t>
            </a:r>
            <a:endParaRPr sz="1400"/>
          </a:p>
        </p:txBody>
      </p:sp>
      <p:graphicFrame>
        <p:nvGraphicFramePr>
          <p:cNvPr id="6" name="Seg table"/>
          <p:cNvGraphicFramePr/>
          <p:nvPr/>
        </p:nvGraphicFramePr>
        <p:xfrm>
          <a:off x="457200" y="1168400"/>
          <a:ext cx="5588000" cy="19050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1625600"/>
                <a:gridCol w="990600"/>
                <a:gridCol w="990600"/>
                <a:gridCol w="990600"/>
                <a:gridCol w="990600"/>
              </a:tblGrid>
              <a:tr h="3048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Segment snapshot</a:t>
                      </a:r>
                      <a:endParaRPr sz="1100"/>
                    </a:p>
                  </a:txBody>
                  <a:tcPr marT="25400" marB="254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FY26A rev. ($bn)</a:t>
                      </a:r>
                      <a:endParaRPr sz="1100"/>
                    </a:p>
                  </a:txBody>
                  <a:tcPr marT="25400" marB="254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% of total</a:t>
                      </a:r>
                      <a:endParaRPr sz="1100"/>
                    </a:p>
                  </a:txBody>
                  <a:tcPr marT="25400" marB="254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FY24A margin</a:t>
                      </a:r>
                      <a:endParaRPr sz="1100"/>
                    </a:p>
                  </a:txBody>
                  <a:tcPr marT="25400" marB="254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FY26A margin</a:t>
                      </a:r>
                      <a:endParaRPr sz="1100"/>
                    </a:p>
                  </a:txBody>
                  <a:tcPr marT="25400" marB="25400" anchor="ctr">
                    <a:solidFill>
                      <a:srgbClr val="002060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North America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20.5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44.2%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27.2%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26.2%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EMEA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12.6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27.1%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24.9%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19.2%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Greater China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5.8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12.6%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30.6%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21.9%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APLA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6.2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13.5%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28.0%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22.2%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Converse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1.2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2.5%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22.8%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1.5%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Total Nike, Inc.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46.4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100.0%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12.7%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8.3%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</a:tr>
            </a:tbl>
          </a:graphicData>
        </a:graphic>
      </p:graphicFrame>
      <p:sp>
        <p:nvSpPr>
          <p:cNvPr id="7" name="Overview text"/>
          <p:cNvSpPr txBox="1"/>
          <p:nvPr/>
        </p:nvSpPr>
        <p:spPr>
          <a:xfrm>
            <a:off x="457200" y="3429000"/>
            <a:ext cx="5588000" cy="27559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Brands:</a:t>
            </a:r>
            <a:r>
              <a:rPr sz="1200" b="0">
                <a:solidFill>
                  <a:srgbClr val="1A1A1A"/>
                </a:solidFill>
                <a:latin typeface="+mn-lt"/>
              </a:rPr>
              <a:t> NIKE, </a:t>
            </a:r>
            <a:r>
              <a:rPr sz="1200" b="0">
                <a:solidFill>
                  <a:srgbClr val="1A1A1A"/>
                </a:solidFill>
                <a:latin typeface="+mn-lt"/>
              </a:rPr>
              <a:t>Jordan Brand</a:t>
            </a:r>
            <a:r>
              <a:rPr sz="1200" b="0">
                <a:solidFill>
                  <a:srgbClr val="1A1A1A"/>
                </a:solidFill>
                <a:latin typeface="+mn-lt"/>
              </a:rPr>
              <a:t> and Converse; the NIKE and Swoosh trademarks are </a:t>
            </a:r>
            <a:r>
              <a:rPr sz="1200" b="0">
                <a:solidFill>
                  <a:srgbClr val="1A1A1A"/>
                </a:solidFill>
                <a:latin typeface="+mn-lt"/>
              </a:rPr>
              <a:t>registered in over 190 jurisdictions</a:t>
            </a:r>
            <a:r>
              <a:rPr sz="1200" b="0">
                <a:solidFill>
                  <a:srgbClr val="1A1A1A"/>
                </a:solidFill>
                <a:latin typeface="+mn-lt"/>
              </a:rPr>
              <a:t> worldwide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Channels:</a:t>
            </a:r>
            <a:r>
              <a:rPr sz="1200" b="0">
                <a:solidFill>
                  <a:srgbClr val="1A1A1A"/>
                </a:solidFill>
                <a:latin typeface="+mn-lt"/>
              </a:rPr>
              <a:t> wholesale and NIKE Direct; NIKE Direct revenue was </a:t>
            </a:r>
            <a:r>
              <a:rPr sz="1200" b="0">
                <a:solidFill>
                  <a:srgbClr val="1A1A1A"/>
                </a:solidFill>
                <a:latin typeface="+mn-lt"/>
              </a:rPr>
              <a:t>$4.1bn in Q1 FY27, down 8%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Sport Offense:</a:t>
            </a:r>
            <a:r>
              <a:rPr sz="1200" b="0">
                <a:solidFill>
                  <a:srgbClr val="1A1A1A"/>
                </a:solidFill>
                <a:latin typeface="+mn-lt"/>
              </a:rPr>
              <a:t> the </a:t>
            </a:r>
            <a:r>
              <a:rPr sz="1200" b="0">
                <a:solidFill>
                  <a:srgbClr val="1A1A1A"/>
                </a:solidFill>
                <a:latin typeface="+mn-lt"/>
              </a:rPr>
              <a:t>$16bn Performance business grew</a:t>
            </a:r>
            <a:r>
              <a:rPr sz="1200" b="0">
                <a:solidFill>
                  <a:srgbClr val="1A1A1A"/>
                </a:solidFill>
                <a:latin typeface="+mn-lt"/>
              </a:rPr>
              <a:t> in Q1 FY27, while Sportswear, Jordan Brand and Greater China are being </a:t>
            </a:r>
            <a:r>
              <a:rPr sz="1200" b="0">
                <a:solidFill>
                  <a:srgbClr val="1A1A1A"/>
                </a:solidFill>
                <a:latin typeface="+mn-lt"/>
              </a:rPr>
              <a:t>repositioned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Converse:</a:t>
            </a:r>
            <a:r>
              <a:rPr sz="1200" b="0">
                <a:solidFill>
                  <a:srgbClr val="1A1A1A"/>
                </a:solidFill>
                <a:latin typeface="+mn-lt"/>
              </a:rPr>
              <a:t> FY26A revenue fell </a:t>
            </a:r>
            <a:r>
              <a:rPr sz="1200" b="0">
                <a:solidFill>
                  <a:srgbClr val="1A1A1A"/>
                </a:solidFill>
                <a:latin typeface="+mn-lt"/>
              </a:rPr>
              <a:t>30.6%</a:t>
            </a:r>
            <a:r>
              <a:rPr sz="1200" b="0">
                <a:solidFill>
                  <a:srgbClr val="1A1A1A"/>
                </a:solidFill>
                <a:latin typeface="+mn-lt"/>
              </a:rPr>
              <a:t> to </a:t>
            </a:r>
            <a:r>
              <a:rPr sz="1200" b="0">
                <a:solidFill>
                  <a:srgbClr val="1A1A1A"/>
                </a:solidFill>
                <a:latin typeface="+mn-lt"/>
              </a:rPr>
              <a:t>$1.2bn</a:t>
            </a:r>
            <a:r>
              <a:rPr sz="1200" b="0">
                <a:solidFill>
                  <a:srgbClr val="1A1A1A"/>
                </a:solidFill>
                <a:latin typeface="+mn-lt"/>
              </a:rPr>
              <a:t> and its EBIT margin collapsed from </a:t>
            </a:r>
            <a:r>
              <a:rPr sz="1200" b="0">
                <a:solidFill>
                  <a:srgbClr val="1A1A1A"/>
                </a:solidFill>
                <a:latin typeface="+mn-lt"/>
              </a:rPr>
              <a:t>22.8% to 1.5%</a:t>
            </a:r>
            <a:endParaRPr sz="1200"/>
          </a:p>
        </p:txBody>
      </p:sp>
      <p:graphicFrame>
        <p:nvGraphicFramePr>
          <p:cNvPr id="8" name="Seg margin chart"/>
          <p:cNvGraphicFramePr/>
          <p:nvPr/>
        </p:nvGraphicFramePr>
        <p:xfrm>
          <a:off x="6248400" y="1168400"/>
          <a:ext cx="5486400" cy="35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hart text"/>
          <p:cNvSpPr txBox="1"/>
          <p:nvPr/>
        </p:nvSpPr>
        <p:spPr>
          <a:xfrm>
            <a:off x="6248400" y="4826000"/>
            <a:ext cx="5486400" cy="13589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Greater China:</a:t>
            </a:r>
            <a:r>
              <a:rPr sz="1200" b="0">
                <a:solidFill>
                  <a:srgbClr val="1A1A1A"/>
                </a:solidFill>
                <a:latin typeface="+mn-lt"/>
              </a:rPr>
              <a:t> margin fell from </a:t>
            </a:r>
            <a:r>
              <a:rPr sz="1200" b="0">
                <a:solidFill>
                  <a:srgbClr val="1A1A1A"/>
                </a:solidFill>
                <a:latin typeface="+mn-lt"/>
              </a:rPr>
              <a:t>30.6% to 21.9%</a:t>
            </a:r>
            <a:r>
              <a:rPr sz="1200" b="0">
                <a:solidFill>
                  <a:srgbClr val="1A1A1A"/>
                </a:solidFill>
                <a:latin typeface="+mn-lt"/>
              </a:rPr>
              <a:t>; our base takes it to </a:t>
            </a:r>
            <a:r>
              <a:rPr sz="1200" b="0">
                <a:solidFill>
                  <a:srgbClr val="1A1A1A"/>
                </a:solidFill>
                <a:latin typeface="+mn-lt"/>
              </a:rPr>
              <a:t>15.0% in FY27E</a:t>
            </a:r>
            <a:r>
              <a:rPr sz="1200" b="0">
                <a:solidFill>
                  <a:srgbClr val="1A1A1A"/>
                </a:solidFill>
                <a:latin typeface="+mn-lt"/>
              </a:rPr>
              <a:t> before rebuilding to </a:t>
            </a:r>
            <a:r>
              <a:rPr sz="1200" b="0">
                <a:solidFill>
                  <a:srgbClr val="1A1A1A"/>
                </a:solidFill>
                <a:latin typeface="+mn-lt"/>
              </a:rPr>
              <a:t>19.0% by FY31E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EMEA and APLA:</a:t>
            </a:r>
            <a:r>
              <a:rPr sz="1200" b="0">
                <a:solidFill>
                  <a:srgbClr val="1A1A1A"/>
                </a:solidFill>
                <a:latin typeface="+mn-lt"/>
              </a:rPr>
              <a:t> we rebuild only a third of the lost margin by FY31E (</a:t>
            </a:r>
            <a:r>
              <a:rPr sz="1200" b="0">
                <a:solidFill>
                  <a:srgbClr val="1A1A1A"/>
                </a:solidFill>
                <a:latin typeface="+mn-lt"/>
              </a:rPr>
              <a:t>20.0% and 22.5%</a:t>
            </a:r>
            <a:r>
              <a:rPr sz="1200" b="0">
                <a:solidFill>
                  <a:srgbClr val="1A1A1A"/>
                </a:solidFill>
                <a:latin typeface="+mn-lt"/>
              </a:rPr>
              <a:t>)</a:t>
            </a:r>
            <a:endParaRPr sz="1200"/>
          </a:p>
        </p:txBody>
      </p:sp>
      <p:sp>
        <p:nvSpPr>
          <p:cNvPr id="10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Source: Nike 10-K FY24 and FY26 (Note 15 segment data); Q1 FY27 earnings release; Nike IC Memo Model (Base Case). Total margin is reported EBIT over revenue.</a:t>
            </a:r>
            <a:endParaRPr sz="900"/>
          </a:p>
        </p:txBody>
      </p:sp>
      <p:sp>
        <p:nvSpPr>
          <p:cNvPr id="12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3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4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5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6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7" name="KPI 0"/>
          <p:cNvSpPr/>
          <p:nvPr/>
        </p:nvSpPr>
        <p:spPr>
          <a:xfrm>
            <a:off x="457200" y="5334000"/>
            <a:ext cx="13081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2000" b="1">
                <a:solidFill>
                  <a:srgbClr val="002060"/>
                </a:solidFill>
                <a:latin typeface="+mn-lt"/>
              </a:rPr>
              <a:t>$46.4bn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FY26A revenue</a:t>
            </a:r>
            <a:endParaRPr sz="950"/>
          </a:p>
        </p:txBody>
      </p:sp>
      <p:sp>
        <p:nvSpPr>
          <p:cNvPr id="18" name="KPI 1"/>
          <p:cNvSpPr/>
          <p:nvPr/>
        </p:nvSpPr>
        <p:spPr>
          <a:xfrm>
            <a:off x="1866900" y="5334000"/>
            <a:ext cx="13081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2000" b="1">
                <a:solidFill>
                  <a:srgbClr val="002060"/>
                </a:solidFill>
                <a:latin typeface="+mn-lt"/>
              </a:rPr>
              <a:t>44%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North America share</a:t>
            </a:r>
            <a:endParaRPr sz="950"/>
          </a:p>
        </p:txBody>
      </p:sp>
      <p:sp>
        <p:nvSpPr>
          <p:cNvPr id="19" name="KPI 2"/>
          <p:cNvSpPr/>
          <p:nvPr/>
        </p:nvSpPr>
        <p:spPr>
          <a:xfrm>
            <a:off x="3276600" y="5334000"/>
            <a:ext cx="13081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2000" b="1">
                <a:solidFill>
                  <a:srgbClr val="002060"/>
                </a:solidFill>
                <a:latin typeface="+mn-lt"/>
              </a:rPr>
              <a:t>190+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Trademark jurisdictions</a:t>
            </a:r>
            <a:endParaRPr sz="950"/>
          </a:p>
        </p:txBody>
      </p:sp>
      <p:sp>
        <p:nvSpPr>
          <p:cNvPr id="20" name="KPI 3"/>
          <p:cNvSpPr/>
          <p:nvPr/>
        </p:nvSpPr>
        <p:spPr>
          <a:xfrm>
            <a:off x="4686300" y="5334000"/>
            <a:ext cx="13081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2000" b="1">
                <a:solidFill>
                  <a:srgbClr val="002060"/>
                </a:solidFill>
                <a:latin typeface="+mn-lt"/>
              </a:rPr>
              <a:t>$16bn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Performance business</a:t>
            </a:r>
            <a:endParaRPr sz="950"/>
          </a:p>
        </p:txBody>
      </p:sp>
      <p:sp>
        <p:nvSpPr>
          <p:cNvPr id="21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Q1 FY27: early proof on margin, not yet on revenue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Revenue fell 4.3% but gross margin rose 61bp and EBIT held at $0.91bn; North America grew while China and Converse fell</a:t>
            </a:r>
            <a:endParaRPr sz="1400"/>
          </a:p>
        </p:txBody>
      </p:sp>
      <p:graphicFrame>
        <p:nvGraphicFramePr>
          <p:cNvPr id="6" name="Q1 table"/>
          <p:cNvGraphicFramePr/>
          <p:nvPr/>
        </p:nvGraphicFramePr>
        <p:xfrm>
          <a:off x="457200" y="1168400"/>
          <a:ext cx="5334000" cy="31750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2159000"/>
                <a:gridCol w="1079500"/>
                <a:gridCol w="1079500"/>
                <a:gridCol w="1016000"/>
              </a:tblGrid>
              <a:tr h="3175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Q1 scorecard ($bn)</a:t>
                      </a:r>
                      <a:endParaRPr sz="1100"/>
                    </a:p>
                  </a:txBody>
                  <a:tcPr marT="25400" marB="254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Q1 FY26</a:t>
                      </a:r>
                      <a:endParaRPr sz="1100"/>
                    </a:p>
                  </a:txBody>
                  <a:tcPr marT="25400" marB="254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Q1 FY27</a:t>
                      </a:r>
                      <a:endParaRPr sz="1100"/>
                    </a:p>
                  </a:txBody>
                  <a:tcPr marT="25400" marB="254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Change</a:t>
                      </a:r>
                      <a:endParaRPr sz="1100"/>
                    </a:p>
                  </a:txBody>
                  <a:tcPr marT="25400" marB="25400" anchor="ctr">
                    <a:solidFill>
                      <a:srgbClr val="002060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North America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5.02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5.13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2.1%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EMEA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3.33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3.18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(4.7%)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Greater China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1.51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1.18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(22.0%)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APLA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1.49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1.46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(1.8%)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Converse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0.37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0.26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(28.1%)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Total revenue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11.72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11.21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(4.3%)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Gross margin (%)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42.2%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42.8%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+61 bp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EBIT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0.90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0.91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0.3%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EBIT margin (%)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7.7%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8.1%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+38 bp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FFFFF"/>
                    </a:solidFill>
                  </a:tcPr>
                </a:tc>
              </a:tr>
              <a:tr h="3175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NA EBIT margin (%)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22.6%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22.8% 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+23 bp</a:t>
                      </a:r>
                      <a:endParaRPr sz="1100"/>
                    </a:p>
                  </a:txBody>
                  <a:tcPr marT="25400" marB="25400" anchor="ctr">
                    <a:solidFill>
                      <a:srgbClr val="F2F0EC"/>
                    </a:solidFill>
                  </a:tcPr>
                </a:tc>
              </a:tr>
            </a:tbl>
          </a:graphicData>
        </a:graphic>
      </p:graphicFrame>
      <p:sp>
        <p:nvSpPr>
          <p:cNvPr id="7" name="Verdict band"/>
          <p:cNvSpPr/>
          <p:nvPr/>
        </p:nvSpPr>
        <p:spPr>
          <a:xfrm>
            <a:off x="457200" y="4876800"/>
            <a:ext cx="5334000" cy="25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200" b="1">
                <a:solidFill>
                  <a:srgbClr val="FFFFFF"/>
                </a:solidFill>
                <a:latin typeface="+mn-lt"/>
              </a:rPr>
              <a:t>Verdict</a:t>
            </a:r>
            <a:endParaRPr sz="1200"/>
          </a:p>
        </p:txBody>
      </p:sp>
      <p:sp>
        <p:nvSpPr>
          <p:cNvPr id="8" name="Verdict text"/>
          <p:cNvSpPr txBox="1"/>
          <p:nvPr/>
        </p:nvSpPr>
        <p:spPr>
          <a:xfrm>
            <a:off x="457200" y="5156200"/>
            <a:ext cx="5334000" cy="10668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On track on cost and gross margin;</a:t>
            </a:r>
            <a:r>
              <a:rPr sz="1200" b="0">
                <a:solidFill>
                  <a:srgbClr val="1A1A1A"/>
                </a:solidFill>
                <a:latin typeface="+mn-lt"/>
              </a:rPr>
              <a:t> behind on Greater China, Converse and NIKE Direct. Q2 FY27 gross margin is the next test of the tariff-lapping leg of our case</a:t>
            </a:r>
            <a:endParaRPr sz="1200"/>
          </a:p>
        </p:txBody>
      </p:sp>
      <p:sp>
        <p:nvSpPr>
          <p:cNvPr id="9" name="Q1 text"/>
          <p:cNvSpPr txBox="1"/>
          <p:nvPr/>
        </p:nvSpPr>
        <p:spPr>
          <a:xfrm>
            <a:off x="6045200" y="1168400"/>
            <a:ext cx="5689600" cy="50292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North America is back to growth:</a:t>
            </a:r>
            <a:r>
              <a:rPr sz="1300" b="0">
                <a:solidFill>
                  <a:srgbClr val="1A1A1A"/>
                </a:solidFill>
                <a:latin typeface="+mn-lt"/>
              </a:rPr>
              <a:t> revenue </a:t>
            </a:r>
            <a:r>
              <a:rPr sz="1300" b="0">
                <a:solidFill>
                  <a:srgbClr val="1A1A1A"/>
                </a:solidFill>
                <a:latin typeface="+mn-lt"/>
              </a:rPr>
              <a:t>+2.1%</a:t>
            </a:r>
            <a:r>
              <a:rPr sz="1300" b="0">
                <a:solidFill>
                  <a:srgbClr val="1A1A1A"/>
                </a:solidFill>
                <a:latin typeface="+mn-lt"/>
              </a:rPr>
              <a:t> with </a:t>
            </a:r>
            <a:r>
              <a:rPr sz="1300" b="0">
                <a:solidFill>
                  <a:srgbClr val="1A1A1A"/>
                </a:solidFill>
                <a:latin typeface="+mn-lt"/>
              </a:rPr>
              <a:t>wholesale up 9% ($2,981M vs. $2,736M)</a:t>
            </a:r>
            <a:r>
              <a:rPr sz="1300" b="0">
                <a:solidFill>
                  <a:srgbClr val="1A1A1A"/>
                </a:solidFill>
                <a:latin typeface="+mn-lt"/>
              </a:rPr>
              <a:t>; NA EBIT margin of </a:t>
            </a:r>
            <a:r>
              <a:rPr sz="1300" b="0">
                <a:solidFill>
                  <a:srgbClr val="1A1A1A"/>
                </a:solidFill>
                <a:latin typeface="+mn-lt"/>
              </a:rPr>
              <a:t>22.8%, up 23bp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Direct is still shrinking:</a:t>
            </a:r>
            <a:r>
              <a:rPr sz="1300" b="0">
                <a:solidFill>
                  <a:srgbClr val="1A1A1A"/>
                </a:solidFill>
                <a:latin typeface="+mn-lt"/>
              </a:rPr>
              <a:t> NIKE Direct revenue of </a:t>
            </a:r>
            <a:r>
              <a:rPr sz="1300" b="0">
                <a:solidFill>
                  <a:srgbClr val="1A1A1A"/>
                </a:solidFill>
                <a:latin typeface="+mn-lt"/>
              </a:rPr>
              <a:t>$4.1bn, down 8%</a:t>
            </a:r>
            <a:r>
              <a:rPr sz="1300" b="0">
                <a:solidFill>
                  <a:srgbClr val="1A1A1A"/>
                </a:solidFill>
                <a:latin typeface="+mn-lt"/>
              </a:rPr>
              <a:t>, as the marketplace is cleaned up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China reset is deepening:</a:t>
            </a:r>
            <a:r>
              <a:rPr sz="1300" b="0">
                <a:solidFill>
                  <a:srgbClr val="1A1A1A"/>
                </a:solidFill>
                <a:latin typeface="+mn-lt"/>
              </a:rPr>
              <a:t> Greater China revenue </a:t>
            </a:r>
            <a:r>
              <a:rPr sz="1300" b="0">
                <a:solidFill>
                  <a:srgbClr val="1A1A1A"/>
                </a:solidFill>
                <a:latin typeface="+mn-lt"/>
              </a:rPr>
              <a:t>down 22.0%</a:t>
            </a:r>
            <a:r>
              <a:rPr sz="1300" b="0">
                <a:solidFill>
                  <a:srgbClr val="1A1A1A"/>
                </a:solidFill>
                <a:latin typeface="+mn-lt"/>
              </a:rPr>
              <a:t> amid a </a:t>
            </a:r>
            <a:r>
              <a:rPr sz="1300" b="0">
                <a:solidFill>
                  <a:srgbClr val="1A1A1A"/>
                </a:solidFill>
                <a:latin typeface="+mn-lt"/>
              </a:rPr>
              <a:t>comprehensive marketplace reset</a:t>
            </a:r>
            <a:r>
              <a:rPr sz="1300" b="0">
                <a:solidFill>
                  <a:srgbClr val="1A1A1A"/>
                </a:solidFill>
                <a:latin typeface="+mn-lt"/>
              </a:rPr>
              <a:t>, with </a:t>
            </a:r>
            <a:r>
              <a:rPr sz="1300" b="0">
                <a:solidFill>
                  <a:srgbClr val="1A1A1A"/>
                </a:solidFill>
                <a:latin typeface="+mn-lt"/>
              </a:rPr>
              <a:t>wholesale down 28%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Converse keeps falling:</a:t>
            </a:r>
            <a:r>
              <a:rPr sz="1300" b="0">
                <a:solidFill>
                  <a:srgbClr val="1A1A1A"/>
                </a:solidFill>
                <a:latin typeface="+mn-lt"/>
              </a:rPr>
              <a:t> revenue </a:t>
            </a:r>
            <a:r>
              <a:rPr sz="1300" b="0">
                <a:solidFill>
                  <a:srgbClr val="1A1A1A"/>
                </a:solidFill>
                <a:latin typeface="+mn-lt"/>
              </a:rPr>
              <a:t>down 28.1% to $0.26bn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Margin is moving first:</a:t>
            </a:r>
            <a:r>
              <a:rPr sz="1300" b="0">
                <a:solidFill>
                  <a:srgbClr val="1A1A1A"/>
                </a:solidFill>
                <a:latin typeface="+mn-lt"/>
              </a:rPr>
              <a:t> gross margin </a:t>
            </a:r>
            <a:r>
              <a:rPr sz="1300" b="0">
                <a:solidFill>
                  <a:srgbClr val="1A1A1A"/>
                </a:solidFill>
                <a:latin typeface="+mn-lt"/>
              </a:rPr>
              <a:t>up 61bp to 42.8%</a:t>
            </a:r>
            <a:r>
              <a:rPr sz="1300" b="0">
                <a:solidFill>
                  <a:srgbClr val="1A1A1A"/>
                </a:solidFill>
                <a:latin typeface="+mn-lt"/>
              </a:rPr>
              <a:t>; EBIT of </a:t>
            </a:r>
            <a:r>
              <a:rPr sz="1300" b="0">
                <a:solidFill>
                  <a:srgbClr val="1A1A1A"/>
                </a:solidFill>
                <a:latin typeface="+mn-lt"/>
              </a:rPr>
              <a:t>$0.91bn</a:t>
            </a:r>
            <a:r>
              <a:rPr sz="1300" b="0">
                <a:solidFill>
                  <a:srgbClr val="1A1A1A"/>
                </a:solidFill>
                <a:latin typeface="+mn-lt"/>
              </a:rPr>
              <a:t> held flat on 4.3% lower revenue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Management is candid:</a:t>
            </a:r>
            <a:r>
              <a:rPr sz="1300" b="0">
                <a:solidFill>
                  <a:srgbClr val="1A1A1A"/>
                </a:solidFill>
                <a:latin typeface="+mn-lt"/>
              </a:rPr>
              <a:t> "</a:t>
            </a:r>
            <a:r>
              <a:rPr sz="1300" b="0">
                <a:solidFill>
                  <a:srgbClr val="1A1A1A"/>
                </a:solidFill>
                <a:latin typeface="+mn-lt"/>
              </a:rPr>
              <a:t>We have more work to do in NIKE Sportswear, Jordan Brand and Greater China</a:t>
            </a:r>
            <a:r>
              <a:rPr sz="1300" b="0">
                <a:solidFill>
                  <a:srgbClr val="1A1A1A"/>
                </a:solidFill>
                <a:latin typeface="+mn-lt"/>
              </a:rPr>
              <a:t>" (CEO Elliott Hill)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Guide unchanged:</a:t>
            </a:r>
            <a:r>
              <a:rPr sz="1300" b="0">
                <a:solidFill>
                  <a:srgbClr val="1A1A1A"/>
                </a:solidFill>
                <a:latin typeface="+mn-lt"/>
              </a:rPr>
              <a:t> FY27 revenue down </a:t>
            </a:r>
            <a:r>
              <a:rPr sz="1300" b="0">
                <a:solidFill>
                  <a:srgbClr val="1A1A1A"/>
                </a:solidFill>
                <a:latin typeface="+mn-lt"/>
              </a:rPr>
              <a:t>high-single digits</a:t>
            </a:r>
            <a:r>
              <a:rPr sz="1300" b="0">
                <a:solidFill>
                  <a:srgbClr val="1A1A1A"/>
                </a:solidFill>
                <a:latin typeface="+mn-lt"/>
              </a:rPr>
              <a:t> and adj. EPS of </a:t>
            </a:r>
            <a:r>
              <a:rPr sz="1300" b="0">
                <a:solidFill>
                  <a:srgbClr val="1A1A1A"/>
                </a:solidFill>
                <a:latin typeface="+mn-lt"/>
              </a:rPr>
              <a:t>$1.15 to $1.35</a:t>
            </a:r>
            <a:r>
              <a:rPr sz="1300" b="0">
                <a:solidFill>
                  <a:srgbClr val="1A1A1A"/>
                </a:solidFill>
                <a:latin typeface="+mn-lt"/>
              </a:rPr>
              <a:t>, which our $1.28 sits inside</a:t>
            </a:r>
            <a:endParaRPr sz="1300"/>
          </a:p>
        </p:txBody>
      </p:sp>
      <p:sp>
        <p:nvSpPr>
          <p:cNvPr id="10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Source: Nike Q1 FY27 earnings release (1 Oct 2026) and 10-Q; Nike IC Memo Model. Gross margin and EBIT margin changes in basis points.</a:t>
            </a:r>
            <a:endParaRPr sz="900"/>
          </a:p>
        </p:txBody>
      </p:sp>
      <p:sp>
        <p:nvSpPr>
          <p:cNvPr id="12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3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4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5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6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7" name="KPI 0"/>
          <p:cNvSpPr/>
          <p:nvPr/>
        </p:nvSpPr>
        <p:spPr>
          <a:xfrm>
            <a:off x="6045200" y="5130800"/>
            <a:ext cx="1346200" cy="10160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2000" b="1">
                <a:solidFill>
                  <a:srgbClr val="002060"/>
                </a:solidFill>
                <a:latin typeface="+mn-lt"/>
              </a:rPr>
              <a:t>$11.2bn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Q1 revenue, (4.3%)</a:t>
            </a:r>
            <a:endParaRPr sz="950"/>
          </a:p>
        </p:txBody>
      </p:sp>
      <p:sp>
        <p:nvSpPr>
          <p:cNvPr id="18" name="KPI 1"/>
          <p:cNvSpPr/>
          <p:nvPr/>
        </p:nvSpPr>
        <p:spPr>
          <a:xfrm>
            <a:off x="7493000" y="5130800"/>
            <a:ext cx="1346200" cy="10160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2000" b="1">
                <a:solidFill>
                  <a:srgbClr val="002060"/>
                </a:solidFill>
                <a:latin typeface="+mn-lt"/>
              </a:rPr>
              <a:t>42.8%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Gross margin, +61bp</a:t>
            </a:r>
            <a:endParaRPr sz="950"/>
          </a:p>
        </p:txBody>
      </p:sp>
      <p:sp>
        <p:nvSpPr>
          <p:cNvPr id="19" name="KPI 2"/>
          <p:cNvSpPr/>
          <p:nvPr/>
        </p:nvSpPr>
        <p:spPr>
          <a:xfrm>
            <a:off x="8940800" y="5130800"/>
            <a:ext cx="1346200" cy="10160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2000" b="1">
                <a:solidFill>
                  <a:srgbClr val="002060"/>
                </a:solidFill>
                <a:latin typeface="+mn-lt"/>
              </a:rPr>
              <a:t>$0.91bn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EBIT, flat y/y</a:t>
            </a:r>
            <a:endParaRPr sz="950"/>
          </a:p>
        </p:txBody>
      </p:sp>
      <p:sp>
        <p:nvSpPr>
          <p:cNvPr id="20" name="KPI 3"/>
          <p:cNvSpPr/>
          <p:nvPr/>
        </p:nvSpPr>
        <p:spPr>
          <a:xfrm>
            <a:off x="10388600" y="5130800"/>
            <a:ext cx="1346200" cy="10160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2000" b="1">
                <a:solidFill>
                  <a:srgbClr val="002060"/>
                </a:solidFill>
                <a:latin typeface="+mn-lt"/>
              </a:rPr>
              <a:t>+9%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NA wholesale growth</a:t>
            </a:r>
            <a:endParaRPr sz="950"/>
          </a:p>
        </p:txBody>
      </p:sp>
      <p:sp>
        <p:nvSpPr>
          <p:cNvPr id="21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Investment merits: five reasons to own Nike at this price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Brand, a turning North America, self-help on margin and a net cash balance sheet, under a new and aligned team</a:t>
            </a:r>
            <a:endParaRPr sz="1400"/>
          </a:p>
        </p:txBody>
      </p:sp>
      <p:graphicFrame>
        <p:nvGraphicFramePr>
          <p:cNvPr id="5" name="Merits table"/>
          <p:cNvGraphicFramePr/>
          <p:nvPr/>
        </p:nvGraphicFramePr>
        <p:xfrm>
          <a:off x="457200" y="1168400"/>
          <a:ext cx="11277600" cy="2286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1000"/>
                <a:gridCol w="2413000"/>
                <a:gridCol w="5461000"/>
                <a:gridCol w="3022600"/>
              </a:tblGrid>
              <a:tr h="304800">
                <a:tc>
                  <a:txBody>
                    <a:bodyPr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#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Merit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Evidence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Base case link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</a:tr>
              <a:tr h="914400">
                <a:tc>
                  <a:txBody>
                    <a:bodyPr/>
                    <a:p>
                      <a:pPr algn="ct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Iconic brand at unmatched scale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FY26A revenue of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$46.4bn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NIKE and Swoosh trademarks registered in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over 190 jurisdictions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the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$16bn Performance business grew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in Q1 FY27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Supports a 20.0x exit vs. a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22.0x-32.6x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historical P/E range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p>
                      <a:pPr algn="ct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North America has turned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Q1 FY27 revenue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+2.1%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and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wholesale +9%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44%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of FY26A revenue at a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26.2%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EBIT margin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NA EBIT margin back to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27.0% by FY31E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914400">
                <a:tc>
                  <a:txBody>
                    <a:bodyPr/>
                    <a:p>
                      <a:pPr algn="ct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Identified self-help on margin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Pace: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~$2.5bn of savings through FY31 for ~$1.0bn of charges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tariffs stop being a headwind after Q1 FY27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Q1 gross margin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up 61bp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Adj. EBIT margin from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5.8% (FY27E)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to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11.0% (FY31E)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p>
                      <a:pPr algn="ct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4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Net cash balance sheet funds the wait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Net cash of $0.5bn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and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liquidity of $11.4bn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at 31-Aug-26; dividend held at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$0.41 a quarter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FY27E FCF of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$3.1bn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covers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$2.5bn of dividends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buybacks resume in FY28E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914400">
                <a:tc>
                  <a:txBody>
                    <a:bodyPr/>
                    <a:p>
                      <a:pPr algn="ct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5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New leadership, pay on margin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CEO Elliott Hill (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32 years at Nike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), CFO David Denton (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ex-Pfizer CFO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);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FY27 bonus pays on EBIT margin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Alexandre Arnault (LVMH) joined the board in Sep 2026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Pay tied to the metric we underwrite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Source: Nike 10-K FY26; Q1 FY27 earnings release; 2026 proxy statement and 8-Ks; Nike credit model (liquidity incl. $3.0bn undrawn revolvers); Nike IC Memo Model (Base Case).</a:t>
            </a:r>
            <a:endParaRPr sz="900"/>
          </a:p>
        </p:txBody>
      </p:sp>
      <p:sp>
        <p:nvSpPr>
          <p:cNvPr id="8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9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0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1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2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3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Investment considerations: China, the brand reset and the exit multiple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Ranked from most to least material; each is sized in our cases or priced through entry discipline</a:t>
            </a:r>
            <a:endParaRPr sz="1400"/>
          </a:p>
        </p:txBody>
      </p:sp>
      <p:graphicFrame>
        <p:nvGraphicFramePr>
          <p:cNvPr id="5" name="Risks table"/>
          <p:cNvGraphicFramePr/>
          <p:nvPr/>
        </p:nvGraphicFramePr>
        <p:xfrm>
          <a:off x="457200" y="1168400"/>
          <a:ext cx="11277600" cy="2667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1000"/>
                <a:gridCol w="2159000"/>
                <a:gridCol w="5435600"/>
                <a:gridCol w="3302000"/>
              </a:tblGrid>
              <a:tr h="304800">
                <a:tc>
                  <a:txBody>
                    <a:bodyPr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#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Consideration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Findings and mitigants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Treatment in our case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</a:tr>
              <a:tr h="762000">
                <a:tc>
                  <a:txBody>
                    <a:bodyPr/>
                    <a:p>
                      <a:pPr algn="ct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Greater China reset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Q1 FY27 revenue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down 22% amid a comprehensive marketplace reset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wholesale down 28%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13%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of FY26A revenue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Revenue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(25.0%) in FY27E and (5.0%) in FY28E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margin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15.0% rising to 19.0%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p>
                      <a:pPr algn="ct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Sportswear and Jordan reset runs longer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Sportswear down low double digits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with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pain into FY28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NIKE Direct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down 8%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in Q1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Downside case returns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(10.2%) / 0.8x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762000">
                <a:tc>
                  <a:txBody>
                    <a:bodyPr/>
                    <a:p>
                      <a:pPr algn="ct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Exit multiple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Base case needs a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20.0x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FY30E exit against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15.0x LTM P/E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NKE has traded at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22.0x-32.6x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A 16.0x exit returns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12.9%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at the model entry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p>
                      <a:pPr algn="ct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4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Earnings quality and controls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FY26A adj. EBIT includes the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$986M IEEPA tariff recovery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the CFO is also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interim controller after the CAO resigned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We underwrite from the FY27E trough; FY26A margin is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7.0% ex-recovery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762000">
                <a:tc>
                  <a:txBody>
                    <a:bodyPr/>
                    <a:p>
                      <a:pPr algn="ct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5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Ratings pressure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Moody's A2 (negative outlook) and S&amp;P A (cut from A+)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in Oct 2026; Moody's leverage trigger of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2.0x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vs.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2.2x LTM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lease-adj.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Buybacks paused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 in FY27E;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dividend held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net cash kept throughout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p>
                      <a:pPr algn="ct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6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Minority stake, no control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Class A holders elect three-quarters of the board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; Class A is </a:t>
                      </a:r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primarily held by Swoosh, LLC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Liquid public position; exit through the market</a:t>
                      </a:r>
                      <a:endParaRPr sz="105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</a:tbl>
          </a:graphicData>
        </a:graphic>
      </p:graphicFrame>
      <p:sp>
        <p:nvSpPr>
          <p:cNvPr id="6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Source: Nike Q1 FY27 earnings release and call; Nike 10-K FY26 Item 1A; Moody's (15 Oct 2026) and S&amp;P (5 Oct 2026) via Nike credit model; 2026 proxy statement; Nike IC Memo Model (Downside, Base and Upside cases).</a:t>
            </a:r>
            <a:endParaRPr sz="900"/>
          </a:p>
        </p:txBody>
      </p:sp>
      <p:sp>
        <p:nvSpPr>
          <p:cNvPr id="8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9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0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1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2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3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Base case: adj. EPS rises from $1.28 to $3.11 as margin rebuilds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Revenue grows 1.8% a year FY26A-FY31E; adj. EBIT margin doubles from the FY27E trough to 11.0%; FCF reaches $4.7bn</a:t>
            </a:r>
            <a:endParaRPr sz="1400"/>
          </a:p>
        </p:txBody>
      </p:sp>
      <p:graphicFrame>
        <p:nvGraphicFramePr>
          <p:cNvPr id="5" name="Fin table"/>
          <p:cNvGraphicFramePr/>
          <p:nvPr/>
        </p:nvGraphicFramePr>
        <p:xfrm>
          <a:off x="457200" y="1168400"/>
          <a:ext cx="11277600" cy="34290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251460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90600"/>
              </a:tblGrid>
              <a:tr h="2540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Base case ($bn)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FY24A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FY25A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FY26A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FY27E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FY28E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FY29E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FY30E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FY31E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FY26-31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Revenue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51.4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46.3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46.4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42.8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43.9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45.9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48.3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50.7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1.8%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 algn="l"/>
                      <a:r>
                        <a:rPr sz="1200" b="1" i="1">
                          <a:solidFill>
                            <a:srgbClr val="1A1A1A"/>
                          </a:solidFill>
                          <a:latin typeface="+mn-lt"/>
                        </a:rPr>
                        <a:t>% growth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n.d.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(9.8%)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0.2%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(7.8%)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2.5%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4.7%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5.1%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5.1%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 algn="l"/>
                      <a:r>
                        <a:rPr sz="1200" b="1" i="1">
                          <a:solidFill>
                            <a:srgbClr val="1A1A1A"/>
                          </a:solidFill>
                          <a:latin typeface="+mn-lt"/>
                        </a:rPr>
                        <a:t>Gross margin (%)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44.6%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42.7%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42.9%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43.0%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43.5%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44.0%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44.5%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45.0%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 algn="l"/>
                      <a:r>
                        <a:rPr sz="1200" b="1" i="1">
                          <a:solidFill>
                            <a:srgbClr val="1A1A1A"/>
                          </a:solidFill>
                          <a:latin typeface="+mn-lt"/>
                        </a:rPr>
                        <a:t>Demand creation (% rev.)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8.3%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10.1%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10.2%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10.5%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10.5%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10.5%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10.5%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10.5%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 algn="l"/>
                      <a:r>
                        <a:rPr sz="1200" b="1" i="1">
                          <a:solidFill>
                            <a:srgbClr val="1A1A1A"/>
                          </a:solidFill>
                          <a:latin typeface="+mn-lt"/>
                        </a:rPr>
                        <a:t>Overhead (% rev.)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23.9%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24.6%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24.5%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27.4%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26.1%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25.0%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24.3%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23.7%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Adj. EBIT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7.0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3.8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4.2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2.5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3.3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4.1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4.8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5.6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5.7%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 algn="l"/>
                      <a:r>
                        <a:rPr sz="1200" b="1" i="1">
                          <a:solidFill>
                            <a:srgbClr val="1A1A1A"/>
                          </a:solidFill>
                          <a:latin typeface="+mn-lt"/>
                        </a:rPr>
                        <a:t>% margin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13.6%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8.2%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9.1%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5.8%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7.5%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8.9%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10.0%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11.0%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 i="1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Adj. EBITDA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7.8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4.6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5.0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3.2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4.1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4.9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5.7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6.4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5.3%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Adj. EPS ($)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$3.97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$2.16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$2.31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$1.28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$1.72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$2.19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$2.64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$3.11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6.2%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Free cash flow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6.6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3.3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2.2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3.1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3.3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3.9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4.1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4.7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16.7%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2540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Net debt (cash)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(2.7)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(1.2)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(1.1)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(1.9)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(2.2)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(2.1)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(1.8)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(1.5)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Col band 0"/>
          <p:cNvSpPr/>
          <p:nvPr/>
        </p:nvSpPr>
        <p:spPr>
          <a:xfrm>
            <a:off x="457200" y="4318000"/>
            <a:ext cx="37084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100" b="1">
                <a:solidFill>
                  <a:srgbClr val="FFFFFF"/>
                </a:solidFill>
                <a:latin typeface="+mn-lt"/>
              </a:rPr>
              <a:t>Revenue</a:t>
            </a:r>
            <a:endParaRPr sz="1100"/>
          </a:p>
        </p:txBody>
      </p:sp>
      <p:sp>
        <p:nvSpPr>
          <p:cNvPr id="7" name="Col text 0"/>
          <p:cNvSpPr txBox="1"/>
          <p:nvPr/>
        </p:nvSpPr>
        <p:spPr>
          <a:xfrm>
            <a:off x="457200" y="4572000"/>
            <a:ext cx="3708400" cy="8890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 b="1">
                <a:solidFill>
                  <a:srgbClr val="1A1A1A"/>
                </a:solidFill>
                <a:latin typeface="+mn-lt"/>
              </a:rPr>
              <a:t>FY27E trough:</a:t>
            </a:r>
            <a:r>
              <a:rPr sz="1100" b="0">
                <a:solidFill>
                  <a:srgbClr val="1A1A1A"/>
                </a:solidFill>
                <a:latin typeface="+mn-lt"/>
              </a:rPr>
              <a:t> revenue </a:t>
            </a:r>
            <a:r>
              <a:rPr sz="1100" b="0">
                <a:solidFill>
                  <a:srgbClr val="1A1A1A"/>
                </a:solidFill>
                <a:latin typeface="+mn-lt"/>
              </a:rPr>
              <a:t>(7.8%)</a:t>
            </a:r>
            <a:r>
              <a:rPr sz="1100" b="0">
                <a:solidFill>
                  <a:srgbClr val="1A1A1A"/>
                </a:solidFill>
                <a:latin typeface="+mn-lt"/>
              </a:rPr>
              <a:t> on Greater China </a:t>
            </a:r>
            <a:r>
              <a:rPr sz="1100" b="0">
                <a:solidFill>
                  <a:srgbClr val="1A1A1A"/>
                </a:solidFill>
                <a:latin typeface="+mn-lt"/>
              </a:rPr>
              <a:t>(25.0%), Converse (30.0%) and EMEA (8.0%)</a:t>
            </a:r>
            <a:endParaRPr sz="11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 b="1">
                <a:solidFill>
                  <a:srgbClr val="1A1A1A"/>
                </a:solidFill>
                <a:latin typeface="+mn-lt"/>
              </a:rPr>
              <a:t>Recovery:</a:t>
            </a:r>
            <a:r>
              <a:rPr sz="1100" b="0">
                <a:solidFill>
                  <a:srgbClr val="1A1A1A"/>
                </a:solidFill>
                <a:latin typeface="+mn-lt"/>
              </a:rPr>
              <a:t> growth returns to </a:t>
            </a:r>
            <a:r>
              <a:rPr sz="1100" b="0">
                <a:solidFill>
                  <a:srgbClr val="1A1A1A"/>
                </a:solidFill>
                <a:latin typeface="+mn-lt"/>
              </a:rPr>
              <a:t>~5% a year from FY29E</a:t>
            </a:r>
            <a:r>
              <a:rPr sz="1100" b="0">
                <a:solidFill>
                  <a:srgbClr val="1A1A1A"/>
                </a:solidFill>
                <a:latin typeface="+mn-lt"/>
              </a:rPr>
              <a:t>, led by North America</a:t>
            </a:r>
            <a:endParaRPr sz="1100"/>
          </a:p>
        </p:txBody>
      </p:sp>
      <p:sp>
        <p:nvSpPr>
          <p:cNvPr id="8" name="Col band 1"/>
          <p:cNvSpPr/>
          <p:nvPr/>
        </p:nvSpPr>
        <p:spPr>
          <a:xfrm>
            <a:off x="4241800" y="4318000"/>
            <a:ext cx="37084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100" b="1">
                <a:solidFill>
                  <a:srgbClr val="FFFFFF"/>
                </a:solidFill>
                <a:latin typeface="+mn-lt"/>
              </a:rPr>
              <a:t>Margin</a:t>
            </a:r>
            <a:endParaRPr sz="1100"/>
          </a:p>
        </p:txBody>
      </p:sp>
      <p:sp>
        <p:nvSpPr>
          <p:cNvPr id="9" name="Col text 1"/>
          <p:cNvSpPr txBox="1"/>
          <p:nvPr/>
        </p:nvSpPr>
        <p:spPr>
          <a:xfrm>
            <a:off x="4241800" y="4572000"/>
            <a:ext cx="3708400" cy="8890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 b="1">
                <a:solidFill>
                  <a:srgbClr val="1A1A1A"/>
                </a:solidFill>
                <a:latin typeface="+mn-lt"/>
              </a:rPr>
              <a:t>Gross margin:</a:t>
            </a:r>
            <a:r>
              <a:rPr sz="1100" b="0">
                <a:solidFill>
                  <a:srgbClr val="1A1A1A"/>
                </a:solidFill>
                <a:latin typeface="+mn-lt"/>
              </a:rPr>
              <a:t> </a:t>
            </a:r>
            <a:r>
              <a:rPr sz="1100" b="0">
                <a:solidFill>
                  <a:srgbClr val="1A1A1A"/>
                </a:solidFill>
                <a:latin typeface="+mn-lt"/>
              </a:rPr>
              <a:t>43.0% (FY27E) to 45.0% (FY31E)</a:t>
            </a:r>
            <a:endParaRPr sz="11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 b="1">
                <a:solidFill>
                  <a:srgbClr val="1A1A1A"/>
                </a:solidFill>
                <a:latin typeface="+mn-lt"/>
              </a:rPr>
              <a:t>Overhead:</a:t>
            </a:r>
            <a:r>
              <a:rPr sz="1100" b="0">
                <a:solidFill>
                  <a:srgbClr val="1A1A1A"/>
                </a:solidFill>
                <a:latin typeface="+mn-lt"/>
              </a:rPr>
              <a:t> </a:t>
            </a:r>
            <a:r>
              <a:rPr sz="1100" b="0">
                <a:solidFill>
                  <a:srgbClr val="1A1A1A"/>
                </a:solidFill>
                <a:latin typeface="+mn-lt"/>
              </a:rPr>
              <a:t>27.4% to 23.7%</a:t>
            </a:r>
            <a:r>
              <a:rPr sz="1100" b="0">
                <a:solidFill>
                  <a:srgbClr val="1A1A1A"/>
                </a:solidFill>
                <a:latin typeface="+mn-lt"/>
              </a:rPr>
              <a:t> of revenue as Pace savings land; demand creation held at </a:t>
            </a:r>
            <a:r>
              <a:rPr sz="1100" b="0">
                <a:solidFill>
                  <a:srgbClr val="1A1A1A"/>
                </a:solidFill>
                <a:latin typeface="+mn-lt"/>
              </a:rPr>
              <a:t>10.5%</a:t>
            </a:r>
            <a:endParaRPr sz="1100"/>
          </a:p>
        </p:txBody>
      </p:sp>
      <p:sp>
        <p:nvSpPr>
          <p:cNvPr id="10" name="Col band 2"/>
          <p:cNvSpPr/>
          <p:nvPr/>
        </p:nvSpPr>
        <p:spPr>
          <a:xfrm>
            <a:off x="8026400" y="4318000"/>
            <a:ext cx="37084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100" b="1">
                <a:solidFill>
                  <a:srgbClr val="FFFFFF"/>
                </a:solidFill>
                <a:latin typeface="+mn-lt"/>
              </a:rPr>
              <a:t>Cash</a:t>
            </a:r>
            <a:endParaRPr sz="1100"/>
          </a:p>
        </p:txBody>
      </p:sp>
      <p:sp>
        <p:nvSpPr>
          <p:cNvPr id="11" name="Col text 2"/>
          <p:cNvSpPr txBox="1"/>
          <p:nvPr/>
        </p:nvSpPr>
        <p:spPr>
          <a:xfrm>
            <a:off x="8026400" y="4572000"/>
            <a:ext cx="3708400" cy="8890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 b="1">
                <a:solidFill>
                  <a:srgbClr val="1A1A1A"/>
                </a:solidFill>
                <a:latin typeface="+mn-lt"/>
              </a:rPr>
              <a:t>FCF:</a:t>
            </a:r>
            <a:r>
              <a:rPr sz="1100" b="0">
                <a:solidFill>
                  <a:srgbClr val="1A1A1A"/>
                </a:solidFill>
                <a:latin typeface="+mn-lt"/>
              </a:rPr>
              <a:t> </a:t>
            </a:r>
            <a:r>
              <a:rPr sz="1100" b="0">
                <a:solidFill>
                  <a:srgbClr val="1A1A1A"/>
                </a:solidFill>
                <a:latin typeface="+mn-lt"/>
              </a:rPr>
              <a:t>$3.1bn (FY27E) to $4.7bn (FY31E)</a:t>
            </a:r>
            <a:r>
              <a:rPr sz="1100" b="0">
                <a:solidFill>
                  <a:srgbClr val="1A1A1A"/>
                </a:solidFill>
                <a:latin typeface="+mn-lt"/>
              </a:rPr>
              <a:t> after </a:t>
            </a:r>
            <a:r>
              <a:rPr sz="1100" b="0">
                <a:solidFill>
                  <a:srgbClr val="1A1A1A"/>
                </a:solidFill>
                <a:latin typeface="+mn-lt"/>
              </a:rPr>
              <a:t>$0.75bn to $0.95bn of capex</a:t>
            </a:r>
            <a:endParaRPr sz="11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 b="1">
                <a:solidFill>
                  <a:srgbClr val="1A1A1A"/>
                </a:solidFill>
                <a:latin typeface="+mn-lt"/>
              </a:rPr>
              <a:t>Net cash:</a:t>
            </a:r>
            <a:r>
              <a:rPr sz="1100" b="0">
                <a:solidFill>
                  <a:srgbClr val="1A1A1A"/>
                </a:solidFill>
                <a:latin typeface="+mn-lt"/>
              </a:rPr>
              <a:t> </a:t>
            </a:r>
            <a:r>
              <a:rPr sz="1100" b="0">
                <a:solidFill>
                  <a:srgbClr val="1A1A1A"/>
                </a:solidFill>
                <a:latin typeface="+mn-lt"/>
              </a:rPr>
              <a:t>$1.5bn to $2.2bn</a:t>
            </a:r>
            <a:r>
              <a:rPr sz="1100" b="0">
                <a:solidFill>
                  <a:srgbClr val="1A1A1A"/>
                </a:solidFill>
                <a:latin typeface="+mn-lt"/>
              </a:rPr>
              <a:t> every year; Pace charges fall from </a:t>
            </a:r>
            <a:r>
              <a:rPr sz="1100" b="0">
                <a:solidFill>
                  <a:srgbClr val="1A1A1A"/>
                </a:solidFill>
                <a:latin typeface="+mn-lt"/>
              </a:rPr>
              <a:t>$300M to $100M</a:t>
            </a:r>
            <a:endParaRPr sz="1100"/>
          </a:p>
        </p:txBody>
      </p:sp>
      <p:sp>
        <p:nvSpPr>
          <p:cNvPr id="12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Note: adj. figures exclude restructuring and severance (</a:t>
            </a:r>
            <a:r>
              <a:rPr sz="900">
                <a:solidFill>
                  <a:srgbClr val="7F7F7F"/>
                </a:solidFill>
                <a:latin typeface="+mn-lt"/>
              </a:rPr>
              <a:t>$443M FY24A, $385M FY26A</a:t>
            </a:r>
            <a:r>
              <a:rPr sz="900">
                <a:solidFill>
                  <a:srgbClr val="7F7F7F"/>
                </a:solidFill>
                <a:latin typeface="+mn-lt"/>
              </a:rPr>
              <a:t>, Pace from FY27E); FY26A adj. EBIT includes the </a:t>
            </a:r>
            <a:r>
              <a:rPr sz="900">
                <a:solidFill>
                  <a:srgbClr val="7F7F7F"/>
                </a:solidFill>
                <a:latin typeface="+mn-lt"/>
              </a:rPr>
              <a:t>$986M IEEPA tariff recovery</a:t>
            </a:r>
            <a:r>
              <a:rPr sz="900">
                <a:solidFill>
                  <a:srgbClr val="7F7F7F"/>
                </a:solidFill>
                <a:latin typeface="+mn-lt"/>
              </a:rPr>
              <a:t>.</a:t>
            </a:r>
            <a:endParaRPr sz="9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Source: Nike 10-K FY24-FY26; Nike IC Memo Model (Base Case).</a:t>
            </a:r>
            <a:endParaRPr sz="900"/>
          </a:p>
        </p:txBody>
      </p:sp>
      <p:sp>
        <p:nvSpPr>
          <p:cNvPr id="14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5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6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7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8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9" name="KPI 0"/>
          <p:cNvSpPr/>
          <p:nvPr/>
        </p:nvSpPr>
        <p:spPr>
          <a:xfrm>
            <a:off x="457200" y="5537200"/>
            <a:ext cx="2743200" cy="6350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$1.28 to $3.11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Adj. EPS, FY27E to FY31E</a:t>
            </a:r>
            <a:endParaRPr sz="950"/>
          </a:p>
        </p:txBody>
      </p:sp>
      <p:sp>
        <p:nvSpPr>
          <p:cNvPr id="20" name="KPI 1"/>
          <p:cNvSpPr/>
          <p:nvPr/>
        </p:nvSpPr>
        <p:spPr>
          <a:xfrm>
            <a:off x="3302000" y="5537200"/>
            <a:ext cx="2743200" cy="6350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5.8% to 11.0%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Adj. EBIT margin, FY27E to FY31E</a:t>
            </a:r>
            <a:endParaRPr sz="950"/>
          </a:p>
        </p:txBody>
      </p:sp>
      <p:sp>
        <p:nvSpPr>
          <p:cNvPr id="21" name="KPI 2"/>
          <p:cNvSpPr/>
          <p:nvPr/>
        </p:nvSpPr>
        <p:spPr>
          <a:xfrm>
            <a:off x="6146800" y="5537200"/>
            <a:ext cx="2743200" cy="6350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$4.7bn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FY31E free cash flow</a:t>
            </a:r>
            <a:endParaRPr sz="950"/>
          </a:p>
        </p:txBody>
      </p:sp>
      <p:sp>
        <p:nvSpPr>
          <p:cNvPr id="22" name="KPI 3"/>
          <p:cNvSpPr/>
          <p:nvPr/>
        </p:nvSpPr>
        <p:spPr>
          <a:xfrm>
            <a:off x="8991600" y="5537200"/>
            <a:ext cx="2743200" cy="6350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6.2%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Adj. EPS CAGR, FY26A-FY31E</a:t>
            </a:r>
            <a:endParaRPr sz="950"/>
          </a:p>
        </p:txBody>
      </p:sp>
      <p:sp>
        <p:nvSpPr>
          <p:cNvPr id="23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What we have to believe: margin drives EPS, and FCF funds the wait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We underwrite EPS growth from margin and a lower share count, not revenue; FCF covers the dividend in every year</a:t>
            </a:r>
            <a:endParaRPr sz="1400"/>
          </a:p>
        </p:txBody>
      </p:sp>
      <p:graphicFrame>
        <p:nvGraphicFramePr>
          <p:cNvPr id="5" name="EPS chart"/>
          <p:cNvGraphicFramePr/>
          <p:nvPr/>
        </p:nvGraphicFramePr>
        <p:xfrm>
          <a:off x="457200" y="1168400"/>
          <a:ext cx="55372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FCF chart"/>
          <p:cNvGraphicFramePr/>
          <p:nvPr/>
        </p:nvGraphicFramePr>
        <p:xfrm>
          <a:off x="6197600" y="1168400"/>
          <a:ext cx="55372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EPS text"/>
          <p:cNvSpPr txBox="1"/>
          <p:nvPr/>
        </p:nvSpPr>
        <p:spPr>
          <a:xfrm>
            <a:off x="457200" y="4724400"/>
            <a:ext cx="5537200" cy="14732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Margin, not revenue:</a:t>
            </a:r>
            <a:r>
              <a:rPr sz="1200" b="0">
                <a:solidFill>
                  <a:srgbClr val="1A1A1A"/>
                </a:solidFill>
                <a:latin typeface="+mn-lt"/>
              </a:rPr>
              <a:t> adj. EBIT rises from </a:t>
            </a:r>
            <a:r>
              <a:rPr sz="1200" b="0">
                <a:solidFill>
                  <a:srgbClr val="1A1A1A"/>
                </a:solidFill>
                <a:latin typeface="+mn-lt"/>
              </a:rPr>
              <a:t>$2.5bn (FY27E) to $5.6bn (FY31E)</a:t>
            </a:r>
            <a:r>
              <a:rPr sz="1200" b="0">
                <a:solidFill>
                  <a:srgbClr val="1A1A1A"/>
                </a:solidFill>
                <a:latin typeface="+mn-lt"/>
              </a:rPr>
              <a:t> while revenue grows from </a:t>
            </a:r>
            <a:r>
              <a:rPr sz="1200" b="0">
                <a:solidFill>
                  <a:srgbClr val="1A1A1A"/>
                </a:solidFill>
                <a:latin typeface="+mn-lt"/>
              </a:rPr>
              <a:t>$42.8bn to $50.7bn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Share count:</a:t>
            </a:r>
            <a:r>
              <a:rPr sz="1200" b="0">
                <a:solidFill>
                  <a:srgbClr val="1A1A1A"/>
                </a:solidFill>
                <a:latin typeface="+mn-lt"/>
              </a:rPr>
              <a:t> diluted shares fall from </a:t>
            </a:r>
            <a:r>
              <a:rPr sz="1200" b="0">
                <a:solidFill>
                  <a:srgbClr val="1A1A1A"/>
                </a:solidFill>
                <a:latin typeface="+mn-lt"/>
              </a:rPr>
              <a:t>1,487m (FY27E) to 1,402m (FY31E)</a:t>
            </a:r>
            <a:r>
              <a:rPr sz="1200" b="0">
                <a:solidFill>
                  <a:srgbClr val="1A1A1A"/>
                </a:solidFill>
                <a:latin typeface="+mn-lt"/>
              </a:rPr>
              <a:t> as buybacks resume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Below FY24A:</a:t>
            </a:r>
            <a:r>
              <a:rPr sz="1200" b="0">
                <a:solidFill>
                  <a:srgbClr val="1A1A1A"/>
                </a:solidFill>
                <a:latin typeface="+mn-lt"/>
              </a:rPr>
              <a:t> FY31E adj. EPS of </a:t>
            </a:r>
            <a:r>
              <a:rPr sz="1200" b="0">
                <a:solidFill>
                  <a:srgbClr val="1A1A1A"/>
                </a:solidFill>
                <a:latin typeface="+mn-lt"/>
              </a:rPr>
              <a:t>$3.11</a:t>
            </a:r>
            <a:r>
              <a:rPr sz="1200" b="0">
                <a:solidFill>
                  <a:srgbClr val="1A1A1A"/>
                </a:solidFill>
                <a:latin typeface="+mn-lt"/>
              </a:rPr>
              <a:t> is still under the </a:t>
            </a:r>
            <a:r>
              <a:rPr sz="1200" b="0">
                <a:solidFill>
                  <a:srgbClr val="1A1A1A"/>
                </a:solidFill>
                <a:latin typeface="+mn-lt"/>
              </a:rPr>
              <a:t>$3.97</a:t>
            </a:r>
            <a:r>
              <a:rPr sz="1200" b="0">
                <a:solidFill>
                  <a:srgbClr val="1A1A1A"/>
                </a:solidFill>
                <a:latin typeface="+mn-lt"/>
              </a:rPr>
              <a:t> earned in FY24A</a:t>
            </a:r>
            <a:endParaRPr sz="1200"/>
          </a:p>
        </p:txBody>
      </p:sp>
      <p:sp>
        <p:nvSpPr>
          <p:cNvPr id="8" name="FCF text"/>
          <p:cNvSpPr txBox="1"/>
          <p:nvPr/>
        </p:nvSpPr>
        <p:spPr>
          <a:xfrm>
            <a:off x="6197600" y="4724400"/>
            <a:ext cx="5537200" cy="14732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Dividend covered:</a:t>
            </a:r>
            <a:r>
              <a:rPr sz="1200" b="0">
                <a:solidFill>
                  <a:srgbClr val="1A1A1A"/>
                </a:solidFill>
                <a:latin typeface="+mn-lt"/>
              </a:rPr>
              <a:t> </a:t>
            </a:r>
            <a:r>
              <a:rPr sz="1200" b="0">
                <a:solidFill>
                  <a:srgbClr val="1A1A1A"/>
                </a:solidFill>
                <a:latin typeface="+mn-lt"/>
              </a:rPr>
              <a:t>~$2.5bn a year</a:t>
            </a:r>
            <a:r>
              <a:rPr sz="1200" b="0">
                <a:solidFill>
                  <a:srgbClr val="1A1A1A"/>
                </a:solidFill>
                <a:latin typeface="+mn-lt"/>
              </a:rPr>
              <a:t> (</a:t>
            </a:r>
            <a:r>
              <a:rPr sz="1200" b="0">
                <a:solidFill>
                  <a:srgbClr val="1A1A1A"/>
                </a:solidFill>
                <a:latin typeface="+mn-lt"/>
              </a:rPr>
              <a:t>$1.67 to $1.83</a:t>
            </a:r>
            <a:r>
              <a:rPr sz="1200" b="0">
                <a:solidFill>
                  <a:srgbClr val="1A1A1A"/>
                </a:solidFill>
                <a:latin typeface="+mn-lt"/>
              </a:rPr>
              <a:t> a share) is below FCF in every year from FY27E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Buybacks restart:</a:t>
            </a:r>
            <a:r>
              <a:rPr sz="1200" b="0">
                <a:solidFill>
                  <a:srgbClr val="1A1A1A"/>
                </a:solidFill>
                <a:latin typeface="+mn-lt"/>
              </a:rPr>
              <a:t> </a:t>
            </a:r>
            <a:r>
              <a:rPr sz="1200" b="0">
                <a:solidFill>
                  <a:srgbClr val="1A1A1A"/>
                </a:solidFill>
                <a:latin typeface="+mn-lt"/>
              </a:rPr>
              <a:t>$0.5bn in FY28E rising to $2.5bn in FY31E</a:t>
            </a:r>
            <a:r>
              <a:rPr sz="1200" b="0">
                <a:solidFill>
                  <a:srgbClr val="1A1A1A"/>
                </a:solidFill>
                <a:latin typeface="+mn-lt"/>
              </a:rPr>
              <a:t> at assumed prices of </a:t>
            </a:r>
            <a:r>
              <a:rPr sz="1200" b="0">
                <a:solidFill>
                  <a:srgbClr val="1A1A1A"/>
                </a:solidFill>
                <a:latin typeface="+mn-lt"/>
              </a:rPr>
              <a:t>$40 to $55</a:t>
            </a:r>
            <a:r>
              <a:rPr sz="1200" b="0">
                <a:solidFill>
                  <a:srgbClr val="1A1A1A"/>
                </a:solidFill>
                <a:latin typeface="+mn-lt"/>
              </a:rPr>
              <a:t> a share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No new leverage:</a:t>
            </a:r>
            <a:r>
              <a:rPr sz="1200" b="0">
                <a:solidFill>
                  <a:srgbClr val="1A1A1A"/>
                </a:solidFill>
                <a:latin typeface="+mn-lt"/>
              </a:rPr>
              <a:t> </a:t>
            </a:r>
            <a:r>
              <a:rPr sz="1200" b="0">
                <a:solidFill>
                  <a:srgbClr val="1A1A1A"/>
                </a:solidFill>
                <a:latin typeface="+mn-lt"/>
              </a:rPr>
              <a:t>$2.0bn of FY27 maturities</a:t>
            </a:r>
            <a:r>
              <a:rPr sz="1200" b="0">
                <a:solidFill>
                  <a:srgbClr val="1A1A1A"/>
                </a:solidFill>
                <a:latin typeface="+mn-lt"/>
              </a:rPr>
              <a:t> repaid with </a:t>
            </a:r>
            <a:r>
              <a:rPr sz="1200" b="0">
                <a:solidFill>
                  <a:srgbClr val="1A1A1A"/>
                </a:solidFill>
                <a:latin typeface="+mn-lt"/>
              </a:rPr>
              <a:t>$1.0bn of new notes</a:t>
            </a:r>
            <a:r>
              <a:rPr sz="1200" b="0">
                <a:solidFill>
                  <a:srgbClr val="1A1A1A"/>
                </a:solidFill>
                <a:latin typeface="+mn-lt"/>
              </a:rPr>
              <a:t>; the </a:t>
            </a:r>
            <a:r>
              <a:rPr sz="1200" b="0">
                <a:solidFill>
                  <a:srgbClr val="1A1A1A"/>
                </a:solidFill>
                <a:latin typeface="+mn-lt"/>
              </a:rPr>
              <a:t>$1.5bn Mar-30 notes</a:t>
            </a:r>
            <a:r>
              <a:rPr sz="1200" b="0">
                <a:solidFill>
                  <a:srgbClr val="1A1A1A"/>
                </a:solidFill>
                <a:latin typeface="+mn-lt"/>
              </a:rPr>
              <a:t> refinanced</a:t>
            </a:r>
            <a:endParaRPr sz="1200"/>
          </a:p>
        </p:txBody>
      </p:sp>
      <p:sp>
        <p:nvSpPr>
          <p:cNvPr id="9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Source: Nike IC Memo Model (Base Case); Nike 10-K FY26 (debt maturities).</a:t>
            </a:r>
            <a:endParaRPr sz="900"/>
          </a:p>
        </p:txBody>
      </p:sp>
      <p:sp>
        <p:nvSpPr>
          <p:cNvPr id="11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2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3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4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5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6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Three cases: a (10.2%) downside against a 47.4% upside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Probability-weighted 23.2% IRR / 1.7x; the downside keeps margins near trough and exits at 16.0x</a:t>
            </a:r>
            <a:endParaRPr sz="1400"/>
          </a:p>
        </p:txBody>
      </p:sp>
      <p:graphicFrame>
        <p:nvGraphicFramePr>
          <p:cNvPr id="5" name="Scen table"/>
          <p:cNvGraphicFramePr/>
          <p:nvPr/>
        </p:nvGraphicFramePr>
        <p:xfrm>
          <a:off x="457200" y="1168400"/>
          <a:ext cx="5461000" cy="31750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2159000"/>
                <a:gridCol w="825500"/>
                <a:gridCol w="825500"/>
                <a:gridCol w="825500"/>
                <a:gridCol w="825500"/>
              </a:tblGrid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Scenario returns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Downside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Base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Upside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Weighted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Probability (%)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25.0%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50.0%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25.0%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100.0%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FY30E revenue, geographies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42.2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47.4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51.0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FY30E segment EBIT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8.6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11.0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13.0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FY30E Adj. EPS ($)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$1.35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$2.64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$3.71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Exit P/E (x)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16.0x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20.0x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24.0x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Exit price, May-29 ($)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$21.58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$52.72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$89.00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$54.00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Dividends received ($)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$4.71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$4.71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$4.71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$4.71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MoM (x)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0.8x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200"/>
                    </a:p>
                  </a:txBody>
                  <a:tcPr marL="50800" marR="50800" marT="12700" marB="12700" anchor="ctr"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2.7x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IRR (%)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(10.2%)</a:t>
                      </a:r>
                      <a:endParaRPr sz="1200"/>
                    </a:p>
                  </a:txBody>
                  <a:tcPr marL="50800" marR="50800" marT="12700" marB="12700" anchor="ctr">
                    <a:lnR w="19050">
                      <a:solidFill>
                        <a:srgbClr val="C0392B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22.2% </a:t>
                      </a:r>
                      <a:endParaRPr sz="120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lnR w="19050">
                      <a:solidFill>
                        <a:srgbClr val="C0392B"/>
                      </a:solidFill>
                      <a:prstDash val="solid"/>
                    </a:lnR>
                    <a:lnT w="19050">
                      <a:solidFill>
                        <a:srgbClr val="C0392B"/>
                      </a:solidFill>
                      <a:prstDash val="solid"/>
                    </a:lnT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47.4% </a:t>
                      </a:r>
                      <a:endParaRPr sz="120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23.2%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Case band 0"/>
          <p:cNvSpPr/>
          <p:nvPr/>
        </p:nvSpPr>
        <p:spPr>
          <a:xfrm>
            <a:off x="6121400" y="1168400"/>
            <a:ext cx="5613400" cy="25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200" b="1">
                <a:solidFill>
                  <a:srgbClr val="FFFFFF"/>
                </a:solidFill>
                <a:latin typeface="+mn-lt"/>
              </a:rPr>
              <a:t>Downside (25%): resets run through FY28</a:t>
            </a:r>
            <a:endParaRPr sz="1200"/>
          </a:p>
        </p:txBody>
      </p:sp>
      <p:sp>
        <p:nvSpPr>
          <p:cNvPr id="7" name="Case text 0"/>
          <p:cNvSpPr txBox="1"/>
          <p:nvPr/>
        </p:nvSpPr>
        <p:spPr>
          <a:xfrm>
            <a:off x="6121400" y="1447800"/>
            <a:ext cx="5613400" cy="13208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>
                <a:solidFill>
                  <a:srgbClr val="1A1A1A"/>
                </a:solidFill>
                <a:latin typeface="+mn-lt"/>
              </a:rPr>
              <a:t>North America </a:t>
            </a:r>
            <a:r>
              <a:rPr sz="1300">
                <a:solidFill>
                  <a:srgbClr val="1A1A1A"/>
                </a:solidFill>
                <a:latin typeface="+mn-lt"/>
              </a:rPr>
              <a:t>(4.0%) in FY27E</a:t>
            </a:r>
            <a:r>
              <a:rPr sz="1300">
                <a:solidFill>
                  <a:srgbClr val="1A1A1A"/>
                </a:solidFill>
                <a:latin typeface="+mn-lt"/>
              </a:rPr>
              <a:t> and flat in FY28E; Greater China </a:t>
            </a:r>
            <a:r>
              <a:rPr sz="1300">
                <a:solidFill>
                  <a:srgbClr val="1A1A1A"/>
                </a:solidFill>
                <a:latin typeface="+mn-lt"/>
              </a:rPr>
              <a:t>(30.0%) and (10.0%)</a:t>
            </a:r>
            <a:r>
              <a:rPr sz="1300">
                <a:solidFill>
                  <a:srgbClr val="1A1A1A"/>
                </a:solidFill>
                <a:latin typeface="+mn-lt"/>
              </a:rPr>
              <a:t>; NA margin </a:t>
            </a:r>
            <a:r>
              <a:rPr sz="1300">
                <a:solidFill>
                  <a:srgbClr val="1A1A1A"/>
                </a:solidFill>
                <a:latin typeface="+mn-lt"/>
              </a:rPr>
              <a:t>23.5% to 24.5%</a:t>
            </a:r>
            <a:r>
              <a:rPr sz="1300">
                <a:solidFill>
                  <a:srgbClr val="1A1A1A"/>
                </a:solidFill>
                <a:latin typeface="+mn-lt"/>
              </a:rPr>
              <a:t>; China margin </a:t>
            </a:r>
            <a:r>
              <a:rPr sz="1300">
                <a:solidFill>
                  <a:srgbClr val="1A1A1A"/>
                </a:solidFill>
                <a:latin typeface="+mn-lt"/>
              </a:rPr>
              <a:t>13.0% to 14.5%</a:t>
            </a:r>
            <a:r>
              <a:rPr sz="1300">
                <a:solidFill>
                  <a:srgbClr val="1A1A1A"/>
                </a:solidFill>
                <a:latin typeface="+mn-lt"/>
              </a:rPr>
              <a:t>; Converse margin negative until FY31E; exit at </a:t>
            </a:r>
            <a:r>
              <a:rPr sz="1300">
                <a:solidFill>
                  <a:srgbClr val="1A1A1A"/>
                </a:solidFill>
                <a:latin typeface="+mn-lt"/>
              </a:rPr>
              <a:t>16.0x</a:t>
            </a:r>
            <a:endParaRPr sz="1300"/>
          </a:p>
        </p:txBody>
      </p:sp>
      <p:sp>
        <p:nvSpPr>
          <p:cNvPr id="8" name="Case band 1"/>
          <p:cNvSpPr/>
          <p:nvPr/>
        </p:nvSpPr>
        <p:spPr>
          <a:xfrm>
            <a:off x="6121400" y="2870200"/>
            <a:ext cx="5613400" cy="25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200" b="1">
                <a:solidFill>
                  <a:srgbClr val="FFFFFF"/>
                </a:solidFill>
                <a:latin typeface="+mn-lt"/>
              </a:rPr>
              <a:t>Base (50%): FY27E at guidance, then recovery</a:t>
            </a:r>
            <a:endParaRPr sz="1200"/>
          </a:p>
        </p:txBody>
      </p:sp>
      <p:sp>
        <p:nvSpPr>
          <p:cNvPr id="9" name="Case text 1"/>
          <p:cNvSpPr txBox="1"/>
          <p:nvPr/>
        </p:nvSpPr>
        <p:spPr>
          <a:xfrm>
            <a:off x="6121400" y="3149600"/>
            <a:ext cx="5613400" cy="13208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>
                <a:solidFill>
                  <a:srgbClr val="1A1A1A"/>
                </a:solidFill>
                <a:latin typeface="+mn-lt"/>
              </a:rPr>
              <a:t>North America </a:t>
            </a:r>
            <a:r>
              <a:rPr sz="1300">
                <a:solidFill>
                  <a:srgbClr val="1A1A1A"/>
                </a:solidFill>
                <a:latin typeface="+mn-lt"/>
              </a:rPr>
              <a:t>(2.0%) then 4.0% to 5.0%</a:t>
            </a:r>
            <a:r>
              <a:rPr sz="1300">
                <a:solidFill>
                  <a:srgbClr val="1A1A1A"/>
                </a:solidFill>
                <a:latin typeface="+mn-lt"/>
              </a:rPr>
              <a:t>; Greater China </a:t>
            </a:r>
            <a:r>
              <a:rPr sz="1300">
                <a:solidFill>
                  <a:srgbClr val="1A1A1A"/>
                </a:solidFill>
                <a:latin typeface="+mn-lt"/>
              </a:rPr>
              <a:t>(25.0%), (5.0%), then +3.0%</a:t>
            </a:r>
            <a:r>
              <a:rPr sz="1300">
                <a:solidFill>
                  <a:srgbClr val="1A1A1A"/>
                </a:solidFill>
                <a:latin typeface="+mn-lt"/>
              </a:rPr>
              <a:t>; NA margin </a:t>
            </a:r>
            <a:r>
              <a:rPr sz="1300">
                <a:solidFill>
                  <a:srgbClr val="1A1A1A"/>
                </a:solidFill>
                <a:latin typeface="+mn-lt"/>
              </a:rPr>
              <a:t>24.5% to 27.0%</a:t>
            </a:r>
            <a:r>
              <a:rPr sz="1300">
                <a:solidFill>
                  <a:srgbClr val="1A1A1A"/>
                </a:solidFill>
                <a:latin typeface="+mn-lt"/>
              </a:rPr>
              <a:t>; gross margin </a:t>
            </a:r>
            <a:r>
              <a:rPr sz="1300">
                <a:solidFill>
                  <a:srgbClr val="1A1A1A"/>
                </a:solidFill>
                <a:latin typeface="+mn-lt"/>
              </a:rPr>
              <a:t>43.0% to 45.0%</a:t>
            </a:r>
            <a:r>
              <a:rPr sz="1300">
                <a:solidFill>
                  <a:srgbClr val="1A1A1A"/>
                </a:solidFill>
                <a:latin typeface="+mn-lt"/>
              </a:rPr>
              <a:t>; exit at </a:t>
            </a:r>
            <a:r>
              <a:rPr sz="1300">
                <a:solidFill>
                  <a:srgbClr val="1A1A1A"/>
                </a:solidFill>
                <a:latin typeface="+mn-lt"/>
              </a:rPr>
              <a:t>20.0x</a:t>
            </a:r>
            <a:endParaRPr sz="1300"/>
          </a:p>
        </p:txBody>
      </p:sp>
      <p:sp>
        <p:nvSpPr>
          <p:cNvPr id="10" name="Case band 2"/>
          <p:cNvSpPr/>
          <p:nvPr/>
        </p:nvSpPr>
        <p:spPr>
          <a:xfrm>
            <a:off x="6121400" y="4572000"/>
            <a:ext cx="5613400" cy="25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200" b="1">
                <a:solidFill>
                  <a:srgbClr val="FFFFFF"/>
                </a:solidFill>
                <a:latin typeface="+mn-lt"/>
              </a:rPr>
              <a:t>Upside (25%): Sport Offense broadens</a:t>
            </a:r>
            <a:endParaRPr sz="1200"/>
          </a:p>
        </p:txBody>
      </p:sp>
      <p:sp>
        <p:nvSpPr>
          <p:cNvPr id="11" name="Case text 2"/>
          <p:cNvSpPr txBox="1"/>
          <p:nvPr/>
        </p:nvSpPr>
        <p:spPr>
          <a:xfrm>
            <a:off x="6121400" y="4851400"/>
            <a:ext cx="5613400" cy="13208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>
                <a:solidFill>
                  <a:srgbClr val="1A1A1A"/>
                </a:solidFill>
                <a:latin typeface="+mn-lt"/>
              </a:rPr>
              <a:t>North America flat in FY27E then </a:t>
            </a:r>
            <a:r>
              <a:rPr sz="1300">
                <a:solidFill>
                  <a:srgbClr val="1A1A1A"/>
                </a:solidFill>
                <a:latin typeface="+mn-lt"/>
              </a:rPr>
              <a:t>6.0% a year</a:t>
            </a:r>
            <a:r>
              <a:rPr sz="1300">
                <a:solidFill>
                  <a:srgbClr val="1A1A1A"/>
                </a:solidFill>
                <a:latin typeface="+mn-lt"/>
              </a:rPr>
              <a:t>; Greater China </a:t>
            </a:r>
            <a:r>
              <a:rPr sz="1300">
                <a:solidFill>
                  <a:srgbClr val="1A1A1A"/>
                </a:solidFill>
                <a:latin typeface="+mn-lt"/>
              </a:rPr>
              <a:t>(20.0%) then +2.0% in FY28E</a:t>
            </a:r>
            <a:r>
              <a:rPr sz="1300">
                <a:solidFill>
                  <a:srgbClr val="1A1A1A"/>
                </a:solidFill>
                <a:latin typeface="+mn-lt"/>
              </a:rPr>
              <a:t>; NA margin </a:t>
            </a:r>
            <a:r>
              <a:rPr sz="1300">
                <a:solidFill>
                  <a:srgbClr val="1A1A1A"/>
                </a:solidFill>
                <a:latin typeface="+mn-lt"/>
              </a:rPr>
              <a:t>25.5% to 29.0%</a:t>
            </a:r>
            <a:r>
              <a:rPr sz="1300">
                <a:solidFill>
                  <a:srgbClr val="1A1A1A"/>
                </a:solidFill>
                <a:latin typeface="+mn-lt"/>
              </a:rPr>
              <a:t>; China margin </a:t>
            </a:r>
            <a:r>
              <a:rPr sz="1300">
                <a:solidFill>
                  <a:srgbClr val="1A1A1A"/>
                </a:solidFill>
                <a:latin typeface="+mn-lt"/>
              </a:rPr>
              <a:t>16.5% to 22.0%</a:t>
            </a:r>
            <a:r>
              <a:rPr sz="1300">
                <a:solidFill>
                  <a:srgbClr val="1A1A1A"/>
                </a:solidFill>
                <a:latin typeface="+mn-lt"/>
              </a:rPr>
              <a:t>; exit at </a:t>
            </a:r>
            <a:r>
              <a:rPr sz="1300">
                <a:solidFill>
                  <a:srgbClr val="1A1A1A"/>
                </a:solidFill>
                <a:latin typeface="+mn-lt"/>
              </a:rPr>
              <a:t>24.0x</a:t>
            </a:r>
            <a:endParaRPr sz="1300"/>
          </a:p>
        </p:txBody>
      </p:sp>
      <p:sp>
        <p:nvSpPr>
          <p:cNvPr id="12" name="Scen takeaway"/>
          <p:cNvSpPr txBox="1"/>
          <p:nvPr/>
        </p:nvSpPr>
        <p:spPr>
          <a:xfrm>
            <a:off x="457200" y="4572000"/>
            <a:ext cx="5461000" cy="16256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Asymmetry is acceptable, not compelling:</a:t>
            </a:r>
            <a:r>
              <a:rPr sz="1200" b="0">
                <a:solidFill>
                  <a:srgbClr val="1A1A1A"/>
                </a:solidFill>
                <a:latin typeface="+mn-lt"/>
              </a:rPr>
              <a:t> the downside loses </a:t>
            </a:r>
            <a:r>
              <a:rPr sz="1200" b="0">
                <a:solidFill>
                  <a:srgbClr val="1A1A1A"/>
                </a:solidFill>
                <a:latin typeface="+mn-lt"/>
              </a:rPr>
              <a:t>$8.07</a:t>
            </a:r>
            <a:r>
              <a:rPr sz="1200" b="0">
                <a:solidFill>
                  <a:srgbClr val="1A1A1A"/>
                </a:solidFill>
                <a:latin typeface="+mn-lt"/>
              </a:rPr>
              <a:t> a share against a </a:t>
            </a:r>
            <a:r>
              <a:rPr sz="1200" b="0">
                <a:solidFill>
                  <a:srgbClr val="1A1A1A"/>
                </a:solidFill>
                <a:latin typeface="+mn-lt"/>
              </a:rPr>
              <a:t>$23.07</a:t>
            </a:r>
            <a:r>
              <a:rPr sz="1200" b="0">
                <a:solidFill>
                  <a:srgbClr val="1A1A1A"/>
                </a:solidFill>
                <a:latin typeface="+mn-lt"/>
              </a:rPr>
              <a:t> base gain, so position size must be one the downside can absorb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Downside is not a balance sheet event:</a:t>
            </a:r>
            <a:r>
              <a:rPr sz="1200" b="0">
                <a:solidFill>
                  <a:srgbClr val="1A1A1A"/>
                </a:solidFill>
                <a:latin typeface="+mn-lt"/>
              </a:rPr>
              <a:t> net cash, </a:t>
            </a:r>
            <a:r>
              <a:rPr sz="1200" b="0">
                <a:solidFill>
                  <a:srgbClr val="1A1A1A"/>
                </a:solidFill>
                <a:latin typeface="+mn-lt"/>
              </a:rPr>
              <a:t>A ratings</a:t>
            </a:r>
            <a:r>
              <a:rPr sz="1200" b="0">
                <a:solidFill>
                  <a:srgbClr val="1A1A1A"/>
                </a:solidFill>
                <a:latin typeface="+mn-lt"/>
              </a:rPr>
              <a:t> and an </a:t>
            </a:r>
            <a:r>
              <a:rPr sz="1200" b="0">
                <a:solidFill>
                  <a:srgbClr val="1A1A1A"/>
                </a:solidFill>
                <a:latin typeface="+mn-lt"/>
              </a:rPr>
              <a:t>$11.4bn</a:t>
            </a:r>
            <a:r>
              <a:rPr sz="1200" b="0">
                <a:solidFill>
                  <a:srgbClr val="1A1A1A"/>
                </a:solidFill>
                <a:latin typeface="+mn-lt"/>
              </a:rPr>
              <a:t> liquidity buffer mean the loss is multiple and earnings, not solvency</a:t>
            </a:r>
            <a:endParaRPr sz="1200"/>
          </a:p>
        </p:txBody>
      </p:sp>
      <p:sp>
        <p:nvSpPr>
          <p:cNvPr id="13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Note: Global Brand Divisions, Corporate, interest, tax and share count held at the Base case in the case outputs; red box marks the base case IRR.</a:t>
            </a:r>
            <a:endParaRPr sz="9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Source: Nike IC Memo Model (Cases and Valuation tabs); Nike credit model (ratings and liquidity at 31-Aug-26).</a:t>
            </a:r>
            <a:endParaRPr sz="900"/>
          </a:p>
        </p:txBody>
      </p:sp>
      <p:sp>
        <p:nvSpPr>
          <p:cNvPr id="15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6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7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8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9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20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Returns sensitivities: entry price matters as much as the exit multiple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Base case IRR of </a:t>
            </a:r>
            <a:r>
              <a:rPr sz="1400">
                <a:solidFill>
                  <a:srgbClr val="1A1A1A"/>
                </a:solidFill>
              </a:rPr>
              <a:t>22.1%</a:t>
            </a:r>
            <a:r>
              <a:rPr sz="1400">
                <a:solidFill>
                  <a:srgbClr val="1A1A1A"/>
                </a:solidFill>
              </a:rPr>
              <a:t> at $34.36 and 20.0x falls to </a:t>
            </a:r>
            <a:r>
              <a:rPr sz="1400">
                <a:solidFill>
                  <a:srgbClr val="1A1A1A"/>
                </a:solidFill>
              </a:rPr>
              <a:t>18.4%</a:t>
            </a:r>
            <a:r>
              <a:rPr sz="1400">
                <a:solidFill>
                  <a:srgbClr val="1A1A1A"/>
                </a:solidFill>
              </a:rPr>
              <a:t> at the </a:t>
            </a:r>
            <a:r>
              <a:rPr sz="1400">
                <a:solidFill>
                  <a:srgbClr val="1A1A1A"/>
                </a:solidFill>
              </a:rPr>
              <a:t>$37.15</a:t>
            </a:r>
            <a:r>
              <a:rPr sz="1400">
                <a:solidFill>
                  <a:srgbClr val="1A1A1A"/>
                </a:solidFill>
              </a:rPr>
              <a:t> close, roughly 3 to 4 points per $2.50 of entry</a:t>
            </a:r>
            <a:endParaRPr sz="1400"/>
          </a:p>
        </p:txBody>
      </p:sp>
      <p:sp>
        <p:nvSpPr>
          <p:cNvPr id="5" name="Band g1"/>
          <p:cNvSpPr/>
          <p:nvPr/>
        </p:nvSpPr>
        <p:spPr>
          <a:xfrm>
            <a:off x="457200" y="1168400"/>
            <a:ext cx="36576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100" b="1">
                <a:solidFill>
                  <a:srgbClr val="FFFFFF"/>
                </a:solidFill>
                <a:latin typeface="+mn-lt"/>
              </a:rPr>
              <a:t>IRR: exit P/E vs. FY30E adj. EPS</a:t>
            </a:r>
            <a:endParaRPr sz="1100"/>
          </a:p>
        </p:txBody>
      </p:sp>
      <p:graphicFrame>
        <p:nvGraphicFramePr>
          <p:cNvPr id="6" name="Grid g1"/>
          <p:cNvGraphicFramePr/>
          <p:nvPr/>
        </p:nvGraphicFramePr>
        <p:xfrm>
          <a:off x="457200" y="1422400"/>
          <a:ext cx="3657600" cy="17526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990600"/>
                <a:gridCol w="533400"/>
                <a:gridCol w="533400"/>
                <a:gridCol w="533400"/>
                <a:gridCol w="533400"/>
                <a:gridCol w="533400"/>
              </a:tblGrid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P/E \ EPS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$2.37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$2.50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$2.64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$2.77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$2.90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16.0x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8.9%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4B18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10.9%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12.9%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14.8%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16.7%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18.0x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13.4%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15.6%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17.7% </a:t>
                      </a:r>
                      <a:endParaRPr sz="1050"/>
                    </a:p>
                  </a:txBody>
                  <a:tcPr marL="50800" marR="50800" marT="12700" marB="12700" anchor="ctr"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19.7%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21.7%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20.0x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17.7%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19.9% </a:t>
                      </a:r>
                      <a:endParaRPr sz="1050"/>
                    </a:p>
                  </a:txBody>
                  <a:tcPr marL="50800" marR="50800" marT="12700" marB="12700" anchor="ctr">
                    <a:lnR w="19050">
                      <a:solidFill>
                        <a:srgbClr val="C0392B"/>
                      </a:solidFill>
                      <a:prstDash val="solid"/>
                    </a:lnR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22.1%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lnR w="19050">
                      <a:solidFill>
                        <a:srgbClr val="C0392B"/>
                      </a:solidFill>
                      <a:prstDash val="solid"/>
                    </a:lnR>
                    <a:lnT w="19050">
                      <a:solidFill>
                        <a:srgbClr val="C0392B"/>
                      </a:solidFill>
                      <a:prstDash val="solid"/>
                    </a:lnT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24.2%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26.3%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22.0x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21.7%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24.0%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26.3% </a:t>
                      </a:r>
                      <a:endParaRPr sz="1050"/>
                    </a:p>
                  </a:txBody>
                  <a:tcPr marL="50800" marR="50800" marT="12700" marB="12700" anchor="ctr">
                    <a:lnT w="19050">
                      <a:solidFill>
                        <a:srgbClr val="C0392B"/>
                      </a:solidFill>
                      <a:prstDash val="solid"/>
                    </a:lnT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28.5%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30.6%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24.0x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25.5%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27.9%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30.3%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32.5%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34.8%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</a:tr>
            </a:tbl>
          </a:graphicData>
        </a:graphic>
      </p:graphicFrame>
      <p:sp>
        <p:nvSpPr>
          <p:cNvPr id="7" name="Band g3"/>
          <p:cNvSpPr/>
          <p:nvPr/>
        </p:nvSpPr>
        <p:spPr>
          <a:xfrm>
            <a:off x="4267200" y="1168400"/>
            <a:ext cx="36576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100" b="1">
                <a:solidFill>
                  <a:srgbClr val="FFFFFF"/>
                </a:solidFill>
                <a:latin typeface="+mn-lt"/>
              </a:rPr>
              <a:t>IRR: exit P/E vs. entry price</a:t>
            </a:r>
            <a:endParaRPr sz="1100"/>
          </a:p>
        </p:txBody>
      </p:sp>
      <p:graphicFrame>
        <p:nvGraphicFramePr>
          <p:cNvPr id="8" name="Grid g3"/>
          <p:cNvGraphicFramePr/>
          <p:nvPr/>
        </p:nvGraphicFramePr>
        <p:xfrm>
          <a:off x="4267200" y="1422400"/>
          <a:ext cx="3657600" cy="17526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990600"/>
                <a:gridCol w="533400"/>
                <a:gridCol w="533400"/>
                <a:gridCol w="533400"/>
                <a:gridCol w="533400"/>
                <a:gridCol w="533400"/>
              </a:tblGrid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P/E \ entry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$30.00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$32.00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$34.36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$37.15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$40.00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16.0x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19.1%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16.1%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12.9%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9.5%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4B18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6.4%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4B183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18.0x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24.1%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21.0%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17.7% </a:t>
                      </a:r>
                      <a:endParaRPr sz="1050"/>
                    </a:p>
                  </a:txBody>
                  <a:tcPr marL="50800" marR="50800" marT="12700" marB="12700" anchor="ctr"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14.1%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10.9%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20.0x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28.8%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25.5% </a:t>
                      </a:r>
                      <a:endParaRPr sz="1050"/>
                    </a:p>
                  </a:txBody>
                  <a:tcPr marL="50800" marR="50800" marT="12700" marB="12700" anchor="ctr">
                    <a:lnR w="19050">
                      <a:solidFill>
                        <a:srgbClr val="C0392B"/>
                      </a:solidFill>
                      <a:prstDash val="solid"/>
                    </a:lnR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22.1%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lnR w="19050">
                      <a:solidFill>
                        <a:srgbClr val="C0392B"/>
                      </a:solidFill>
                      <a:prstDash val="solid"/>
                    </a:lnR>
                    <a:lnT w="19050">
                      <a:solidFill>
                        <a:srgbClr val="C0392B"/>
                      </a:solidFill>
                      <a:prstDash val="solid"/>
                    </a:lnT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18.4%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15.1%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22.0x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33.2%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29.8%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26.3% </a:t>
                      </a:r>
                      <a:endParaRPr sz="1050"/>
                    </a:p>
                  </a:txBody>
                  <a:tcPr marL="50800" marR="50800" marT="12700" marB="12700" anchor="ctr">
                    <a:lnT w="19050">
                      <a:solidFill>
                        <a:srgbClr val="C0392B"/>
                      </a:solidFill>
                      <a:prstDash val="solid"/>
                    </a:lnT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22.5%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19.0%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24.0x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37.3%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33.9%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30.3%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26.4%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22.8%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</a:tr>
            </a:tbl>
          </a:graphicData>
        </a:graphic>
      </p:graphicFrame>
      <p:sp>
        <p:nvSpPr>
          <p:cNvPr id="9" name="Band g5"/>
          <p:cNvSpPr/>
          <p:nvPr/>
        </p:nvSpPr>
        <p:spPr>
          <a:xfrm>
            <a:off x="8077200" y="1168400"/>
            <a:ext cx="36576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100" b="1">
                <a:solidFill>
                  <a:srgbClr val="FFFFFF"/>
                </a:solidFill>
                <a:latin typeface="+mn-lt"/>
              </a:rPr>
              <a:t>IRR: entry price vs. FY30E adj. EPS</a:t>
            </a:r>
            <a:endParaRPr sz="1100"/>
          </a:p>
        </p:txBody>
      </p:sp>
      <p:graphicFrame>
        <p:nvGraphicFramePr>
          <p:cNvPr id="10" name="Grid g5"/>
          <p:cNvGraphicFramePr/>
          <p:nvPr/>
        </p:nvGraphicFramePr>
        <p:xfrm>
          <a:off x="8077200" y="1422400"/>
          <a:ext cx="3657600" cy="17526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990600"/>
                <a:gridCol w="533400"/>
                <a:gridCol w="533400"/>
                <a:gridCol w="533400"/>
                <a:gridCol w="533400"/>
                <a:gridCol w="533400"/>
              </a:tblGrid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Entry \ EPS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$2.37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$2.50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$2.64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$2.77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$2.90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$30.00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24.1%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26.5%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28.8%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31.0%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33.2%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$32.00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21.0%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23.3%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25.5% </a:t>
                      </a:r>
                      <a:endParaRPr sz="1050"/>
                    </a:p>
                  </a:txBody>
                  <a:tcPr marL="50800" marR="50800" marT="12700" marB="12700" anchor="ctr"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27.7%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29.8%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$34.36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17.7%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19.9% </a:t>
                      </a:r>
                      <a:endParaRPr sz="1050"/>
                    </a:p>
                  </a:txBody>
                  <a:tcPr marL="50800" marR="50800" marT="12700" marB="12700" anchor="ctr">
                    <a:lnR w="19050">
                      <a:solidFill>
                        <a:srgbClr val="C0392B"/>
                      </a:solidFill>
                      <a:prstDash val="solid"/>
                    </a:lnR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22.1%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lnR w="19050">
                      <a:solidFill>
                        <a:srgbClr val="C0392B"/>
                      </a:solidFill>
                      <a:prstDash val="solid"/>
                    </a:lnR>
                    <a:lnT w="19050">
                      <a:solidFill>
                        <a:srgbClr val="C0392B"/>
                      </a:solidFill>
                      <a:prstDash val="solid"/>
                    </a:lnT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24.2%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26.3%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$37.15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14.1%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16.3%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18.4% </a:t>
                      </a:r>
                      <a:endParaRPr sz="1050"/>
                    </a:p>
                  </a:txBody>
                  <a:tcPr marL="50800" marR="50800" marT="12700" marB="12700" anchor="ctr">
                    <a:lnT w="19050">
                      <a:solidFill>
                        <a:srgbClr val="C0392B"/>
                      </a:solidFill>
                      <a:prstDash val="solid"/>
                    </a:lnT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20.5%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22.5%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$40.00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10.9%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13.0%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15.1%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17.1%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19.0%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</a:tr>
            </a:tbl>
          </a:graphicData>
        </a:graphic>
      </p:graphicFrame>
      <p:sp>
        <p:nvSpPr>
          <p:cNvPr id="11" name="Band g2"/>
          <p:cNvSpPr/>
          <p:nvPr/>
        </p:nvSpPr>
        <p:spPr>
          <a:xfrm>
            <a:off x="457200" y="3454400"/>
            <a:ext cx="36576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100" b="1">
                <a:solidFill>
                  <a:srgbClr val="FFFFFF"/>
                </a:solidFill>
                <a:latin typeface="+mn-lt"/>
              </a:rPr>
              <a:t>MoM: exit P/E vs. FY30E adj. EPS</a:t>
            </a:r>
            <a:endParaRPr sz="1100"/>
          </a:p>
        </p:txBody>
      </p:sp>
      <p:graphicFrame>
        <p:nvGraphicFramePr>
          <p:cNvPr id="12" name="Grid g2"/>
          <p:cNvGraphicFramePr/>
          <p:nvPr/>
        </p:nvGraphicFramePr>
        <p:xfrm>
          <a:off x="457200" y="3708400"/>
          <a:ext cx="3657600" cy="17526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990600"/>
                <a:gridCol w="533400"/>
                <a:gridCol w="533400"/>
                <a:gridCol w="533400"/>
                <a:gridCol w="533400"/>
                <a:gridCol w="533400"/>
              </a:tblGrid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P/E \ EPS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$2.37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$2.50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$2.64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$2.77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$2.90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16.0x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1.2x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4B18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1.3x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1.5x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18.0x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1.5x </a:t>
                      </a:r>
                      <a:endParaRPr sz="1050"/>
                    </a:p>
                  </a:txBody>
                  <a:tcPr marL="50800" marR="50800" marT="12700" marB="12700" anchor="ctr"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1.6x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20.0x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1.5x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1.6x </a:t>
                      </a:r>
                      <a:endParaRPr sz="1050"/>
                    </a:p>
                  </a:txBody>
                  <a:tcPr marL="50800" marR="50800" marT="12700" marB="12700" anchor="ctr">
                    <a:lnR w="19050">
                      <a:solidFill>
                        <a:srgbClr val="C0392B"/>
                      </a:solidFill>
                      <a:prstDash val="solid"/>
                    </a:lnR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lnR w="19050">
                      <a:solidFill>
                        <a:srgbClr val="C0392B"/>
                      </a:solidFill>
                      <a:prstDash val="solid"/>
                    </a:lnR>
                    <a:lnT w="19050">
                      <a:solidFill>
                        <a:srgbClr val="C0392B"/>
                      </a:solidFill>
                      <a:prstDash val="solid"/>
                    </a:lnT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1.8x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22.0x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1.8x </a:t>
                      </a:r>
                      <a:endParaRPr sz="1050"/>
                    </a:p>
                  </a:txBody>
                  <a:tcPr marL="50800" marR="50800" marT="12700" marB="12700" anchor="ctr">
                    <a:lnT w="19050">
                      <a:solidFill>
                        <a:srgbClr val="C0392B"/>
                      </a:solidFill>
                      <a:prstDash val="solid"/>
                    </a:lnT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1.9x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24.0x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1.8x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1.9x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2.1x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2.2x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</a:tr>
            </a:tbl>
          </a:graphicData>
        </a:graphic>
      </p:graphicFrame>
      <p:sp>
        <p:nvSpPr>
          <p:cNvPr id="13" name="Band g4"/>
          <p:cNvSpPr/>
          <p:nvPr/>
        </p:nvSpPr>
        <p:spPr>
          <a:xfrm>
            <a:off x="4267200" y="3454400"/>
            <a:ext cx="36576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100" b="1">
                <a:solidFill>
                  <a:srgbClr val="FFFFFF"/>
                </a:solidFill>
                <a:latin typeface="+mn-lt"/>
              </a:rPr>
              <a:t>MoM: exit P/E vs. entry price</a:t>
            </a:r>
            <a:endParaRPr sz="1100"/>
          </a:p>
        </p:txBody>
      </p:sp>
      <p:graphicFrame>
        <p:nvGraphicFramePr>
          <p:cNvPr id="14" name="Grid g4"/>
          <p:cNvGraphicFramePr/>
          <p:nvPr/>
        </p:nvGraphicFramePr>
        <p:xfrm>
          <a:off x="4267200" y="3708400"/>
          <a:ext cx="3657600" cy="17526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990600"/>
                <a:gridCol w="533400"/>
                <a:gridCol w="533400"/>
                <a:gridCol w="533400"/>
                <a:gridCol w="533400"/>
                <a:gridCol w="533400"/>
              </a:tblGrid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P/E \ entry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$30.00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$32.00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$34.36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$37.15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$40.00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16.0x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1.6x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1.5x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1.3x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1.2x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4B183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18.0x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1.6x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1.5x </a:t>
                      </a:r>
                      <a:endParaRPr sz="1050"/>
                    </a:p>
                  </a:txBody>
                  <a:tcPr marL="50800" marR="50800" marT="12700" marB="12700" anchor="ctr"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1.3x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20.0x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1.9x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1.8x </a:t>
                      </a:r>
                      <a:endParaRPr sz="1050"/>
                    </a:p>
                  </a:txBody>
                  <a:tcPr marL="50800" marR="50800" marT="12700" marB="12700" anchor="ctr">
                    <a:lnR w="19050">
                      <a:solidFill>
                        <a:srgbClr val="C0392B"/>
                      </a:solidFill>
                      <a:prstDash val="solid"/>
                    </a:lnR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lnR w="19050">
                      <a:solidFill>
                        <a:srgbClr val="C0392B"/>
                      </a:solidFill>
                      <a:prstDash val="solid"/>
                    </a:lnR>
                    <a:lnT w="19050">
                      <a:solidFill>
                        <a:srgbClr val="C0392B"/>
                      </a:solidFill>
                      <a:prstDash val="solid"/>
                    </a:lnT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1.5x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22.0x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2.1x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1.8x </a:t>
                      </a:r>
                      <a:endParaRPr sz="1050"/>
                    </a:p>
                  </a:txBody>
                  <a:tcPr marL="50800" marR="50800" marT="12700" marB="12700" anchor="ctr">
                    <a:lnT w="19050">
                      <a:solidFill>
                        <a:srgbClr val="C0392B"/>
                      </a:solidFill>
                      <a:prstDash val="solid"/>
                    </a:lnT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1.6x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24.0x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2.3x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2.1x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1.8x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</a:tr>
            </a:tbl>
          </a:graphicData>
        </a:graphic>
      </p:graphicFrame>
      <p:sp>
        <p:nvSpPr>
          <p:cNvPr id="15" name="Band g6"/>
          <p:cNvSpPr/>
          <p:nvPr/>
        </p:nvSpPr>
        <p:spPr>
          <a:xfrm>
            <a:off x="8077200" y="3454400"/>
            <a:ext cx="36576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100" b="1">
                <a:solidFill>
                  <a:srgbClr val="FFFFFF"/>
                </a:solidFill>
                <a:latin typeface="+mn-lt"/>
              </a:rPr>
              <a:t>MoM: entry price vs. FY30E adj. EPS</a:t>
            </a:r>
            <a:endParaRPr sz="1100"/>
          </a:p>
        </p:txBody>
      </p:sp>
      <p:graphicFrame>
        <p:nvGraphicFramePr>
          <p:cNvPr id="16" name="Grid g6"/>
          <p:cNvGraphicFramePr/>
          <p:nvPr/>
        </p:nvGraphicFramePr>
        <p:xfrm>
          <a:off x="8077200" y="3708400"/>
          <a:ext cx="3657600" cy="17526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990600"/>
                <a:gridCol w="533400"/>
                <a:gridCol w="533400"/>
                <a:gridCol w="533400"/>
                <a:gridCol w="533400"/>
                <a:gridCol w="533400"/>
              </a:tblGrid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Entry \ EPS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$2.37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$2.50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$2.64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$2.77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FFFFFF"/>
                          </a:solidFill>
                          <a:latin typeface="+mn-lt"/>
                        </a:rPr>
                        <a:t>$2.90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$30.00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1.8x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1.9x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2.1x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$32.00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1.6x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1.8x </a:t>
                      </a:r>
                      <a:endParaRPr sz="1050"/>
                    </a:p>
                  </a:txBody>
                  <a:tcPr marL="50800" marR="50800" marT="12700" marB="12700" anchor="ctr"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1.9x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2.0x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63BE7B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$34.36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1.5x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1.6x </a:t>
                      </a:r>
                      <a:endParaRPr sz="1050"/>
                    </a:p>
                  </a:txBody>
                  <a:tcPr marL="50800" marR="50800" marT="12700" marB="12700" anchor="ctr">
                    <a:lnR w="19050">
                      <a:solidFill>
                        <a:srgbClr val="C0392B"/>
                      </a:solidFill>
                      <a:prstDash val="solid"/>
                    </a:lnR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lnR w="19050">
                      <a:solidFill>
                        <a:srgbClr val="C0392B"/>
                      </a:solidFill>
                      <a:prstDash val="solid"/>
                    </a:lnR>
                    <a:lnT w="19050">
                      <a:solidFill>
                        <a:srgbClr val="C0392B"/>
                      </a:solidFill>
                      <a:prstDash val="solid"/>
                    </a:lnT>
                    <a:lnB w="19050">
                      <a:solidFill>
                        <a:srgbClr val="C0392B"/>
                      </a:solidFill>
                      <a:prstDash val="soli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lnL w="19050">
                      <a:solidFill>
                        <a:srgbClr val="C0392B"/>
                      </a:solidFill>
                      <a:prstDash val="solid"/>
                    </a:lnL>
                    <a:solidFill>
                      <a:srgbClr val="C6EFCE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1.8x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$37.15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1.5x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1.5x </a:t>
                      </a:r>
                      <a:endParaRPr sz="1050"/>
                    </a:p>
                  </a:txBody>
                  <a:tcPr marL="50800" marR="50800" marT="12700" marB="12700" anchor="ctr">
                    <a:lnT w="19050">
                      <a:solidFill>
                        <a:srgbClr val="C0392B"/>
                      </a:solidFill>
                      <a:prstDash val="solid"/>
                    </a:lnT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1.6x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C6EFCE"/>
                    </a:solidFill>
                  </a:tcPr>
                </a:tc>
              </a:tr>
              <a:tr h="29210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02060"/>
                          </a:solidFill>
                          <a:latin typeface="+mn-lt"/>
                        </a:rPr>
                        <a:t>$40.00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1.3x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8CBA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1.5x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1.6x </a:t>
                      </a:r>
                      <a:endParaRPr sz="1050"/>
                    </a:p>
                  </a:txBody>
                  <a:tcPr marL="50800" marR="50800" marT="12700" marB="12700" anchor="ctr">
                    <a:solidFill>
                      <a:srgbClr val="FFEB9C"/>
                    </a:solidFill>
                  </a:tcPr>
                </a:tc>
              </a:tr>
            </a:tbl>
          </a:graphicData>
        </a:graphic>
      </p:graphicFrame>
      <p:sp>
        <p:nvSpPr>
          <p:cNvPr id="17" name="Sens text"/>
          <p:cNvSpPr txBox="1"/>
          <p:nvPr/>
        </p:nvSpPr>
        <p:spPr>
          <a:xfrm>
            <a:off x="457200" y="5664200"/>
            <a:ext cx="6350000" cy="5080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Read-across:</a:t>
            </a:r>
            <a:r>
              <a:rPr sz="1200" b="0">
                <a:solidFill>
                  <a:srgbClr val="1A1A1A"/>
                </a:solidFill>
                <a:latin typeface="+mn-lt"/>
              </a:rPr>
              <a:t> a 2.0x lower exit multiple costs ~4 to 5 points of IRR; 5% lower FY30E EPS costs ~2 points; paying the </a:t>
            </a:r>
            <a:r>
              <a:rPr sz="1200" b="0">
                <a:solidFill>
                  <a:srgbClr val="1A1A1A"/>
                </a:solidFill>
                <a:latin typeface="+mn-lt"/>
              </a:rPr>
              <a:t>$37.15</a:t>
            </a:r>
            <a:r>
              <a:rPr sz="1200" b="0">
                <a:solidFill>
                  <a:srgbClr val="1A1A1A"/>
                </a:solidFill>
                <a:latin typeface="+mn-lt"/>
              </a:rPr>
              <a:t> close instead of </a:t>
            </a:r>
            <a:r>
              <a:rPr sz="1200" b="0">
                <a:solidFill>
                  <a:srgbClr val="1A1A1A"/>
                </a:solidFill>
                <a:latin typeface="+mn-lt"/>
              </a:rPr>
              <a:t>$34.36</a:t>
            </a:r>
            <a:r>
              <a:rPr sz="1200" b="0">
                <a:solidFill>
                  <a:srgbClr val="1A1A1A"/>
                </a:solidFill>
                <a:latin typeface="+mn-lt"/>
              </a:rPr>
              <a:t> costs ~4 points</a:t>
            </a:r>
            <a:endParaRPr sz="1200"/>
          </a:p>
        </p:txBody>
      </p:sp>
      <p:sp>
        <p:nvSpPr>
          <p:cNvPr id="18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Note: IRR on hold to 31 May 2029 with average annual dividends (approximates the dated-cash-flow XIRR of 22.2%); red box marks the base case.</a:t>
            </a:r>
            <a:endParaRPr sz="9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Source: Nike IC Memo Model (Valuation tab, Base Case).</a:t>
            </a:r>
            <a:endParaRPr sz="900"/>
          </a:p>
        </p:txBody>
      </p:sp>
      <p:sp>
        <p:nvSpPr>
          <p:cNvPr id="20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21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22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23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24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25" name="Legend sw 0"/>
          <p:cNvSpPr/>
          <p:nvPr/>
        </p:nvSpPr>
        <p:spPr>
          <a:xfrm>
            <a:off x="6959600" y="5664200"/>
            <a:ext cx="152400" cy="152400"/>
          </a:xfrm>
          <a:prstGeom prst="rect">
            <a:avLst/>
          </a:prstGeom>
          <a:solidFill>
            <a:srgbClr val="63BE7B"/>
          </a:solidFill>
          <a:ln>
            <a:noFill/>
          </a:ln>
        </p:spPr>
      </p:sp>
      <p:sp>
        <p:nvSpPr>
          <p:cNvPr id="26" name="Legend lb 0"/>
          <p:cNvSpPr txBox="1"/>
          <p:nvPr/>
        </p:nvSpPr>
        <p:spPr>
          <a:xfrm>
            <a:off x="7137400" y="5626100"/>
            <a:ext cx="1422400" cy="203200"/>
          </a:xfrm>
          <a:prstGeom prst="rect">
            <a:avLst/>
          </a:prstGeom>
        </p:spPr>
        <p:txBody>
          <a:bodyPr wrap="square" anchor="t"/>
          <a:p>
            <a:r>
              <a:rPr sz="850">
                <a:solidFill>
                  <a:srgbClr val="1A1A1A"/>
                </a:solidFill>
                <a:latin typeface="+mn-lt"/>
              </a:rPr>
              <a:t>IRR 25%+ / MoM 2.0x+</a:t>
            </a:r>
            <a:endParaRPr sz="850"/>
          </a:p>
        </p:txBody>
      </p:sp>
      <p:sp>
        <p:nvSpPr>
          <p:cNvPr id="27" name="Legend sw 1"/>
          <p:cNvSpPr/>
          <p:nvPr/>
        </p:nvSpPr>
        <p:spPr>
          <a:xfrm>
            <a:off x="8559800" y="5664200"/>
            <a:ext cx="152400" cy="152400"/>
          </a:xfrm>
          <a:prstGeom prst="rect">
            <a:avLst/>
          </a:prstGeom>
          <a:solidFill>
            <a:srgbClr val="C6EFCE"/>
          </a:solidFill>
          <a:ln>
            <a:noFill/>
          </a:ln>
        </p:spPr>
      </p:sp>
      <p:sp>
        <p:nvSpPr>
          <p:cNvPr id="28" name="Legend lb 1"/>
          <p:cNvSpPr txBox="1"/>
          <p:nvPr/>
        </p:nvSpPr>
        <p:spPr>
          <a:xfrm>
            <a:off x="8737600" y="5626100"/>
            <a:ext cx="1422400" cy="203200"/>
          </a:xfrm>
          <a:prstGeom prst="rect">
            <a:avLst/>
          </a:prstGeom>
        </p:spPr>
        <p:txBody>
          <a:bodyPr wrap="square" anchor="t"/>
          <a:p>
            <a:r>
              <a:rPr sz="850">
                <a:solidFill>
                  <a:srgbClr val="1A1A1A"/>
                </a:solidFill>
                <a:latin typeface="+mn-lt"/>
              </a:rPr>
              <a:t>20-25% / 1.7-2.0x</a:t>
            </a:r>
            <a:endParaRPr sz="850"/>
          </a:p>
        </p:txBody>
      </p:sp>
      <p:sp>
        <p:nvSpPr>
          <p:cNvPr id="29" name="Legend sw 2"/>
          <p:cNvSpPr/>
          <p:nvPr/>
        </p:nvSpPr>
        <p:spPr>
          <a:xfrm>
            <a:off x="10160000" y="5664200"/>
            <a:ext cx="152400" cy="152400"/>
          </a:xfrm>
          <a:prstGeom prst="rect">
            <a:avLst/>
          </a:prstGeom>
          <a:solidFill>
            <a:srgbClr val="FFEB9C"/>
          </a:solidFill>
          <a:ln>
            <a:noFill/>
          </a:ln>
        </p:spPr>
      </p:sp>
      <p:sp>
        <p:nvSpPr>
          <p:cNvPr id="30" name="Legend lb 2"/>
          <p:cNvSpPr txBox="1"/>
          <p:nvPr/>
        </p:nvSpPr>
        <p:spPr>
          <a:xfrm>
            <a:off x="10337800" y="5626100"/>
            <a:ext cx="1422400" cy="203200"/>
          </a:xfrm>
          <a:prstGeom prst="rect">
            <a:avLst/>
          </a:prstGeom>
        </p:spPr>
        <p:txBody>
          <a:bodyPr wrap="square" anchor="t"/>
          <a:p>
            <a:r>
              <a:rPr sz="850">
                <a:solidFill>
                  <a:srgbClr val="1A1A1A"/>
                </a:solidFill>
                <a:latin typeface="+mn-lt"/>
              </a:rPr>
              <a:t>15-20% / 1.5-1.7x</a:t>
            </a:r>
            <a:endParaRPr sz="850"/>
          </a:p>
        </p:txBody>
      </p:sp>
      <p:sp>
        <p:nvSpPr>
          <p:cNvPr id="31" name="Legend sw 3"/>
          <p:cNvSpPr/>
          <p:nvPr/>
        </p:nvSpPr>
        <p:spPr>
          <a:xfrm>
            <a:off x="6959600" y="5892800"/>
            <a:ext cx="152400" cy="152400"/>
          </a:xfrm>
          <a:prstGeom prst="rect">
            <a:avLst/>
          </a:prstGeom>
          <a:solidFill>
            <a:srgbClr val="F8CBAD"/>
          </a:solidFill>
          <a:ln>
            <a:noFill/>
          </a:ln>
        </p:spPr>
      </p:sp>
      <p:sp>
        <p:nvSpPr>
          <p:cNvPr id="32" name="Legend lb 3"/>
          <p:cNvSpPr txBox="1"/>
          <p:nvPr/>
        </p:nvSpPr>
        <p:spPr>
          <a:xfrm>
            <a:off x="7137400" y="5854700"/>
            <a:ext cx="1422400" cy="203200"/>
          </a:xfrm>
          <a:prstGeom prst="rect">
            <a:avLst/>
          </a:prstGeom>
        </p:spPr>
        <p:txBody>
          <a:bodyPr wrap="square" anchor="t"/>
          <a:p>
            <a:r>
              <a:rPr sz="850">
                <a:solidFill>
                  <a:srgbClr val="1A1A1A"/>
                </a:solidFill>
                <a:latin typeface="+mn-lt"/>
              </a:rPr>
              <a:t>10-15% / 1.3-1.5x</a:t>
            </a:r>
            <a:endParaRPr sz="850"/>
          </a:p>
        </p:txBody>
      </p:sp>
      <p:sp>
        <p:nvSpPr>
          <p:cNvPr id="33" name="Legend sw 4"/>
          <p:cNvSpPr/>
          <p:nvPr/>
        </p:nvSpPr>
        <p:spPr>
          <a:xfrm>
            <a:off x="8559800" y="5892800"/>
            <a:ext cx="152400" cy="152400"/>
          </a:xfrm>
          <a:prstGeom prst="rect">
            <a:avLst/>
          </a:prstGeom>
          <a:solidFill>
            <a:srgbClr val="F4B183"/>
          </a:solidFill>
          <a:ln>
            <a:noFill/>
          </a:ln>
        </p:spPr>
      </p:sp>
      <p:sp>
        <p:nvSpPr>
          <p:cNvPr id="34" name="Legend lb 4"/>
          <p:cNvSpPr txBox="1"/>
          <p:nvPr/>
        </p:nvSpPr>
        <p:spPr>
          <a:xfrm>
            <a:off x="8737600" y="5854700"/>
            <a:ext cx="1422400" cy="203200"/>
          </a:xfrm>
          <a:prstGeom prst="rect">
            <a:avLst/>
          </a:prstGeom>
        </p:spPr>
        <p:txBody>
          <a:bodyPr wrap="square" anchor="t"/>
          <a:p>
            <a:r>
              <a:rPr sz="850">
                <a:solidFill>
                  <a:srgbClr val="1A1A1A"/>
                </a:solidFill>
                <a:latin typeface="+mn-lt"/>
              </a:rPr>
              <a:t>&lt;10% / &lt;1.3x</a:t>
            </a:r>
            <a:endParaRPr sz="850"/>
          </a:p>
        </p:txBody>
      </p:sp>
      <p:sp>
        <p:nvSpPr>
          <p:cNvPr id="35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Valuation: a premium on trough earnings, cheap on recovered earnings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10.1x LTM EV / adj. EBITDA against a 7.2x peer median; 26.9x FY27E P/E falls to 13.0x on FY30E; DCF of $39.30</a:t>
            </a:r>
            <a:endParaRPr sz="1400"/>
          </a:p>
        </p:txBody>
      </p:sp>
      <p:graphicFrame>
        <p:nvGraphicFramePr>
          <p:cNvPr id="5" name="Mult table"/>
          <p:cNvGraphicFramePr/>
          <p:nvPr/>
        </p:nvGraphicFramePr>
        <p:xfrm>
          <a:off x="457200" y="1168400"/>
          <a:ext cx="5969000" cy="12700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2159000"/>
                <a:gridCol w="762000"/>
                <a:gridCol w="762000"/>
                <a:gridCol w="762000"/>
                <a:gridCol w="762000"/>
                <a:gridCol w="762000"/>
              </a:tblGrid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Trading multiples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LTM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FY27E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FY28E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FY29E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FY30E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EV / Adj. EBITDA (x)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10.1x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15.6x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12.4x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10.3x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8.9x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P / E (x)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15.0x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26.9x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20.0x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15.7x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13.0x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3048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FCF yield (%)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4.1%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6.2%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6.4%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7.6%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8.1% 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Note: EV = market cap + debt - cash and ST investments, excluding leases; Nike on adj. EBITDA, peers as reported. Market data as of 10/07/26 close.</a:t>
            </a:r>
            <a:endParaRPr sz="9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Source: Company filings and market data; Nike IC Memo Model (Valuation and Comps tabs).</a:t>
            </a:r>
            <a:endParaRPr sz="900"/>
          </a:p>
        </p:txBody>
      </p:sp>
      <p:sp>
        <p:nvSpPr>
          <p:cNvPr id="10" name="Val text"/>
          <p:cNvSpPr txBox="1"/>
          <p:nvPr/>
        </p:nvSpPr>
        <p:spPr>
          <a:xfrm>
            <a:off x="457200" y="2616200"/>
            <a:ext cx="5969000" cy="35814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Trading:</a:t>
            </a:r>
            <a:r>
              <a:rPr sz="1300" b="0">
                <a:solidFill>
                  <a:srgbClr val="1A1A1A"/>
                </a:solidFill>
                <a:latin typeface="+mn-lt"/>
              </a:rPr>
              <a:t> a premium to peers on depressed LTM earnings; on our base case the P/E falls from </a:t>
            </a:r>
            <a:r>
              <a:rPr sz="1300" b="0">
                <a:solidFill>
                  <a:srgbClr val="1A1A1A"/>
                </a:solidFill>
                <a:latin typeface="+mn-lt"/>
              </a:rPr>
              <a:t>26.9x FY27E</a:t>
            </a:r>
            <a:r>
              <a:rPr sz="1300" b="0">
                <a:solidFill>
                  <a:srgbClr val="1A1A1A"/>
                </a:solidFill>
                <a:latin typeface="+mn-lt"/>
              </a:rPr>
              <a:t> to </a:t>
            </a:r>
            <a:r>
              <a:rPr sz="1300" b="0">
                <a:solidFill>
                  <a:srgbClr val="1A1A1A"/>
                </a:solidFill>
                <a:latin typeface="+mn-lt"/>
              </a:rPr>
              <a:t>20.0x FY28E</a:t>
            </a:r>
            <a:r>
              <a:rPr sz="1300" b="0">
                <a:solidFill>
                  <a:srgbClr val="1A1A1A"/>
                </a:solidFill>
                <a:latin typeface="+mn-lt"/>
              </a:rPr>
              <a:t> and </a:t>
            </a:r>
            <a:r>
              <a:rPr sz="1300" b="0">
                <a:solidFill>
                  <a:srgbClr val="1A1A1A"/>
                </a:solidFill>
                <a:latin typeface="+mn-lt"/>
              </a:rPr>
              <a:t>13.0x FY30E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DCF cross-check:</a:t>
            </a:r>
            <a:r>
              <a:rPr sz="1300" b="0">
                <a:solidFill>
                  <a:srgbClr val="1A1A1A"/>
                </a:solidFill>
                <a:latin typeface="+mn-lt"/>
              </a:rPr>
              <a:t> </a:t>
            </a:r>
            <a:r>
              <a:rPr sz="1300" b="0">
                <a:solidFill>
                  <a:srgbClr val="1A1A1A"/>
                </a:solidFill>
                <a:latin typeface="+mn-lt"/>
              </a:rPr>
              <a:t>$39.30</a:t>
            </a:r>
            <a:r>
              <a:rPr sz="1300" b="0">
                <a:solidFill>
                  <a:srgbClr val="1A1A1A"/>
                </a:solidFill>
                <a:latin typeface="+mn-lt"/>
              </a:rPr>
              <a:t> a share at a </a:t>
            </a:r>
            <a:r>
              <a:rPr sz="1300" b="0">
                <a:solidFill>
                  <a:srgbClr val="1A1A1A"/>
                </a:solidFill>
                <a:latin typeface="+mn-lt"/>
              </a:rPr>
              <a:t>9.6% WACC</a:t>
            </a:r>
            <a:r>
              <a:rPr sz="1300" b="0">
                <a:solidFill>
                  <a:srgbClr val="1A1A1A"/>
                </a:solidFill>
                <a:latin typeface="+mn-lt"/>
              </a:rPr>
              <a:t> and an </a:t>
            </a:r>
            <a:r>
              <a:rPr sz="1300" b="0">
                <a:solidFill>
                  <a:srgbClr val="1A1A1A"/>
                </a:solidFill>
                <a:latin typeface="+mn-lt"/>
              </a:rPr>
              <a:t>11.0x</a:t>
            </a:r>
            <a:r>
              <a:rPr sz="1300" b="0">
                <a:solidFill>
                  <a:srgbClr val="1A1A1A"/>
                </a:solidFill>
                <a:latin typeface="+mn-lt"/>
              </a:rPr>
              <a:t> FY31E exit EV / adj. EBITDA, implying </a:t>
            </a:r>
            <a:r>
              <a:rPr sz="1300" b="0">
                <a:solidFill>
                  <a:srgbClr val="1A1A1A"/>
                </a:solidFill>
                <a:latin typeface="+mn-lt"/>
              </a:rPr>
              <a:t>3.8%</a:t>
            </a:r>
            <a:r>
              <a:rPr sz="1300" b="0">
                <a:solidFill>
                  <a:srgbClr val="1A1A1A"/>
                </a:solidFill>
                <a:latin typeface="+mn-lt"/>
              </a:rPr>
              <a:t> terminal growth; enterprise value of </a:t>
            </a:r>
            <a:r>
              <a:rPr sz="1300" b="0">
                <a:solidFill>
                  <a:srgbClr val="1A1A1A"/>
                </a:solidFill>
                <a:latin typeface="+mn-lt"/>
              </a:rPr>
              <a:t>$57.9bn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History:</a:t>
            </a:r>
            <a:r>
              <a:rPr sz="1300" b="0">
                <a:solidFill>
                  <a:srgbClr val="1A1A1A"/>
                </a:solidFill>
                <a:latin typeface="+mn-lt"/>
              </a:rPr>
              <a:t> NKE has traded at </a:t>
            </a:r>
            <a:r>
              <a:rPr sz="1300" b="0">
                <a:solidFill>
                  <a:srgbClr val="1A1A1A"/>
                </a:solidFill>
                <a:latin typeface="+mn-lt"/>
              </a:rPr>
              <a:t>22.0x-32.6x</a:t>
            </a:r>
            <a:r>
              <a:rPr sz="1300" b="0">
                <a:solidFill>
                  <a:srgbClr val="1A1A1A"/>
                </a:solidFill>
                <a:latin typeface="+mn-lt"/>
              </a:rPr>
              <a:t> P/E at fiscal year-ends FY22-FY26; our 20.0x exit sits below that range</a:t>
            </a:r>
            <a:endParaRPr sz="13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Street:</a:t>
            </a:r>
            <a:r>
              <a:rPr sz="1300" b="0">
                <a:solidFill>
                  <a:srgbClr val="1A1A1A"/>
                </a:solidFill>
                <a:latin typeface="+mn-lt"/>
              </a:rPr>
              <a:t> average analyst target of </a:t>
            </a:r>
            <a:r>
              <a:rPr sz="1300" b="0">
                <a:solidFill>
                  <a:srgbClr val="1A1A1A"/>
                </a:solidFill>
                <a:latin typeface="+mn-lt"/>
              </a:rPr>
              <a:t>$36.50</a:t>
            </a:r>
            <a:r>
              <a:rPr sz="1300" b="0">
                <a:solidFill>
                  <a:srgbClr val="1A1A1A"/>
                </a:solidFill>
                <a:latin typeface="+mn-lt"/>
              </a:rPr>
              <a:t>, about 6% above our </a:t>
            </a:r>
            <a:r>
              <a:rPr sz="1300" b="0">
                <a:solidFill>
                  <a:srgbClr val="1A1A1A"/>
                </a:solidFill>
                <a:latin typeface="+mn-lt"/>
              </a:rPr>
              <a:t>$34.36</a:t>
            </a:r>
            <a:r>
              <a:rPr sz="1300" b="0">
                <a:solidFill>
                  <a:srgbClr val="1A1A1A"/>
                </a:solidFill>
                <a:latin typeface="+mn-lt"/>
              </a:rPr>
              <a:t> entry</a:t>
            </a:r>
            <a:endParaRPr sz="1300"/>
          </a:p>
        </p:txBody>
      </p:sp>
      <p:sp>
        <p:nvSpPr>
          <p:cNvPr id="12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3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4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5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6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graphicFrame>
        <p:nvGraphicFramePr>
          <p:cNvPr id="17" name="Peer chart"/>
          <p:cNvGraphicFramePr/>
          <p:nvPr/>
        </p:nvGraphicFramePr>
        <p:xfrm>
          <a:off x="6629400" y="1168400"/>
          <a:ext cx="51054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Peer note"/>
          <p:cNvSpPr txBox="1"/>
          <p:nvPr/>
        </p:nvSpPr>
        <p:spPr>
          <a:xfrm>
            <a:off x="6629400" y="5308600"/>
            <a:ext cx="5105400" cy="8890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 b="1">
                <a:solidFill>
                  <a:srgbClr val="1A1A1A"/>
                </a:solidFill>
                <a:latin typeface="+mn-lt"/>
              </a:rPr>
              <a:t>Peer set:</a:t>
            </a:r>
            <a:r>
              <a:rPr sz="1100" b="0">
                <a:solidFill>
                  <a:srgbClr val="1A1A1A"/>
                </a:solidFill>
                <a:latin typeface="+mn-lt"/>
              </a:rPr>
              <a:t> ten listed athletic, footwear and apparel peers in four groups (appendix); PUMA and Under Armour are n.m. on negative LTM EBITDA; </a:t>
            </a:r>
            <a:r>
              <a:rPr sz="1100" b="0">
                <a:solidFill>
                  <a:srgbClr val="1A1A1A"/>
                </a:solidFill>
                <a:latin typeface="+mn-lt"/>
              </a:rPr>
              <a:t>peer median 7.2x</a:t>
            </a:r>
            <a:endParaRPr sz="1100"/>
          </a:p>
        </p:txBody>
      </p:sp>
      <p:sp>
        <p:nvSpPr>
          <p:cNvPr id="19" name="KPI 0"/>
          <p:cNvSpPr/>
          <p:nvPr/>
        </p:nvSpPr>
        <p:spPr>
          <a:xfrm>
            <a:off x="457200" y="5181600"/>
            <a:ext cx="1422400" cy="9652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$39.30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DCF value per share</a:t>
            </a:r>
            <a:endParaRPr sz="950"/>
          </a:p>
        </p:txBody>
      </p:sp>
      <p:sp>
        <p:nvSpPr>
          <p:cNvPr id="20" name="KPI 1"/>
          <p:cNvSpPr/>
          <p:nvPr/>
        </p:nvSpPr>
        <p:spPr>
          <a:xfrm>
            <a:off x="1981200" y="5181600"/>
            <a:ext cx="1422400" cy="9652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7.2x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Peer median LTM EV / EBITDA</a:t>
            </a:r>
            <a:endParaRPr sz="950"/>
          </a:p>
        </p:txBody>
      </p:sp>
      <p:sp>
        <p:nvSpPr>
          <p:cNvPr id="21" name="KPI 2"/>
          <p:cNvSpPr/>
          <p:nvPr/>
        </p:nvSpPr>
        <p:spPr>
          <a:xfrm>
            <a:off x="3505200" y="5181600"/>
            <a:ext cx="1422400" cy="9652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22.0x-32.6x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NKE P/E range, FY22-FY26</a:t>
            </a:r>
            <a:endParaRPr sz="950"/>
          </a:p>
        </p:txBody>
      </p:sp>
      <p:sp>
        <p:nvSpPr>
          <p:cNvPr id="22" name="KPI 3"/>
          <p:cNvSpPr/>
          <p:nvPr/>
        </p:nvSpPr>
        <p:spPr>
          <a:xfrm>
            <a:off x="5029200" y="5181600"/>
            <a:ext cx="1422400" cy="9652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13.0x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FY30E P/E at entry</a:t>
            </a:r>
            <a:endParaRPr sz="950"/>
          </a:p>
        </p:txBody>
      </p:sp>
      <p:sp>
        <p:nvSpPr>
          <p:cNvPr id="23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Balance sheet: A-rated with net cash, but ratings leave little room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Liquidity of $11.4bn and net cash protect the equity; Moody's and S&amp;P both moved in Oct 2026, so buybacks wait</a:t>
            </a:r>
            <a:endParaRPr sz="1400"/>
          </a:p>
        </p:txBody>
      </p:sp>
      <p:graphicFrame>
        <p:nvGraphicFramePr>
          <p:cNvPr id="6" name="Ratings table"/>
          <p:cNvGraphicFramePr/>
          <p:nvPr/>
        </p:nvGraphicFramePr>
        <p:xfrm>
          <a:off x="457200" y="1168400"/>
          <a:ext cx="6604000" cy="13970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2667000"/>
                <a:gridCol w="762000"/>
                <a:gridCol w="889000"/>
                <a:gridCol w="1016000"/>
                <a:gridCol w="1270000"/>
              </a:tblGrid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Ratings and triggers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Rating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Outlook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Action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Trigger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</a:tr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Moody's: lease-adj. debt / EBITDA (x)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A2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Negative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15-Oct-26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2.0x 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Moody's: Adj. EBIT / interest (x)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A2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Negative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15-Oct-26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11.0x 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S&amp;P: FOCF / lease-adj. debt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A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Negative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5-Oct-26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25.0% 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Moody's: commercial paper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P-1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n/a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15-Oct-26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n/a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Credit table"/>
          <p:cNvGraphicFramePr/>
          <p:nvPr/>
        </p:nvGraphicFramePr>
        <p:xfrm>
          <a:off x="457200" y="3098800"/>
          <a:ext cx="6604000" cy="20320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5080000"/>
                <a:gridCol w="1524000"/>
              </a:tblGrid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Credit profile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Value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002060"/>
                    </a:solidFill>
                  </a:tcPr>
                </a:tc>
              </a:tr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LTM Adj. EBITDA, Q1 FY27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4,988 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Total debt, 31-Aug-26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7,893 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Lease-adj. debt, 31-Aug-26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11,072 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Cash &amp; STI, 31-Aug-26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8,368 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Liquidity, 31-Aug-26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11,368 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FFFFF"/>
                    </a:solidFill>
                  </a:tcPr>
                </a:tc>
              </a:tr>
              <a:tr h="330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Lease-adj. debt / LTM EBITDA (x)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2.2x </a:t>
                      </a:r>
                      <a:endParaRPr sz="11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</a:tbl>
          </a:graphicData>
        </a:graphic>
      </p:graphicFrame>
      <p:sp>
        <p:nvSpPr>
          <p:cNvPr id="10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Note: lease-adj. leverage and liquidity from the Nike credit model; EBITDA adds back severance.</a:t>
            </a:r>
            <a:endParaRPr sz="9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Source: Nike 10-Q Q1 FY27; Moody's (15 Oct 2026) and S&amp;P (5 Oct 2026) rating actions; Nike credit model; Nike IC Memo Model (Cases tab).</a:t>
            </a:r>
            <a:endParaRPr sz="900"/>
          </a:p>
        </p:txBody>
      </p:sp>
      <p:sp>
        <p:nvSpPr>
          <p:cNvPr id="11" name="Credit text"/>
          <p:cNvSpPr txBox="1"/>
          <p:nvPr/>
        </p:nvSpPr>
        <p:spPr>
          <a:xfrm>
            <a:off x="7264400" y="1168400"/>
            <a:ext cx="4470400" cy="50292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10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Net cash today:</a:t>
            </a:r>
            <a:r>
              <a:rPr sz="1300" b="0">
                <a:solidFill>
                  <a:srgbClr val="1A1A1A"/>
                </a:solidFill>
                <a:latin typeface="+mn-lt"/>
              </a:rPr>
              <a:t> total debt of </a:t>
            </a:r>
            <a:r>
              <a:rPr sz="1300" b="0">
                <a:solidFill>
                  <a:srgbClr val="1A1A1A"/>
                </a:solidFill>
                <a:latin typeface="+mn-lt"/>
              </a:rPr>
              <a:t>$7.9bn</a:t>
            </a:r>
            <a:r>
              <a:rPr sz="1300" b="0">
                <a:solidFill>
                  <a:srgbClr val="1A1A1A"/>
                </a:solidFill>
                <a:latin typeface="+mn-lt"/>
              </a:rPr>
              <a:t> against </a:t>
            </a:r>
            <a:r>
              <a:rPr sz="1300" b="0">
                <a:solidFill>
                  <a:srgbClr val="1A1A1A"/>
                </a:solidFill>
                <a:latin typeface="+mn-lt"/>
              </a:rPr>
              <a:t>$8.4bn</a:t>
            </a:r>
            <a:r>
              <a:rPr sz="1300" b="0">
                <a:solidFill>
                  <a:srgbClr val="1A1A1A"/>
                </a:solidFill>
                <a:latin typeface="+mn-lt"/>
              </a:rPr>
              <a:t> of cash and ST investments; liquidity of </a:t>
            </a:r>
            <a:r>
              <a:rPr sz="1300" b="0">
                <a:solidFill>
                  <a:srgbClr val="1A1A1A"/>
                </a:solidFill>
                <a:latin typeface="+mn-lt"/>
              </a:rPr>
              <a:t>$11.4bn</a:t>
            </a:r>
            <a:r>
              <a:rPr sz="1300" b="0">
                <a:solidFill>
                  <a:srgbClr val="1A1A1A"/>
                </a:solidFill>
                <a:latin typeface="+mn-lt"/>
              </a:rPr>
              <a:t> including $3.0bn of undrawn revolvers</a:t>
            </a:r>
            <a:endParaRPr sz="1300"/>
          </a:p>
          <a:p>
            <a:pPr marL="152400" indent="-152400">
              <a:spcBef>
                <a:spcPts val="10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Ratings under pressure:</a:t>
            </a:r>
            <a:r>
              <a:rPr sz="1300" b="0">
                <a:solidFill>
                  <a:srgbClr val="1A1A1A"/>
                </a:solidFill>
                <a:latin typeface="+mn-lt"/>
              </a:rPr>
              <a:t> Moody's </a:t>
            </a:r>
            <a:r>
              <a:rPr sz="1300" b="0">
                <a:solidFill>
                  <a:srgbClr val="1A1A1A"/>
                </a:solidFill>
                <a:latin typeface="+mn-lt"/>
              </a:rPr>
              <a:t>A2 with a negative outlook (15-Oct-26)</a:t>
            </a:r>
            <a:r>
              <a:rPr sz="1300" b="0">
                <a:solidFill>
                  <a:srgbClr val="1A1A1A"/>
                </a:solidFill>
                <a:latin typeface="+mn-lt"/>
              </a:rPr>
              <a:t> and S&amp;P </a:t>
            </a:r>
            <a:r>
              <a:rPr sz="1300" b="0">
                <a:solidFill>
                  <a:srgbClr val="1A1A1A"/>
                </a:solidFill>
                <a:latin typeface="+mn-lt"/>
              </a:rPr>
              <a:t>cut to A from A+ (5-Oct-26)</a:t>
            </a:r>
            <a:r>
              <a:rPr sz="1300" b="0">
                <a:solidFill>
                  <a:srgbClr val="1A1A1A"/>
                </a:solidFill>
                <a:latin typeface="+mn-lt"/>
              </a:rPr>
              <a:t>; lease-adj. leverage of </a:t>
            </a:r>
            <a:r>
              <a:rPr sz="1300" b="0">
                <a:solidFill>
                  <a:srgbClr val="1A1A1A"/>
                </a:solidFill>
                <a:latin typeface="+mn-lt"/>
              </a:rPr>
              <a:t>2.2x</a:t>
            </a:r>
            <a:r>
              <a:rPr sz="1300" b="0">
                <a:solidFill>
                  <a:srgbClr val="1A1A1A"/>
                </a:solidFill>
                <a:latin typeface="+mn-lt"/>
              </a:rPr>
              <a:t> on our credit model basis compares with Moody's </a:t>
            </a:r>
            <a:r>
              <a:rPr sz="1300" b="0">
                <a:solidFill>
                  <a:srgbClr val="1A1A1A"/>
                </a:solidFill>
                <a:latin typeface="+mn-lt"/>
              </a:rPr>
              <a:t>2.0x trigger</a:t>
            </a:r>
            <a:endParaRPr sz="1300"/>
          </a:p>
          <a:p>
            <a:pPr marL="152400" indent="-152400">
              <a:spcBef>
                <a:spcPts val="10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Maturities are manageable:</a:t>
            </a:r>
            <a:r>
              <a:rPr sz="1300" b="0">
                <a:solidFill>
                  <a:srgbClr val="1A1A1A"/>
                </a:solidFill>
                <a:latin typeface="+mn-lt"/>
              </a:rPr>
              <a:t> </a:t>
            </a:r>
            <a:r>
              <a:rPr sz="1300" b="0">
                <a:solidFill>
                  <a:srgbClr val="1A1A1A"/>
                </a:solidFill>
                <a:latin typeface="+mn-lt"/>
              </a:rPr>
              <a:t>$1.0bn Nov-26, $1.0bn Mar-27 and $1.5bn Mar-30</a:t>
            </a:r>
            <a:r>
              <a:rPr sz="1300" b="0">
                <a:solidFill>
                  <a:srgbClr val="1A1A1A"/>
                </a:solidFill>
                <a:latin typeface="+mn-lt"/>
              </a:rPr>
              <a:t>; coupons of </a:t>
            </a:r>
            <a:r>
              <a:rPr sz="1300" b="0">
                <a:solidFill>
                  <a:srgbClr val="1A1A1A"/>
                </a:solidFill>
                <a:latin typeface="+mn-lt"/>
              </a:rPr>
              <a:t>2.38% to 3.88%</a:t>
            </a:r>
            <a:endParaRPr sz="1300"/>
          </a:p>
          <a:p>
            <a:pPr marL="152400" indent="-152400">
              <a:spcBef>
                <a:spcPts val="10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Debt-like items:</a:t>
            </a:r>
            <a:r>
              <a:rPr sz="1300" b="0">
                <a:solidFill>
                  <a:srgbClr val="1A1A1A"/>
                </a:solidFill>
                <a:latin typeface="+mn-lt"/>
              </a:rPr>
              <a:t> </a:t>
            </a:r>
            <a:r>
              <a:rPr sz="1300" b="0">
                <a:solidFill>
                  <a:srgbClr val="1A1A1A"/>
                </a:solidFill>
                <a:latin typeface="+mn-lt"/>
              </a:rPr>
              <a:t>$1.1bn</a:t>
            </a:r>
            <a:r>
              <a:rPr sz="1300" b="0">
                <a:solidFill>
                  <a:srgbClr val="1A1A1A"/>
                </a:solidFill>
                <a:latin typeface="+mn-lt"/>
              </a:rPr>
              <a:t> of supplier finance obligations sit in payables</a:t>
            </a:r>
            <a:endParaRPr sz="1300"/>
          </a:p>
          <a:p>
            <a:pPr marL="152400" indent="-152400">
              <a:spcBef>
                <a:spcPts val="1000"/>
              </a:spcBef>
              <a:buFont typeface="Arial"/>
              <a:buChar char="•"/>
            </a:pPr>
            <a:r>
              <a:rPr sz="1300" b="1">
                <a:solidFill>
                  <a:srgbClr val="1A1A1A"/>
                </a:solidFill>
                <a:latin typeface="+mn-lt"/>
              </a:rPr>
              <a:t>What it means for us:</a:t>
            </a:r>
            <a:r>
              <a:rPr sz="1300" b="0">
                <a:solidFill>
                  <a:srgbClr val="1A1A1A"/>
                </a:solidFill>
                <a:latin typeface="+mn-lt"/>
              </a:rPr>
              <a:t> no solvency risk to the equity; capital returns are the release valve, with </a:t>
            </a:r>
            <a:r>
              <a:rPr sz="1300" b="0">
                <a:solidFill>
                  <a:srgbClr val="1A1A1A"/>
                </a:solidFill>
                <a:latin typeface="+mn-lt"/>
              </a:rPr>
              <a:t>buybacks paused</a:t>
            </a:r>
            <a:r>
              <a:rPr sz="1300" b="0">
                <a:solidFill>
                  <a:srgbClr val="1A1A1A"/>
                </a:solidFill>
                <a:latin typeface="+mn-lt"/>
              </a:rPr>
              <a:t> in FY27E and the </a:t>
            </a:r>
            <a:r>
              <a:rPr sz="1300" b="0">
                <a:solidFill>
                  <a:srgbClr val="1A1A1A"/>
                </a:solidFill>
                <a:latin typeface="+mn-lt"/>
              </a:rPr>
              <a:t>dividend held</a:t>
            </a:r>
            <a:endParaRPr sz="1300"/>
          </a:p>
        </p:txBody>
      </p:sp>
      <p:sp>
        <p:nvSpPr>
          <p:cNvPr id="13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4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5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6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7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8" name="KPI 0"/>
          <p:cNvSpPr/>
          <p:nvPr/>
        </p:nvSpPr>
        <p:spPr>
          <a:xfrm>
            <a:off x="7264400" y="5232400"/>
            <a:ext cx="1054100" cy="9398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A2 / A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Moody's / S&amp;P, both negative</a:t>
            </a:r>
            <a:endParaRPr sz="950"/>
          </a:p>
        </p:txBody>
      </p:sp>
      <p:sp>
        <p:nvSpPr>
          <p:cNvPr id="19" name="KPI 1"/>
          <p:cNvSpPr/>
          <p:nvPr/>
        </p:nvSpPr>
        <p:spPr>
          <a:xfrm>
            <a:off x="8394700" y="5232400"/>
            <a:ext cx="1054100" cy="9398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$11.4bn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Liquidity, 31-Aug-26</a:t>
            </a:r>
            <a:endParaRPr sz="950"/>
          </a:p>
        </p:txBody>
      </p:sp>
      <p:sp>
        <p:nvSpPr>
          <p:cNvPr id="20" name="KPI 2"/>
          <p:cNvSpPr/>
          <p:nvPr/>
        </p:nvSpPr>
        <p:spPr>
          <a:xfrm>
            <a:off x="9525000" y="5232400"/>
            <a:ext cx="1054100" cy="9398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2.2x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Lease-adj. debt / EBITDA</a:t>
            </a:r>
            <a:endParaRPr sz="950"/>
          </a:p>
        </p:txBody>
      </p:sp>
      <p:sp>
        <p:nvSpPr>
          <p:cNvPr id="21" name="KPI 3"/>
          <p:cNvSpPr/>
          <p:nvPr/>
        </p:nvSpPr>
        <p:spPr>
          <a:xfrm>
            <a:off x="10655300" y="5232400"/>
            <a:ext cx="1054100" cy="9398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rIns="50800" anchor="ctr"/>
          <a:p>
            <a:pPr algn="ctr"/>
            <a:r>
              <a:rPr sz="1800" b="1">
                <a:solidFill>
                  <a:srgbClr val="002060"/>
                </a:solidFill>
                <a:latin typeface="+mn-lt"/>
              </a:rPr>
              <a:t>$1.1bn</a:t>
            </a:r>
          </a:p>
          <a:p>
            <a:pPr algn="ctr"/>
            <a:r>
              <a:rPr sz="950" b="0">
                <a:solidFill>
                  <a:srgbClr val="1A1A1A"/>
                </a:solidFill>
                <a:latin typeface="+mn-lt"/>
              </a:rPr>
              <a:t>Supplier finance in payables</a:t>
            </a:r>
            <a:endParaRPr sz="950"/>
          </a:p>
        </p:txBody>
      </p:sp>
      <p:sp>
        <p:nvSpPr>
          <p:cNvPr id="22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Management and governance: a new team, but control stays with Class A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We back the operating team; we cannot force change, which is why this is a minority, liquid position</a:t>
            </a:r>
            <a:endParaRPr sz="1400"/>
          </a:p>
        </p:txBody>
      </p:sp>
      <p:graphicFrame>
        <p:nvGraphicFramePr>
          <p:cNvPr id="5" name="Mgmt table"/>
          <p:cNvGraphicFramePr/>
          <p:nvPr/>
        </p:nvGraphicFramePr>
        <p:xfrm>
          <a:off x="457200" y="1168400"/>
          <a:ext cx="11277600" cy="2286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51000"/>
                <a:gridCol w="1651000"/>
                <a:gridCol w="3810000"/>
                <a:gridCol w="4165600"/>
              </a:tblGrid>
              <a:tr h="2794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Name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Role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Background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Our view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</a:tr>
              <a:tr h="5334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Elliott Hill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President and CEO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Since Oct 2024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32 years at Nike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 before returning as CEO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Sport Offense is working in Performance; owns the Sportswear and China resets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David Denton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EVP and CFO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Since Aug 2026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CFO of Pfizer (from 2022), Lowe's and CVS Health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also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interim controller after the CAO resigned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Credible cost discipline; controller gap to close before year-end audit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5334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Mark Parker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Executive Chairman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At Nike since 1979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CEO 2006 to Jan 2020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Continuity with founder-era culture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Board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Directors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Lead independent director is Tim Cook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Alexandre Arnault (LVMH) joined the board Sep 2026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Luxury and brand expertise added at the right time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5334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Incentives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Pay design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FY27 bonus pays on EBIT margin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PSUs on adjusted revenue and EPS with a relative TSR modifier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; FY24-FY26 </a:t>
                      </a:r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PSUs paid 0%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Pay is aligned with the margin case we underwrite</a:t>
                      </a:r>
                      <a:endParaRPr sz="11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P band"/>
          <p:cNvSpPr/>
          <p:nvPr/>
        </p:nvSpPr>
        <p:spPr>
          <a:xfrm>
            <a:off x="457200" y="4343400"/>
            <a:ext cx="11277600" cy="25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200" b="1">
                <a:solidFill>
                  <a:srgbClr val="FFFFFF"/>
                </a:solidFill>
                <a:latin typeface="+mn-lt"/>
              </a:rPr>
              <a:t>Why a minority stake, not a take-private</a:t>
            </a:r>
            <a:endParaRPr sz="1200"/>
          </a:p>
        </p:txBody>
      </p:sp>
      <p:sp>
        <p:nvSpPr>
          <p:cNvPr id="7" name="TP text"/>
          <p:cNvSpPr txBox="1"/>
          <p:nvPr/>
        </p:nvSpPr>
        <p:spPr>
          <a:xfrm>
            <a:off x="457200" y="4622800"/>
            <a:ext cx="11277600" cy="15748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Control:</a:t>
            </a:r>
            <a:r>
              <a:rPr sz="1200" b="0">
                <a:solidFill>
                  <a:srgbClr val="1A1A1A"/>
                </a:solidFill>
                <a:latin typeface="+mn-lt"/>
              </a:rPr>
              <a:t> </a:t>
            </a:r>
            <a:r>
              <a:rPr sz="1200" b="0">
                <a:solidFill>
                  <a:srgbClr val="1A1A1A"/>
                </a:solidFill>
                <a:latin typeface="+mn-lt"/>
              </a:rPr>
              <a:t>Class A holders elect three-quarters of the board</a:t>
            </a:r>
            <a:r>
              <a:rPr sz="1200" b="0">
                <a:solidFill>
                  <a:srgbClr val="1A1A1A"/>
                </a:solidFill>
                <a:latin typeface="+mn-lt"/>
              </a:rPr>
              <a:t>, and Class A is </a:t>
            </a:r>
            <a:r>
              <a:rPr sz="1200" b="0">
                <a:solidFill>
                  <a:srgbClr val="1A1A1A"/>
                </a:solidFill>
                <a:latin typeface="+mn-lt"/>
              </a:rPr>
              <a:t>primarily held by Swoosh, LLC</a:t>
            </a:r>
            <a:r>
              <a:rPr sz="1200" b="0">
                <a:solidFill>
                  <a:srgbClr val="1A1A1A"/>
                </a:solidFill>
                <a:latin typeface="+mn-lt"/>
              </a:rPr>
              <a:t>, formed by co-founder Phil Knight; a buyer cannot win the board without them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Scale and ratings:</a:t>
            </a:r>
            <a:r>
              <a:rPr sz="1200" b="0">
                <a:solidFill>
                  <a:srgbClr val="1A1A1A"/>
                </a:solidFill>
                <a:latin typeface="+mn-lt"/>
              </a:rPr>
              <a:t> a </a:t>
            </a:r>
            <a:r>
              <a:rPr sz="1200" b="0">
                <a:solidFill>
                  <a:srgbClr val="1A1A1A"/>
                </a:solidFill>
                <a:latin typeface="+mn-lt"/>
              </a:rPr>
              <a:t>$51.1bn</a:t>
            </a:r>
            <a:r>
              <a:rPr sz="1200" b="0">
                <a:solidFill>
                  <a:srgbClr val="1A1A1A"/>
                </a:solidFill>
                <a:latin typeface="+mn-lt"/>
              </a:rPr>
              <a:t> market cap and A ratings with a </a:t>
            </a:r>
            <a:r>
              <a:rPr sz="1200" b="0">
                <a:solidFill>
                  <a:srgbClr val="1A1A1A"/>
                </a:solidFill>
                <a:latin typeface="+mn-lt"/>
              </a:rPr>
              <a:t>2.0x</a:t>
            </a:r>
            <a:r>
              <a:rPr sz="1200" b="0">
                <a:solidFill>
                  <a:srgbClr val="1A1A1A"/>
                </a:solidFill>
                <a:latin typeface="+mn-lt"/>
              </a:rPr>
              <a:t> Moody's leverage trigger leave no room for an LBO capital structure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Sector precedent cuts the other way:</a:t>
            </a:r>
            <a:r>
              <a:rPr sz="1200" b="0">
                <a:solidFill>
                  <a:srgbClr val="1A1A1A"/>
                </a:solidFill>
                <a:latin typeface="+mn-lt"/>
              </a:rPr>
              <a:t> </a:t>
            </a:r>
            <a:r>
              <a:rPr sz="1200" b="0">
                <a:solidFill>
                  <a:srgbClr val="1A1A1A"/>
                </a:solidFill>
                <a:latin typeface="+mn-lt"/>
              </a:rPr>
              <a:t>Skechers was taken private in Sep 2025</a:t>
            </a:r>
            <a:r>
              <a:rPr sz="1200" b="0">
                <a:solidFill>
                  <a:srgbClr val="1A1A1A"/>
                </a:solidFill>
                <a:latin typeface="+mn-lt"/>
              </a:rPr>
              <a:t>, but Nike's dual-class structure and size make a minority stake the only actionable route</a:t>
            </a:r>
            <a:endParaRPr sz="1200"/>
          </a:p>
        </p:txBody>
      </p:sp>
      <p:sp>
        <p:nvSpPr>
          <p:cNvPr id="8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Source: Nike 2026 proxy statement (DEF 14A, 15 Jul 2026); Nike 10-K FY26 Item 1A; Forms 8-K on leadership changes (19 Sep 2024, 23 Jun 2026, 10 Aug 2026, 16 Sep 2026).</a:t>
            </a:r>
            <a:endParaRPr sz="900"/>
          </a:p>
        </p:txBody>
      </p:sp>
      <p:sp>
        <p:nvSpPr>
          <p:cNvPr id="10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1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2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3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4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5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Catalysts and next steps: the Investor Day decides the sizing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We would build the position in tranches and return to IC after the 16-17 Nov Investor Day with a sizing proposal</a:t>
            </a:r>
            <a:endParaRPr sz="1400"/>
          </a:p>
        </p:txBody>
      </p:sp>
      <p:graphicFrame>
        <p:nvGraphicFramePr>
          <p:cNvPr id="5" name="ID table"/>
          <p:cNvGraphicFramePr/>
          <p:nvPr/>
        </p:nvGraphicFramePr>
        <p:xfrm>
          <a:off x="457200" y="1168400"/>
          <a:ext cx="11277600" cy="1905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40000"/>
                <a:gridCol w="4368800"/>
                <a:gridCol w="4368800"/>
              </a:tblGrid>
              <a:tr h="3302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What we need to hear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Supports adding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Pause or exit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</a:tr>
              <a:tr h="4572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Margin algorithm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Dated path to double-digit adjusted EBIT margin by FY30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Goal below 10%, or no date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Pace reinvestment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About 30% of ~$2.5bn savings reinvested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40% or more reinvested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4572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China and Sportswear trough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Dated no later than early FY28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Resets run through FY28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Capital returns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Dividend held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without new debt; buybacks back in FY28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Dividend funded with debt or cut</a:t>
                      </a:r>
                      <a:endParaRPr sz="1200"/>
                    </a:p>
                  </a:txBody>
                  <a:tcPr marL="63500" marR="63500" marT="38100" marB="38100" anchor="ctr">
                    <a:lnL w="0"/>
                    <a:lnR w="0"/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</a:tbl>
          </a:graphicData>
        </a:graphic>
      </p:graphicFrame>
      <p:sp>
        <p:nvSpPr>
          <p:cNvPr id="6" name="Next band"/>
          <p:cNvSpPr/>
          <p:nvPr/>
        </p:nvSpPr>
        <p:spPr>
          <a:xfrm>
            <a:off x="457200" y="3403600"/>
            <a:ext cx="5537200" cy="25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200" b="1">
                <a:solidFill>
                  <a:srgbClr val="FFFFFF"/>
                </a:solidFill>
                <a:latin typeface="+mn-lt"/>
              </a:rPr>
              <a:t>Catalyst calendar</a:t>
            </a:r>
            <a:endParaRPr sz="1200"/>
          </a:p>
        </p:txBody>
      </p:sp>
      <p:sp>
        <p:nvSpPr>
          <p:cNvPr id="7" name="Cal text"/>
          <p:cNvSpPr txBox="1"/>
          <p:nvPr/>
        </p:nvSpPr>
        <p:spPr>
          <a:xfrm>
            <a:off x="457200" y="3683000"/>
            <a:ext cx="5537200" cy="23114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16-17 Nov 2026:</a:t>
            </a:r>
            <a:r>
              <a:rPr sz="1200" b="0">
                <a:solidFill>
                  <a:srgbClr val="1A1A1A"/>
                </a:solidFill>
                <a:latin typeface="+mn-lt"/>
              </a:rPr>
              <a:t> </a:t>
            </a:r>
            <a:r>
              <a:rPr sz="1200" b="0">
                <a:solidFill>
                  <a:srgbClr val="1A1A1A"/>
                </a:solidFill>
                <a:latin typeface="+mn-lt"/>
              </a:rPr>
              <a:t>Investor Day</a:t>
            </a:r>
            <a:r>
              <a:rPr sz="1200" b="0">
                <a:solidFill>
                  <a:srgbClr val="1A1A1A"/>
                </a:solidFill>
                <a:latin typeface="+mn-lt"/>
              </a:rPr>
              <a:t> sets the </a:t>
            </a:r>
            <a:r>
              <a:rPr sz="1200" b="0">
                <a:solidFill>
                  <a:srgbClr val="1A1A1A"/>
                </a:solidFill>
                <a:latin typeface="+mn-lt"/>
              </a:rPr>
              <a:t>long-term growth algorithm</a:t>
            </a:r>
            <a:r>
              <a:rPr sz="1200" b="0">
                <a:solidFill>
                  <a:srgbClr val="1A1A1A"/>
                </a:solidFill>
                <a:latin typeface="+mn-lt"/>
              </a:rPr>
              <a:t> and a </a:t>
            </a:r>
            <a:r>
              <a:rPr sz="1200" b="0">
                <a:solidFill>
                  <a:srgbClr val="1A1A1A"/>
                </a:solidFill>
                <a:latin typeface="+mn-lt"/>
              </a:rPr>
              <a:t>five-year financial framework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Dec 2026 (est.):</a:t>
            </a:r>
            <a:r>
              <a:rPr sz="1200" b="0">
                <a:solidFill>
                  <a:srgbClr val="1A1A1A"/>
                </a:solidFill>
                <a:latin typeface="+mn-lt"/>
              </a:rPr>
              <a:t> Q2 FY27 results; </a:t>
            </a:r>
            <a:r>
              <a:rPr sz="1200" b="0">
                <a:solidFill>
                  <a:srgbClr val="1A1A1A"/>
                </a:solidFill>
                <a:latin typeface="+mn-lt"/>
              </a:rPr>
              <a:t>gross margin not up year on year</a:t>
            </a:r>
            <a:r>
              <a:rPr sz="1200" b="0">
                <a:solidFill>
                  <a:srgbClr val="1A1A1A"/>
                </a:solidFill>
                <a:latin typeface="+mn-lt"/>
              </a:rPr>
              <a:t> would break our tariff-lapping leg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Mar 2027 (est.):</a:t>
            </a:r>
            <a:r>
              <a:rPr sz="1200" b="0">
                <a:solidFill>
                  <a:srgbClr val="1A1A1A"/>
                </a:solidFill>
                <a:latin typeface="+mn-lt"/>
              </a:rPr>
              <a:t> Q3 FY27 results; first read on whether the Greater China decline narrows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Jun 2027 (est.):</a:t>
            </a:r>
            <a:r>
              <a:rPr sz="1200" b="0">
                <a:solidFill>
                  <a:srgbClr val="1A1A1A"/>
                </a:solidFill>
                <a:latin typeface="+mn-lt"/>
              </a:rPr>
              <a:t> FY27 results and the FY28 guide; buyback restart</a:t>
            </a:r>
            <a:endParaRPr sz="1200"/>
          </a:p>
        </p:txBody>
      </p:sp>
      <p:sp>
        <p:nvSpPr>
          <p:cNvPr id="8" name="Steps band"/>
          <p:cNvSpPr/>
          <p:nvPr/>
        </p:nvSpPr>
        <p:spPr>
          <a:xfrm>
            <a:off x="6197600" y="3403600"/>
            <a:ext cx="5537200" cy="254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6200" anchor="ctr"/>
          <a:p>
            <a:pPr algn="l"/>
            <a:r>
              <a:rPr sz="1200" b="1">
                <a:solidFill>
                  <a:srgbClr val="FFFFFF"/>
                </a:solidFill>
                <a:latin typeface="+mn-lt"/>
              </a:rPr>
              <a:t>Next steps for the deal team</a:t>
            </a:r>
            <a:endParaRPr sz="1200"/>
          </a:p>
        </p:txBody>
      </p:sp>
      <p:sp>
        <p:nvSpPr>
          <p:cNvPr id="9" name="Steps text"/>
          <p:cNvSpPr txBox="1"/>
          <p:nvPr/>
        </p:nvSpPr>
        <p:spPr>
          <a:xfrm>
            <a:off x="6197600" y="3683000"/>
            <a:ext cx="5537200" cy="23114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Tranche 1:</a:t>
            </a:r>
            <a:r>
              <a:rPr sz="1200" b="0">
                <a:solidFill>
                  <a:srgbClr val="1A1A1A"/>
                </a:solidFill>
                <a:latin typeface="+mn-lt"/>
              </a:rPr>
              <a:t> build at or below the </a:t>
            </a:r>
            <a:r>
              <a:rPr sz="1200" b="0">
                <a:solidFill>
                  <a:srgbClr val="1A1A1A"/>
                </a:solidFill>
                <a:latin typeface="+mn-lt"/>
              </a:rPr>
              <a:t>$34.36</a:t>
            </a:r>
            <a:r>
              <a:rPr sz="1200" b="0">
                <a:solidFill>
                  <a:srgbClr val="1A1A1A"/>
                </a:solidFill>
                <a:latin typeface="+mn-lt"/>
              </a:rPr>
              <a:t> model entry ahead of the Investor Day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Diligence:</a:t>
            </a:r>
            <a:r>
              <a:rPr sz="1200" b="0">
                <a:solidFill>
                  <a:srgbClr val="1A1A1A"/>
                </a:solidFill>
                <a:latin typeface="+mn-lt"/>
              </a:rPr>
              <a:t> expert calls on Greater China channel inventory and Sportswear sell-through; read Pace savings phasing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Model update:</a:t>
            </a:r>
            <a:r>
              <a:rPr sz="1200" b="0">
                <a:solidFill>
                  <a:srgbClr val="1A1A1A"/>
                </a:solidFill>
                <a:latin typeface="+mn-lt"/>
              </a:rPr>
              <a:t> re-underwrite margin and capex against the five-year framework; refresh entry-price grid</a:t>
            </a:r>
            <a:endParaRPr sz="12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Return to IC:</a:t>
            </a:r>
            <a:r>
              <a:rPr sz="1200" b="0">
                <a:solidFill>
                  <a:srgbClr val="1A1A1A"/>
                </a:solidFill>
                <a:latin typeface="+mn-lt"/>
              </a:rPr>
              <a:t> sizing and tranche 2 proposal after 17 Nov</a:t>
            </a:r>
            <a:endParaRPr sz="1200"/>
          </a:p>
        </p:txBody>
      </p:sp>
      <p:sp>
        <p:nvSpPr>
          <p:cNvPr id="10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Note: dates marked (est.) are not confirmed by the company.</a:t>
            </a:r>
            <a:endParaRPr sz="9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Source: Nike press release on the 2026 Investor Day (23 Oct 2026); Q1 FY27 earnings call; deal team analysis.</a:t>
            </a:r>
            <a:endParaRPr sz="900"/>
          </a:p>
        </p:txBody>
      </p:sp>
      <p:sp>
        <p:nvSpPr>
          <p:cNvPr id="12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13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14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15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6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7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Agenda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Six sections take the Committee from the ask to the sizing decision</a:t>
            </a:r>
            <a:endParaRPr sz="1400"/>
          </a:p>
        </p:txBody>
      </p:sp>
      <p:graphicFrame>
        <p:nvGraphicFramePr>
          <p:cNvPr id="5" name="Agenda table"/>
          <p:cNvGraphicFramePr/>
          <p:nvPr/>
        </p:nvGraphicFramePr>
        <p:xfrm>
          <a:off x="457200" y="1270000"/>
          <a:ext cx="11277600" cy="4622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35000"/>
                <a:gridCol w="3556000"/>
                <a:gridCol w="1143000"/>
                <a:gridCol w="5943600"/>
              </a:tblGrid>
              <a:tr h="355600">
                <a:tc>
                  <a:txBody>
                    <a:bodyPr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#</a:t>
                      </a:r>
                      <a:endParaRPr sz="1200"/>
                    </a:p>
                  </a:txBody>
                  <a:tcPr marL="101600" marT="50800" marB="508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Section</a:t>
                      </a:r>
                      <a:endParaRPr sz="1200"/>
                    </a:p>
                  </a:txBody>
                  <a:tcPr marL="101600" marT="50800" marB="508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Pages</a:t>
                      </a:r>
                      <a:endParaRPr sz="1200"/>
                    </a:p>
                  </a:txBody>
                  <a:tcPr marL="101600" marT="50800" marB="5080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What it answers</a:t>
                      </a:r>
                      <a:endParaRPr sz="1200"/>
                    </a:p>
                  </a:txBody>
                  <a:tcPr marL="101600" marT="50800" marB="50800" anchor="ctr">
                    <a:solidFill>
                      <a:srgbClr val="002060"/>
                    </a:solidFill>
                  </a:tcPr>
                </a:tc>
              </a:tr>
              <a:tr h="711200">
                <a:tc>
                  <a:txBody>
                    <a:bodyPr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+mn-lt"/>
                        </a:rPr>
                        <a:t>1</a:t>
                      </a:r>
                      <a:endParaRPr sz="1300"/>
                    </a:p>
                  </a:txBody>
                  <a:tcPr marL="101600" marT="50800" marB="50800" anchor="ctr"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600" b="1">
                          <a:solidFill>
                            <a:srgbClr val="1A1A1A"/>
                          </a:solidFill>
                          <a:latin typeface="+mn-lt"/>
                        </a:rPr>
                        <a:t>Executive Summary</a:t>
                      </a:r>
                      <a:endParaRPr sz="1600"/>
                    </a:p>
                  </a:txBody>
                  <a:tcPr marL="101600" marT="50800" marB="508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3-4</a:t>
                      </a:r>
                      <a:endParaRPr sz="1300"/>
                    </a:p>
                  </a:txBody>
                  <a:tcPr marL="101600" marT="50800" marB="508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What we are asking for, at what price, and the returns at that price</a:t>
                      </a:r>
                      <a:endParaRPr sz="1300"/>
                    </a:p>
                  </a:txBody>
                  <a:tcPr marL="101600" marT="50800" marB="508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11200">
                <a:tc>
                  <a:txBody>
                    <a:bodyPr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+mn-lt"/>
                        </a:rPr>
                        <a:t>2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600" b="1">
                          <a:solidFill>
                            <a:srgbClr val="1A1A1A"/>
                          </a:solidFill>
                          <a:latin typeface="+mn-lt"/>
                        </a:rPr>
                        <a:t>Investment Thesis and Risks</a:t>
                      </a:r>
                      <a:endParaRPr sz="16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5-9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Why the opportunity exists, what has to go right, and what could go wrong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711200">
                <a:tc>
                  <a:txBody>
                    <a:bodyPr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+mn-lt"/>
                        </a:rPr>
                        <a:t>3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600" b="1">
                          <a:solidFill>
                            <a:srgbClr val="1A1A1A"/>
                          </a:solidFill>
                          <a:latin typeface="+mn-lt"/>
                        </a:rPr>
                        <a:t>Financials and Returns</a:t>
                      </a:r>
                      <a:endParaRPr sz="16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10-13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Base case P&amp;L and cash flow, the three cases, and IRR / MoM sensitivities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11200">
                <a:tc>
                  <a:txBody>
                    <a:bodyPr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+mn-lt"/>
                        </a:rPr>
                        <a:t>4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600" b="1">
                          <a:solidFill>
                            <a:srgbClr val="1A1A1A"/>
                          </a:solidFill>
                          <a:latin typeface="+mn-lt"/>
                        </a:rPr>
                        <a:t>Valuation and Credit</a:t>
                      </a:r>
                      <a:endParaRPr sz="16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14-15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Where Nike trades against peers and history, DCF cross-check, balance sheet and ratings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711200">
                <a:tc>
                  <a:txBody>
                    <a:bodyPr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+mn-lt"/>
                        </a:rPr>
                        <a:t>5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600" b="1">
                          <a:solidFill>
                            <a:srgbClr val="1A1A1A"/>
                          </a:solidFill>
                          <a:latin typeface="+mn-lt"/>
                        </a:rPr>
                        <a:t>Governance and Next Steps</a:t>
                      </a:r>
                      <a:endParaRPr sz="16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16-17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Who runs it, why a minority stake, and what the Investor Day must deliver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11200">
                <a:tc>
                  <a:txBody>
                    <a:bodyPr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+mn-lt"/>
                        </a:rPr>
                        <a:t>6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600" b="1">
                          <a:solidFill>
                            <a:srgbClr val="1A1A1A"/>
                          </a:solidFill>
                          <a:latin typeface="+mn-lt"/>
                        </a:rPr>
                        <a:t>Appendix</a:t>
                      </a:r>
                      <a:endParaRPr sz="16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18-19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300" b="0">
                          <a:solidFill>
                            <a:srgbClr val="1A1A1A"/>
                          </a:solidFill>
                          <a:latin typeface="+mn-lt"/>
                        </a:rPr>
                        <a:t>Trading comparables and peer benchmarking</a:t>
                      </a:r>
                      <a:endParaRPr sz="1300"/>
                    </a:p>
                  </a:txBody>
                  <a:tcPr marL="101600" marT="50800" marB="508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Appendix: trading comparables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Nike trades at 10.1x LTM EV / EBITDA, a premium to the 7.2x peer median, on a 10.9% EBITDA margin against an 18.4% median</a:t>
            </a:r>
            <a:endParaRPr sz="1400"/>
          </a:p>
        </p:txBody>
      </p:sp>
      <p:sp>
        <p:nvSpPr>
          <p:cNvPr id="6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7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8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9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0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Appendix</a:t>
            </a:r>
            <a:endParaRPr sz="750"/>
          </a:p>
        </p:txBody>
      </p:sp>
      <p:graphicFrame>
        <p:nvGraphicFramePr>
          <p:cNvPr id="11" name="Comps table"/>
          <p:cNvGraphicFramePr/>
          <p:nvPr/>
        </p:nvGraphicFramePr>
        <p:xfrm>
          <a:off x="457200" y="1168400"/>
          <a:ext cx="11277600" cy="46736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1778000"/>
                <a:gridCol w="685800"/>
                <a:gridCol w="965200"/>
                <a:gridCol w="914400"/>
                <a:gridCol w="990600"/>
                <a:gridCol w="838200"/>
                <a:gridCol w="787400"/>
                <a:gridCol w="838200"/>
                <a:gridCol w="838200"/>
                <a:gridCol w="838200"/>
                <a:gridCol w="711200"/>
                <a:gridCol w="1092200"/>
              </a:tblGrid>
              <a:tr h="30480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Company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Ticker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Market cap ($m)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EV ($m)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LTM revenue ($m)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Revenue growth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Gross margin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EBITDA margin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EV / Revenue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EV / EBITDA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P / E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+mn-lt"/>
                        </a:rPr>
                        <a:t>Net debt / EBITDA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002060"/>
                    </a:solidFill>
                  </a:tcPr>
                </a:tc>
              </a:tr>
              <a:tr h="180340">
                <a:tc rowSpan="1" gridSpan="12"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002060"/>
                          </a:solidFill>
                          <a:latin typeface="+mn-lt"/>
                        </a:rPr>
                        <a:t>Global athletic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adidas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ADS GY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$29,331.3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31,445.6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29,132.1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6.3%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51.6%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12.8%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1.1x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8.4x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18.1x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0.6x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PUMA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PUM GY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$3,787.7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5,022.6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7,643.4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(17.9%)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45.5%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0.7x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Under Armour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UAA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$2,018.9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2,214.1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4,930.2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(3.6%)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46.8%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(0.3%)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0.4x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n.m.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Median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(3.6%)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46.8%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6.3%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0.7x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8.4x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18.1x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0.6x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</a:tr>
              <a:tr h="180340">
                <a:tc rowSpan="1" gridSpan="12"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002060"/>
                          </a:solidFill>
                          <a:latin typeface="+mn-lt"/>
                        </a:rPr>
                        <a:t>Premium and growth athletic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On Holding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ONON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$11,102.6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9,563.0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3,862.3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18.5%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64.8%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18.1%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2.5x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13.7x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23.4x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(2.2x)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Amer Sports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AS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$15,129.5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14,556.5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7,435.5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30.5%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59.8%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18.8%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2.0x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10.4x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26.6x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(0.4x)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Deckers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DECK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$10,965.0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9,362.4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5,527.3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6.3%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58.9%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24.0%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1.7x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7.0x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10.8x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(1.2x)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Lululemon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LULU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$9,702.0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8,312.3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11,094.0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1.7%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56.1%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22.7%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0.7x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3.3x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6.8x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(0.6x)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Median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12.4%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59.4%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20.7%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1.8x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8.7x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17.1x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(0.9x)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</a:tr>
              <a:tr h="180340">
                <a:tc rowSpan="1" gridSpan="12"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002060"/>
                          </a:solidFill>
                          <a:latin typeface="+mn-lt"/>
                        </a:rPr>
                        <a:t>Footwear and lifestyle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Crocs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CROX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$5,523.3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6,660.7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4,054.9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(2.0%)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57.5%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22.7%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1.6x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7.2x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9.3x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1.2x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Birkenstock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BIRK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$6,100.2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7,211.9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2,535.1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11.8%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56.9%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29.9%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2.8x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9.5x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16.2x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1.5x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Median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4.9%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57.2%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26.3%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2.2x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8.4x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12.8x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solidFill>
                      <a:srgbClr val="FFFFFF"/>
                    </a:solidFill>
                  </a:tcPr>
                </a:tc>
              </a:tr>
              <a:tr h="180340">
                <a:tc rowSpan="1" gridSpan="12"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002060"/>
                          </a:solidFill>
                          <a:latin typeface="+mn-lt"/>
                        </a:rPr>
                        <a:t>Outdoor and diversified apparel</a:t>
                      </a:r>
                      <a:endParaRPr sz="95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p>
                      <a:r>
                        <a:rPr sz="900"/>
                        <a:t/>
                      </a:r>
                      <a:endParaRPr sz="900"/>
                    </a:p>
                  </a:txBody>
                  <a:tcPr marL="50800" marR="50800" marT="6350" marB="6350" anchor="ctr">
                    <a:solidFill>
                      <a:srgbClr val="D9E1F2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VF Corp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VFC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$5,653.3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8,495.7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9,513.9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(1.4%)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55.9%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13.5%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0.9x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6.6x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20.6x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2.2x </a:t>
                      </a:r>
                      <a:endParaRPr sz="950"/>
                    </a:p>
                  </a:txBody>
                  <a:tcPr marL="50800" marR="50800" marT="6350" marB="6350" anchor="ctr">
                    <a:lnB w="6350">
                      <a:solidFill>
                        <a:srgbClr val="E7E6E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Columbia Sportswear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COLM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$2,894.0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2,269.4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3,407.0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(0.1%)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52.2%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9.2%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0.7x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7.2x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14.0x 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0">
                          <a:solidFill>
                            <a:srgbClr val="1A1A1A"/>
                          </a:solidFill>
                          <a:latin typeface="+mn-lt"/>
                        </a:rPr>
                        <a:t>(2.0x)</a:t>
                      </a:r>
                      <a:endParaRPr sz="950"/>
                    </a:p>
                  </a:txBody>
                  <a:tcPr marL="50800" marR="50800" marT="6350" marB="6350" anchor="ctr">
                    <a:lnT w="6350">
                      <a:solidFill>
                        <a:srgbClr val="E7E6E6"/>
                      </a:solidFill>
                    </a:lnT>
                    <a:lnB w="9525">
                      <a:solidFill>
                        <a:srgbClr val="7F7F7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Median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(0.8%)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54.0%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11.3%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0.8x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6.9x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17.3x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 i="1">
                          <a:solidFill>
                            <a:srgbClr val="1A1A1A"/>
                          </a:solidFill>
                          <a:latin typeface="+mn-lt"/>
                        </a:rPr>
                        <a:t>0.1x </a:t>
                      </a:r>
                      <a:endParaRPr sz="950"/>
                    </a:p>
                  </a:txBody>
                  <a:tcPr marL="50800" marR="50800" marT="6350" marB="6350" anchor="ctr">
                    <a:lnT w="9525">
                      <a:solidFill>
                        <a:srgbClr val="7F7F7F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Peer median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1.7%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56.1%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18.4%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1.1x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7.2x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16.2x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(0.4x)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270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Peer mean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4.5%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55.1%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17.1%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1.4x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8.2x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16.2x 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1A1A1A"/>
                          </a:solidFill>
                          <a:latin typeface="+mn-lt"/>
                        </a:rPr>
                        <a:t>(0.1x)</a:t>
                      </a:r>
                      <a:endParaRPr sz="950"/>
                    </a:p>
                  </a:txBody>
                  <a:tcPr marL="50800" marR="50800" marT="6350" marB="6350" anchor="ctr">
                    <a:lnT w="12700">
                      <a:solidFill>
                        <a:srgbClr val="002060"/>
                      </a:solidFill>
                    </a:lnT>
                    <a:lnB w="19050">
                      <a:solidFill>
                        <a:srgbClr val="002060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180340"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Nike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NKE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$51,069.6 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$50,594.6 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$45,891.0 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(1.2%)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43.1% 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10.9% 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1.1x 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10.1x 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16.5x 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900" b="1">
                          <a:solidFill>
                            <a:srgbClr val="002060"/>
                          </a:solidFill>
                          <a:latin typeface="+mn-lt"/>
                        </a:rPr>
                        <a:t>(0.1x)</a:t>
                      </a:r>
                      <a:endParaRPr sz="950"/>
                    </a:p>
                  </a:txBody>
                  <a:tcPr marL="50800" marR="50800" marT="6350" marB="6350" anchor="ctr">
                    <a:lnT w="19050">
                      <a:solidFill>
                        <a:srgbClr val="002060"/>
                      </a:solidFill>
                    </a:lnT>
                    <a:solidFill>
                      <a:srgbClr val="DDE6F5"/>
                    </a:solidFill>
                  </a:tcPr>
                </a:tc>
              </a:tr>
            </a:tbl>
          </a:graphicData>
        </a:graphic>
      </p:graphicFrame>
      <p:sp>
        <p:nvSpPr>
          <p:cNvPr id="13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Note: $ in millions; prices at 10/07/26 close; LTM to latest reported quarter; non-USD peers at Federal Reserve H.10 rates of 10/07/26 (USD 1.1187 per EUR; CHF 0.8338 per USD); EV excludes leases; Nike on adj. EBITDA; medians exclude Nike; PUMA LTM EBITDA not disclosed.</a:t>
            </a:r>
            <a:endParaRPr sz="9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Source: Company filings and market data; Nike IC Memo Model (Comps tab).</a:t>
            </a:r>
            <a:endParaRPr sz="900"/>
          </a:p>
        </p:txBody>
      </p:sp>
      <p:sp>
        <p:nvSpPr>
          <p:cNvPr id="14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type="title"/>
          </p:nvPr>
        </p:nvSpPr>
        <p:spPr>
          <a:xfrm>
            <a:off x="457200" y="304800"/>
            <a:ext cx="11277600" cy="431800"/>
          </a:xfrm>
        </p:spPr>
        <p:txBody>
          <a:bodyPr/>
          <a:p>
            <a:r>
              <a:rPr sz="2400" b="1">
                <a:solidFill>
                  <a:srgbClr val="002060"/>
                </a:solidFill>
              </a:rPr>
              <a:t>Appendix: peer benchmarking, growth is what the market pays for</a:t>
            </a:r>
          </a:p>
        </p:txBody>
      </p:sp>
      <p:sp>
        <p:nvSpPr>
          <p:cNvPr id="3" name="Body"/>
          <p:cNvSpPr/>
          <p:nvPr>
            <p:ph type="body" idx="1"/>
          </p:nvPr>
        </p:nvSpPr>
        <p:spPr>
          <a:xfrm>
            <a:off x="457200" y="736600"/>
            <a:ext cx="11277600" cy="355600"/>
          </a:xfrm>
        </p:spPr>
        <p:txBody>
          <a:bodyPr/>
          <a:p>
            <a:r>
              <a:rPr sz="1400">
                <a:solidFill>
                  <a:srgbClr val="1A1A1A"/>
                </a:solidFill>
              </a:rPr>
              <a:t>Multiples track revenue growth more than margin; Nike's 1.1x revenue multiple sits near the growth trend line despite (1.2%) LTM growth</a:t>
            </a:r>
            <a:endParaRPr sz="1400"/>
          </a:p>
        </p:txBody>
      </p:sp>
      <p:sp>
        <p:nvSpPr>
          <p:cNvPr id="6" name="Tracker 1"/>
          <p:cNvSpPr/>
          <p:nvPr/>
        </p:nvSpPr>
        <p:spPr>
          <a:xfrm>
            <a:off x="25527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Thesis and Risks</a:t>
            </a:r>
            <a:endParaRPr sz="750"/>
          </a:p>
        </p:txBody>
      </p:sp>
      <p:sp>
        <p:nvSpPr>
          <p:cNvPr id="7" name="Tracker 2"/>
          <p:cNvSpPr/>
          <p:nvPr/>
        </p:nvSpPr>
        <p:spPr>
          <a:xfrm>
            <a:off x="43815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Financials and Returns</a:t>
            </a:r>
            <a:endParaRPr sz="750"/>
          </a:p>
        </p:txBody>
      </p:sp>
      <p:sp>
        <p:nvSpPr>
          <p:cNvPr id="8" name="Tracker 3"/>
          <p:cNvSpPr/>
          <p:nvPr/>
        </p:nvSpPr>
        <p:spPr>
          <a:xfrm>
            <a:off x="62103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Valuation and Credit</a:t>
            </a:r>
            <a:endParaRPr sz="750"/>
          </a:p>
        </p:txBody>
      </p:sp>
      <p:sp>
        <p:nvSpPr>
          <p:cNvPr id="9" name="Tracker 4"/>
          <p:cNvSpPr/>
          <p:nvPr/>
        </p:nvSpPr>
        <p:spPr>
          <a:xfrm>
            <a:off x="8039100" y="63500"/>
            <a:ext cx="1866900" cy="190500"/>
          </a:xfrm>
          <a:prstGeom prst="chevron">
            <a:avLst/>
          </a:prstGeom>
          <a:solidFill>
            <a:srgbClr val="D9E1F2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Governance and Next Steps</a:t>
            </a:r>
            <a:endParaRPr sz="750"/>
          </a:p>
        </p:txBody>
      </p:sp>
      <p:sp>
        <p:nvSpPr>
          <p:cNvPr id="10" name="Tracker 5"/>
          <p:cNvSpPr/>
          <p:nvPr/>
        </p:nvSpPr>
        <p:spPr>
          <a:xfrm>
            <a:off x="9867900" y="63500"/>
            <a:ext cx="1866900" cy="190500"/>
          </a:xfrm>
          <a:prstGeom prst="chevron">
            <a:avLst/>
          </a:prstGeom>
          <a:solidFill>
            <a:srgbClr val="002060"/>
          </a:solidFill>
          <a:ln>
            <a:noFill/>
          </a:ln>
        </p:spPr>
        <p:txBody>
          <a:bodyPr wrap="none" lIns="101600" tIns="0" rIns="50800" bIns="0" anchor="ctr"/>
          <a:p>
            <a:pPr algn="ctr"/>
            <a:r>
              <a:rPr sz="750" b="1">
                <a:solidFill>
                  <a:srgbClr val="FFFFFF"/>
                </a:solidFill>
                <a:latin typeface="+mn-lt"/>
              </a:rPr>
              <a:t>Appendix</a:t>
            </a:r>
            <a:endParaRPr sz="750"/>
          </a:p>
        </p:txBody>
      </p:sp>
      <p:sp>
        <p:nvSpPr>
          <p:cNvPr id="13" name="Growth text"/>
          <p:cNvSpPr txBox="1"/>
          <p:nvPr/>
        </p:nvSpPr>
        <p:spPr>
          <a:xfrm>
            <a:off x="457200" y="4826000"/>
            <a:ext cx="5537200" cy="13716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 b="1">
                <a:solidFill>
                  <a:srgbClr val="1A1A1A"/>
                </a:solidFill>
                <a:latin typeface="+mn-lt"/>
              </a:rPr>
              <a:t>Growth is priced:</a:t>
            </a:r>
            <a:r>
              <a:rPr sz="1100" b="0">
                <a:solidFill>
                  <a:srgbClr val="1A1A1A"/>
                </a:solidFill>
                <a:latin typeface="+mn-lt"/>
              </a:rPr>
              <a:t> </a:t>
            </a:r>
            <a:r>
              <a:rPr sz="1100" b="0">
                <a:solidFill>
                  <a:srgbClr val="1A1A1A"/>
                </a:solidFill>
                <a:latin typeface="+mn-lt"/>
              </a:rPr>
              <a:t>Amer Sports (+30.5%)</a:t>
            </a:r>
            <a:r>
              <a:rPr sz="1100" b="0">
                <a:solidFill>
                  <a:srgbClr val="1A1A1A"/>
                </a:solidFill>
                <a:latin typeface="+mn-lt"/>
              </a:rPr>
              <a:t> and </a:t>
            </a:r>
            <a:r>
              <a:rPr sz="1100" b="0">
                <a:solidFill>
                  <a:srgbClr val="1A1A1A"/>
                </a:solidFill>
                <a:latin typeface="+mn-lt"/>
              </a:rPr>
              <a:t>On (+18.5%)</a:t>
            </a:r>
            <a:r>
              <a:rPr sz="1100" b="0">
                <a:solidFill>
                  <a:srgbClr val="1A1A1A"/>
                </a:solidFill>
                <a:latin typeface="+mn-lt"/>
              </a:rPr>
              <a:t> trade at </a:t>
            </a:r>
            <a:r>
              <a:rPr sz="1100" b="0">
                <a:solidFill>
                  <a:srgbClr val="1A1A1A"/>
                </a:solidFill>
                <a:latin typeface="+mn-lt"/>
              </a:rPr>
              <a:t>2.0x and 2.5x</a:t>
            </a:r>
            <a:r>
              <a:rPr sz="1100" b="0">
                <a:solidFill>
                  <a:srgbClr val="1A1A1A"/>
                </a:solidFill>
                <a:latin typeface="+mn-lt"/>
              </a:rPr>
              <a:t> revenue; </a:t>
            </a:r>
            <a:r>
              <a:rPr sz="1100" b="0">
                <a:solidFill>
                  <a:srgbClr val="1A1A1A"/>
                </a:solidFill>
                <a:latin typeface="+mn-lt"/>
              </a:rPr>
              <a:t>PUMA (17.9%)</a:t>
            </a:r>
            <a:r>
              <a:rPr sz="1100" b="0">
                <a:solidFill>
                  <a:srgbClr val="1A1A1A"/>
                </a:solidFill>
                <a:latin typeface="+mn-lt"/>
              </a:rPr>
              <a:t> and </a:t>
            </a:r>
            <a:r>
              <a:rPr sz="1100" b="0">
                <a:solidFill>
                  <a:srgbClr val="1A1A1A"/>
                </a:solidFill>
                <a:latin typeface="+mn-lt"/>
              </a:rPr>
              <a:t>Under Armour (3.6%)</a:t>
            </a:r>
            <a:r>
              <a:rPr sz="1100" b="0">
                <a:solidFill>
                  <a:srgbClr val="1A1A1A"/>
                </a:solidFill>
                <a:latin typeface="+mn-lt"/>
              </a:rPr>
              <a:t> declines sit at </a:t>
            </a:r>
            <a:r>
              <a:rPr sz="1100" b="0">
                <a:solidFill>
                  <a:srgbClr val="1A1A1A"/>
                </a:solidFill>
                <a:latin typeface="+mn-lt"/>
              </a:rPr>
              <a:t>0.7x and 0.4x</a:t>
            </a:r>
            <a:endParaRPr sz="11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 b="1">
                <a:solidFill>
                  <a:srgbClr val="1A1A1A"/>
                </a:solidFill>
                <a:latin typeface="+mn-lt"/>
              </a:rPr>
              <a:t>Nike re-rating path:</a:t>
            </a:r>
            <a:r>
              <a:rPr sz="1100" b="0">
                <a:solidFill>
                  <a:srgbClr val="1A1A1A"/>
                </a:solidFill>
                <a:latin typeface="+mn-lt"/>
              </a:rPr>
              <a:t> returning to </a:t>
            </a:r>
            <a:r>
              <a:rPr sz="1100" b="0">
                <a:solidFill>
                  <a:srgbClr val="1A1A1A"/>
                </a:solidFill>
                <a:latin typeface="+mn-lt"/>
              </a:rPr>
              <a:t>~5% growth from FY29E</a:t>
            </a:r>
            <a:r>
              <a:rPr sz="1100" b="0">
                <a:solidFill>
                  <a:srgbClr val="1A1A1A"/>
                </a:solidFill>
                <a:latin typeface="+mn-lt"/>
              </a:rPr>
              <a:t> is what moves Nike up the line; our </a:t>
            </a:r>
            <a:r>
              <a:rPr sz="1100" b="0">
                <a:solidFill>
                  <a:srgbClr val="1A1A1A"/>
                </a:solidFill>
                <a:latin typeface="+mn-lt"/>
              </a:rPr>
              <a:t>20.0x</a:t>
            </a:r>
            <a:r>
              <a:rPr sz="1100" b="0">
                <a:solidFill>
                  <a:srgbClr val="1A1A1A"/>
                </a:solidFill>
                <a:latin typeface="+mn-lt"/>
              </a:rPr>
              <a:t> exit P/E assumes it</a:t>
            </a:r>
            <a:endParaRPr sz="1100"/>
          </a:p>
        </p:txBody>
      </p:sp>
      <p:sp>
        <p:nvSpPr>
          <p:cNvPr id="14" name="Margin text"/>
          <p:cNvSpPr txBox="1"/>
          <p:nvPr/>
        </p:nvSpPr>
        <p:spPr>
          <a:xfrm>
            <a:off x="6197600" y="4826000"/>
            <a:ext cx="5537200" cy="1371600"/>
          </a:xfrm>
          <a:prstGeom prst="rect">
            <a:avLst/>
          </a:prstGeom>
        </p:spPr>
        <p:txBody>
          <a:bodyPr wrap="square" lIns="25400" tIns="25400" rIns="25400" anchor="t"/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 b="1">
                <a:solidFill>
                  <a:srgbClr val="1A1A1A"/>
                </a:solidFill>
                <a:latin typeface="+mn-lt"/>
              </a:rPr>
              <a:t>No clean margin line:</a:t>
            </a:r>
            <a:r>
              <a:rPr sz="1100" b="0">
                <a:solidFill>
                  <a:srgbClr val="1A1A1A"/>
                </a:solidFill>
                <a:latin typeface="+mn-lt"/>
              </a:rPr>
              <a:t> Lululemon trades at </a:t>
            </a:r>
            <a:r>
              <a:rPr sz="1100" b="0">
                <a:solidFill>
                  <a:srgbClr val="1A1A1A"/>
                </a:solidFill>
                <a:latin typeface="+mn-lt"/>
              </a:rPr>
              <a:t>3.3x on a 22.7% margin</a:t>
            </a:r>
            <a:r>
              <a:rPr sz="1100" b="0">
                <a:solidFill>
                  <a:srgbClr val="1A1A1A"/>
                </a:solidFill>
                <a:latin typeface="+mn-lt"/>
              </a:rPr>
              <a:t> while On earns </a:t>
            </a:r>
            <a:r>
              <a:rPr sz="1100" b="0">
                <a:solidFill>
                  <a:srgbClr val="1A1A1A"/>
                </a:solidFill>
                <a:latin typeface="+mn-lt"/>
              </a:rPr>
              <a:t>13.7x on 18.1%</a:t>
            </a:r>
            <a:endParaRPr sz="1100"/>
          </a:p>
          <a:p>
            <a:pPr marL="152400" indent="-152400">
              <a:spcBef>
                <a:spcPts val="800"/>
              </a:spcBef>
              <a:buFont typeface="Arial"/>
              <a:buChar char="•"/>
            </a:pPr>
            <a:r>
              <a:rPr sz="1100" b="1">
                <a:solidFill>
                  <a:srgbClr val="1A1A1A"/>
                </a:solidFill>
                <a:latin typeface="+mn-lt"/>
              </a:rPr>
              <a:t>Nike screens rich on margin:</a:t>
            </a:r>
            <a:r>
              <a:rPr sz="1100" b="0">
                <a:solidFill>
                  <a:srgbClr val="1A1A1A"/>
                </a:solidFill>
                <a:latin typeface="+mn-lt"/>
              </a:rPr>
              <a:t> </a:t>
            </a:r>
            <a:r>
              <a:rPr sz="1100" b="0">
                <a:solidFill>
                  <a:srgbClr val="1A1A1A"/>
                </a:solidFill>
                <a:latin typeface="+mn-lt"/>
              </a:rPr>
              <a:t>10.1x on a 10.9% margin</a:t>
            </a:r>
            <a:r>
              <a:rPr sz="1100" b="0">
                <a:solidFill>
                  <a:srgbClr val="1A1A1A"/>
                </a:solidFill>
                <a:latin typeface="+mn-lt"/>
              </a:rPr>
              <a:t> against Columbia (</a:t>
            </a:r>
            <a:r>
              <a:rPr sz="1100" b="0">
                <a:solidFill>
                  <a:srgbClr val="1A1A1A"/>
                </a:solidFill>
                <a:latin typeface="+mn-lt"/>
              </a:rPr>
              <a:t>7.2x on 9.2%</a:t>
            </a:r>
            <a:r>
              <a:rPr sz="1100" b="0">
                <a:solidFill>
                  <a:srgbClr val="1A1A1A"/>
                </a:solidFill>
                <a:latin typeface="+mn-lt"/>
              </a:rPr>
              <a:t>) and adidas (</a:t>
            </a:r>
            <a:r>
              <a:rPr sz="1100" b="0">
                <a:solidFill>
                  <a:srgbClr val="1A1A1A"/>
                </a:solidFill>
                <a:latin typeface="+mn-lt"/>
              </a:rPr>
              <a:t>8.4x on 12.8%</a:t>
            </a:r>
            <a:r>
              <a:rPr sz="1100" b="0">
                <a:solidFill>
                  <a:srgbClr val="1A1A1A"/>
                </a:solidFill>
                <a:latin typeface="+mn-lt"/>
              </a:rPr>
              <a:t>), so the margin rebuild is partly in the price</a:t>
            </a:r>
            <a:endParaRPr sz="1100"/>
          </a:p>
        </p:txBody>
      </p:sp>
      <p:sp>
        <p:nvSpPr>
          <p:cNvPr id="15" name="Source"/>
          <p:cNvSpPr txBox="1"/>
          <p:nvPr/>
        </p:nvSpPr>
        <p:spPr>
          <a:xfrm>
            <a:off x="457200" y="6248400"/>
            <a:ext cx="10541000" cy="508000"/>
          </a:xfrm>
          <a:prstGeom prst="rect">
            <a:avLst/>
          </a:prstGeom>
        </p:spPr>
        <p:txBody>
          <a:bodyPr wrap="square" anchor="b"/>
          <a:p>
            <a:r>
              <a:rPr sz="900">
                <a:solidFill>
                  <a:srgbClr val="7F7F7F"/>
                </a:solidFill>
                <a:latin typeface="+mn-lt"/>
              </a:rPr>
              <a:t>Note: LTM to latest reported quarter; points labelled by ticker; dashed line is a linear fit across peers and Nike (NKE, in blue).</a:t>
            </a:r>
            <a:endParaRPr sz="9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Source: Company filings and market data as of 10/07/26; Nike IC Memo Model (Comps and Deck tabs).</a:t>
            </a:r>
            <a:endParaRPr sz="900"/>
          </a:p>
        </p:txBody>
      </p:sp>
      <p:sp>
        <p:nvSpPr>
          <p:cNvPr id="18" name="Tracker 0"/>
          <p:cNvSpPr/>
          <p:nvPr/>
        </p:nvSpPr>
        <p:spPr>
          <a:xfrm>
            <a:off x="723900" y="63500"/>
            <a:ext cx="1866900" cy="190500"/>
          </a:xfrm>
          <a:prstGeom prst="homePlate">
            <a:avLst/>
          </a:prstGeom>
          <a:solidFill>
            <a:srgbClr val="D9E1F2"/>
          </a:solidFill>
          <a:ln>
            <a:noFill/>
          </a:ln>
        </p:spPr>
        <p:txBody>
          <a:bodyPr wrap="none" lIns="50800" tIns="0" rIns="101600" bIns="0" anchor="ctr"/>
          <a:p>
            <a:pPr algn="ctr"/>
            <a:r>
              <a:rPr sz="750" b="0">
                <a:solidFill>
                  <a:srgbClr val="002060"/>
                </a:solidFill>
                <a:latin typeface="+mn-lt"/>
              </a:rPr>
              <a:t>Executive Summary</a:t>
            </a:r>
            <a:endParaRPr sz="750"/>
          </a:p>
        </p:txBody>
      </p:sp>
      <p:graphicFrame>
        <p:nvGraphicFramePr>
          <p:cNvPr id="19" name="Growth scatter"/>
          <p:cNvGraphicFramePr/>
          <p:nvPr/>
        </p:nvGraphicFramePr>
        <p:xfrm>
          <a:off x="457200" y="1168400"/>
          <a:ext cx="5537200" cy="35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Margin scatter"/>
          <p:cNvGraphicFramePr/>
          <p:nvPr/>
        </p:nvGraphicFramePr>
        <p:xfrm>
          <a:off x="6197600" y="1168400"/>
          <a:ext cx="5537200" cy="35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B4FA6339-D5D8-1090-3A43-B39B43A90A5A}"/>
</p:tagLst>
</file>

<file path=ppt/tags/tag6.xml><?xml version="1.0" encoding="utf-8"?>
<p:tagLst xmlns:p="http://schemas.openxmlformats.org/presentationml/2006/main">
  <p:tag name="COMPOUND_SLIDE_ID" val="{45F2F8B7-54D5-06E6-A746-9DC9AEB06E90}"/>
</p:tagLst>
</file>

<file path=ppt/tags/tag7.xml><?xml version="1.0" encoding="utf-8"?>
<p:tagLst xmlns:p="http://schemas.openxmlformats.org/presentationml/2006/main">
  <p:tag name="COMPOUND_SLIDE_ID" val="{46F2FA4A-53D5-0553-A446-9910B1B07349}"/>
</p:tagLst>
</file>

<file path=ppt/tags/tag8.xml><?xml version="1.0" encoding="utf-8"?>
<p:tagLst xmlns:p="http://schemas.openxmlformats.org/presentationml/2006/main">
  <p:tag name="COMPOUND_SLIDE_ID" val="{47F2FBDD-52D5-03C0-A546-9AA3B0B071B6}"/>
</p:tagLst>
</file>

<file path=ppt/tags/tag9.xml><?xml version="1.0" encoding="utf-8"?>
<p:tagLst xmlns:p="http://schemas.openxmlformats.org/presentationml/2006/main">
  <p:tag name="COMPOUND_SLIDE_ID" val="{40F2F0D8-59D5-0EC5-AA46-A282B3B0766F}"/>
</p:tagLst>
</file>

<file path=ppt/tags/tag10.xml><?xml version="1.0" encoding="utf-8"?>
<p:tagLst xmlns:p="http://schemas.openxmlformats.org/presentationml/2006/main">
  <p:tag name="COMPOUND_SLIDE_ID" val="{41F2F26B-58D5-0D32-AB46-A415B2B074DC}"/>
</p:tagLst>
</file>

<file path=ppt/tags/tag11.xml><?xml version="1.0" encoding="utf-8"?>
<p:tagLst xmlns:p="http://schemas.openxmlformats.org/presentationml/2006/main">
  <p:tag name="COMPOUND_SLIDE_ID" val="{42F2F3FE-57D5-0B9F-A846-9F5CB5B07995}"/>
</p:tagLst>
</file>

<file path=ppt/tags/tag12.xml><?xml version="1.0" encoding="utf-8"?>
<p:tagLst xmlns:p="http://schemas.openxmlformats.org/presentationml/2006/main">
  <p:tag name="COMPOUND_SLIDE_ID" val="{43F2F591-56D5-0A0C-A946-A0EFB4B07802}"/>
</p:tagLst>
</file>

<file path=ppt/tags/tag13.xml><?xml version="1.0" encoding="utf-8"?>
<p:tagLst xmlns:p="http://schemas.openxmlformats.org/presentationml/2006/main">
  <p:tag name="COMPOUND_SLIDE_ID" val="{3CF2EA8C-5DD5-1511-AE46-A8CEB7B07CBB}"/>
</p:tagLst>
</file>

<file path=ppt/tags/tag14.xml><?xml version="1.0" encoding="utf-8"?>
<p:tagLst xmlns:p="http://schemas.openxmlformats.org/presentationml/2006/main">
  <p:tag name="COMPOUND_SLIDE_ID" val="{3DF2EC1F-5CD5-137E-AF46-AA61B6B07B28}"/>
</p:tagLst>
</file>

<file path=ppt/tags/tag17.xml><?xml version="1.0" encoding="utf-8"?>
<p:tagLst xmlns:p="http://schemas.openxmlformats.org/presentationml/2006/main">
  <p:tag name="COMPOUND_SLIDE_ID" val="{C8F60587-51D2-C396-AE48-E76547AD8DD4}"/>
</p:tagLst>
</file>

<file path=ppt/tags/tag18.xml><?xml version="1.0" encoding="utf-8"?>
<p:tagLst xmlns:p="http://schemas.openxmlformats.org/presentationml/2006/main">
  <p:tag name="COMPOUND_SLIDE_ID" val="{C7F603F4-52D2-C529-AD48-E5D248AD8F67}"/>
</p:tagLst>
</file>

<file path=ppt/tags/tag19.xml><?xml version="1.0" encoding="utf-8"?>
<p:tagLst xmlns:p="http://schemas.openxmlformats.org/presentationml/2006/main">
  <p:tag name="COMPOUND_SLIDE_ID" val="{C6F60261-53D2-C6BC-A848-DDF345AD8AAE}"/>
</p:tagLst>
</file>

<file path=ppt/tags/tag20.xml><?xml version="1.0" encoding="utf-8"?>
<p:tagLst xmlns:p="http://schemas.openxmlformats.org/presentationml/2006/main">
  <p:tag name="COMPOUND_SLIDE_ID" val="{C5F600CE-54D2-C84F-A748-DC6046AD8C41}"/>
</p:tagLst>
</file>

<file path=ppt/tags/tag21.xml><?xml version="1.0" encoding="utf-8"?>
<p:tagLst xmlns:p="http://schemas.openxmlformats.org/presentationml/2006/main">
  <p:tag name="COMPOUND_SLIDE_ID" val="{C4F5FF3B-55D2-C9E2-AA48-E11943AD8788}"/>
</p:tagLst>
</file>

<file path=ppt/tags/tag22.xml><?xml version="1.0" encoding="utf-8"?>
<p:tagLst xmlns:p="http://schemas.openxmlformats.org/presentationml/2006/main">
  <p:tag name="COMPOUND_SLIDE_ID" val="{C3F5FDA8-56D2-CB75-A948-DF8644AD891B}"/>
</p:tagLst>
</file>

<file path=ppt/tags/tag24.xml><?xml version="1.0" encoding="utf-8"?>
<p:tagLst xmlns:p="http://schemas.openxmlformats.org/presentationml/2006/main">
  <p:tag name="COMPOUND_SLIDE_ID" val="{C1F5FA82-58D2-CE9B-B348-EF4442AD85F5}"/>
</p:tagLst>
</file>

<file path=ppt/tags/tag25.xml><?xml version="1.0" encoding="utf-8"?>
<p:tagLst xmlns:p="http://schemas.openxmlformats.org/presentationml/2006/main">
  <p:tag name="COMPOUND_SLIDE_ID" val="{490207FA-69F7-BA37-B24B-2C48CBA191AD}"/>
</p:tagLst>
</file>

<file path=ppt/tags/tag26.xml><?xml version="1.0" encoding="utf-8"?>
<p:tagLst xmlns:p="http://schemas.openxmlformats.org/presentationml/2006/main">
  <p:tag name="COMPOUND_SLIDE_ID" val="{4A02098D-68F7-B8A4-B34B-2DDBCAA1901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002060"/>
      </a:dk2>
      <a:lt2>
        <a:srgbClr val="F2F0EC"/>
      </a:lt2>
      <a:accent1>
        <a:srgbClr val="4472C4"/>
      </a:accent1>
      <a:accent2>
        <a:srgbClr val="ED7D31"/>
      </a:accent2>
      <a:accent3>
        <a:srgbClr val="7F7F7F"/>
      </a:accent3>
      <a:accent4>
        <a:srgbClr val="264478"/>
      </a:accent4>
      <a:accent5>
        <a:srgbClr val="9E480E"/>
      </a:accent5>
      <a:accent6>
        <a:srgbClr val="002060"/>
      </a:accent6>
      <a:hlink>
        <a:srgbClr val="0000FF"/>
      </a:hlink>
      <a:folHlink>
        <a:srgbClr val="96607D"/>
      </a:folHlink>
    </a:clrScheme>
    <a:fontScheme name="Compou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 panose="02040502050405020303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 name="Compoun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 panose="02040502050405020303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 name="Compoun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2026-10-29T17:06:42.629Z</dcterms:modified>
</cp:coreProperties>
</file>