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tags/tag1.xml" ContentType="application/vnd.openxmlformats-officedocument.presentationml.tag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</Types>
</file>

<file path=_rels/.rels><?xml version="1.0" encoding="UTF-8" standalone="yes"?>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core-properties" Target="docProps/core.xml"/><Relationship Id="rId3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60" r:id="rId3"/>
  </p:sldMasterIdLst>
  <p:notesMasterIdLst>
    <p:notesMasterId r:id="rId-notesMaster"/>
  </p:notesMasterIdLst>
  <p:handoutMasterIdLst>
    <p:handoutMasterId r:id="rId-handoutMaster"/>
  </p:handoutMasterIdLst>
  <p:sldIdLst>
    <p:sldId id="256" r:id="rId4"/>
  </p:sldIdLst>
  <p:sldSz cx="12192000" cy="6858000" type="screen16x9"/>
  <p:notesSz cx="6858000" cy="9144000"/>
</p:presentation>
</file>

<file path=ppt/_rels/presentation.xml.rels><?xml version="1.0" encoding="UTF-8" standalone="yes"?><Relationships xmlns="http://schemas.openxmlformats.org/package/2006/relationships"><Relationship Id="rId1" Type="http://schemas.openxmlformats.org/officeDocument/2006/relationships/slideMaster" Target="slideMasters/slideMaster1.xml"/><Relationship Id="rId3" Type="http://schemas.openxmlformats.org/officeDocument/2006/relationships/slideMaster" Target="slideMasters/slideMaster2.xml"/><Relationship Id="rId-pres-theme" Type="http://schemas.openxmlformats.org/officeDocument/2006/relationships/theme" Target="theme/theme1.xml"/><Relationship Id="rId-notesMaster" Type="http://schemas.openxmlformats.org/officeDocument/2006/relationships/notesMaster" Target="notesMasters/notesMaster1.xml"/><Relationship Id="rId-handoutMaster" Type="http://schemas.openxmlformats.org/officeDocument/2006/relationships/handoutMaster" Target="handoutMasters/handoutMaster1.xml"/><Relationship Id="rId4" Type="http://schemas.openxmlformats.org/officeDocument/2006/relationships/slide" Target="slides/slide1.xml"/></Relationships>
</file>

<file path=ppt/handoutMasters/_rels/handout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</p:notesMaster>
</file>

<file path=ppt/slideLayouts/_rels/slideLayout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  <a:latin typeface="Georgia"/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5" name="Straight Connector 4"/>
          <p:cNvCxnSpPr/>
          <p:nvPr userDrawn="1"/>
        </p:nvCxnSpPr>
        <p:spPr>
          <a:xfrm>
            <a:off x="823384" y="4576764"/>
            <a:ext cx="1052195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</p:cSld>
  <p:clrMapOvr>
    <a:masterClrMapping/>
  </p:clrMapOvr>
  <p:hf sldNum="0" ftr="0" dt="0"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p>
            <a:r>
              <a:rPr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</p:spPr>
        <p:txBody>
          <a:bodyPr vert="horz" rIns="91440" anchor="t"/>
          <a:p>
            <a:r>
              <a:rPr/>
              <a:t>Click to edit Master 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Content Placeholder 2"/>
          <p:cNvSpPr>
            <a:spLocks noGrp="1"/>
          </p:cNvSpPr>
          <p:nvPr>
            <p:ph sz="half" idx="1"/>
          </p:nvPr>
        </p:nvSpPr>
        <p:spPr>
          <a:xfrm>
            <a:off x="838200" y="2172120"/>
            <a:ext cx="10514012" cy="4004843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8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31850" y="3546764"/>
            <a:ext cx="10097386" cy="675666"/>
          </a:xfrm>
        </p:spPr>
        <p:txBody>
          <a:bodyPr anchor="b">
            <a:normAutofit/>
          </a:bodyPr>
          <a:lstStyle>
            <a:lvl1pPr algn="l">
              <a:defRPr sz="44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t>‹#›</a:t>
            </a:fld>
            <a:endParaRPr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31850" y="4222430"/>
            <a:ext cx="9144000" cy="404603"/>
          </a:xfrm>
          <a:prstGeom prst="rect">
            <a:avLst/>
          </a:prstGeom>
        </p:spPr>
        <p:txBody>
          <a:bodyPr/>
          <a:lstStyle>
            <a:lvl1pPr marL="0" indent="0" algn="l">
              <a:buNone/>
              <a:defRPr sz="2400">
                <a:latin typeface="Georgia"/>
              </a:defRPr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/>
              <a:t>Click to edit Master subtitle style</a:t>
            </a:r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2" name="Content Placeholder 2"/>
          <p:cNvSpPr>
            <a:spLocks noGrp="1"/>
          </p:cNvSpPr>
          <p:nvPr>
            <p:ph sz="half" idx="14"/>
          </p:nvPr>
        </p:nvSpPr>
        <p:spPr>
          <a:xfrm>
            <a:off x="6220355" y="2609199"/>
            <a:ext cx="5133445" cy="356776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400"/>
            </a:lvl1pPr>
            <a:lvl2pPr marL="594360">
              <a:buFont typeface="Arial" panose="020B0604020202020204" pitchFamily="34" charset="0"/>
              <a:buChar char="-"/>
              <a:defRPr sz="1400"/>
            </a:lvl2pPr>
            <a:lvl3pPr marL="850392">
              <a:buFont typeface="Courier New" panose="02070309020205020404" pitchFamily="49" charset="0"/>
              <a:buChar char="o"/>
              <a:defRPr sz="1400"/>
            </a:lvl3pPr>
            <a:lvl4pPr marL="1097280">
              <a:buFont typeface="Wingdings" panose="05000000000000000000" pitchFamily="2" charset="2"/>
              <a:buChar char="§"/>
              <a:defRPr sz="1400"/>
            </a:lvl4pPr>
            <a:lvl5pPr marL="1325880">
              <a:defRPr sz="14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4" name="Text Placeholder 2"/>
          <p:cNvSpPr>
            <a:spLocks noGrp="1"/>
          </p:cNvSpPr>
          <p:nvPr>
            <p:ph type="body" idx="15"/>
          </p:nvPr>
        </p:nvSpPr>
        <p:spPr>
          <a:xfrm>
            <a:off x="839788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5" name="Text Placeholder 2"/>
          <p:cNvSpPr>
            <a:spLocks noGrp="1"/>
          </p:cNvSpPr>
          <p:nvPr>
            <p:ph type="body" idx="16"/>
          </p:nvPr>
        </p:nvSpPr>
        <p:spPr>
          <a:xfrm>
            <a:off x="6220355" y="2235509"/>
            <a:ext cx="5133445" cy="373690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4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16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137920"/>
          </a:xfrm>
        </p:spPr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2018217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842129"/>
            <a:ext cx="5157787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2018217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842129"/>
            <a:ext cx="5183188" cy="3347534"/>
          </a:xfrm>
        </p:spPr>
        <p:txBody>
          <a:bodyPr/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10" name="Straight Connector 9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Text Placeholder 10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  <p:cxnSp>
        <p:nvCxnSpPr>
          <p:cNvPr id="6" name="Straight Connector 5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Text Placeholder 6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 anchor="t"/>
          <a:p>
            <a:r>
              <a:rPr/>
              <a:t>Click to edit Master title style</a:t>
            </a:r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0"/>
          </p:nvPr>
        </p:nvSpPr>
        <p:spPr/>
        <p:txBody>
          <a:bodyPr/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cxnSp>
        <p:nvCxnSpPr>
          <p:cNvPr id="9" name="Straight Connector 8"/>
          <p:cNvCxnSpPr>
            <a:cxnSpLocks/>
          </p:cNvCxnSpPr>
          <p:nvPr userDrawn="1"/>
        </p:nvCxnSpPr>
        <p:spPr>
          <a:xfrm>
            <a:off x="838200" y="1503045"/>
            <a:ext cx="10515600" cy="0"/>
          </a:xfrm>
          <a:prstGeom prst="line">
            <a:avLst/>
          </a:prstGeom>
          <a:ln>
            <a:solidFill>
              <a:schemeClr val="tx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Content Placeholder 2"/>
          <p:cNvSpPr>
            <a:spLocks noGrp="1"/>
          </p:cNvSpPr>
          <p:nvPr>
            <p:ph sz="half" idx="11"/>
          </p:nvPr>
        </p:nvSpPr>
        <p:spPr>
          <a:xfrm>
            <a:off x="839788" y="2235509"/>
            <a:ext cx="3902425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3" name="Text Placeholder 2"/>
          <p:cNvSpPr>
            <a:spLocks noGrp="1"/>
          </p:cNvSpPr>
          <p:nvPr>
            <p:ph type="body" idx="13"/>
          </p:nvPr>
        </p:nvSpPr>
        <p:spPr>
          <a:xfrm>
            <a:off x="839788" y="1503045"/>
            <a:ext cx="10514012" cy="517145"/>
          </a:xfrm>
          <a:prstGeom prst="rect">
            <a:avLst/>
          </a:prstGeom>
          <a:noFill/>
        </p:spPr>
        <p:txBody>
          <a:bodyPr anchor="ctr">
            <a:normAutofit/>
          </a:bodyPr>
          <a:lstStyle>
            <a:lvl1pPr marL="0" indent="0">
              <a:buNone/>
              <a:defRPr sz="16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4"/>
          </p:nvPr>
        </p:nvSpPr>
        <p:spPr>
          <a:xfrm>
            <a:off x="4877399" y="2235509"/>
            <a:ext cx="6474813" cy="3941454"/>
          </a:xfrm>
          <a:prstGeom prst="rect">
            <a:avLst/>
          </a:prstGeom>
        </p:spPr>
        <p:txBody>
          <a:bodyPr>
            <a:normAutofit/>
          </a:bodyPr>
          <a:lstStyle>
            <a:lvl1pPr>
              <a:buNone/>
              <a:defRPr sz="1200"/>
            </a:lvl1pPr>
            <a:lvl2pPr marL="594360">
              <a:buFont typeface="Arial" panose="020B0604020202020204" pitchFamily="34" charset="0"/>
              <a:buChar char="-"/>
              <a:defRPr sz="1200"/>
            </a:lvl2pPr>
            <a:lvl3pPr marL="850392">
              <a:buFont typeface="Courier New" panose="02070309020205020404" pitchFamily="49" charset="0"/>
              <a:buChar char="o"/>
              <a:defRPr sz="1200"/>
            </a:lvl3pPr>
            <a:lvl4pPr marL="1097280">
              <a:buFont typeface="Wingdings" panose="05000000000000000000" pitchFamily="2" charset="2"/>
              <a:buChar char="§"/>
              <a:defRPr sz="1200"/>
            </a:lvl4pPr>
            <a:lvl5pPr marL="1325880">
              <a:defRPr sz="1200"/>
            </a:lvl5pPr>
          </a:lstStyle>
          <a:p>
            <a:pPr lvl="0"/>
            <a:endParaRPr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7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/>
            </a:lvl1pPr>
          </a:lstStyle>
          <a:p>
            <a:endParaRPr sz="800"/>
          </a:p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t"/>
          <a:lstStyle>
            <a:lvl1pPr>
              <a:defRPr sz="3200"/>
            </a:lvl1pPr>
          </a:lstStyle>
          <a:p>
            <a:r>
              <a:rPr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p>
            <a:fld id="{00000000-0000-0000-0000-000000000001}" type="datetimeFigureOut">
              <a:rPr/>
              <a:t/>
            </a:fld>
            <a:endParaRPr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p>
            <a:fld id="{00000000-0000-0000-0000-000000000002}" type="slidenum">
              <a:rPr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_rels/slideMaster2.xml.rels><?xml version="1.0" encoding="UTF-8" standalone="yes"?><Relationships xmlns="http://schemas.openxmlformats.org/package/2006/relationships"><Relationship Id="rId12" Type="http://schemas.openxmlformats.org/officeDocument/2006/relationships/slideLayout" Target="../slideLayouts/slideLayout12.xml"/><Relationship Id="rId13" Type="http://schemas.openxmlformats.org/officeDocument/2006/relationships/slideLayout" Target="../slideLayouts/slideLayout13.xml"/><Relationship Id="rId14" Type="http://schemas.openxmlformats.org/officeDocument/2006/relationships/slideLayout" Target="../slideLayouts/slideLayout14.xml"/><Relationship Id="rId15" Type="http://schemas.openxmlformats.org/officeDocument/2006/relationships/slideLayout" Target="../slideLayouts/slideLayout15.xml"/><Relationship Id="rId16" Type="http://schemas.openxmlformats.org/officeDocument/2006/relationships/slideLayout" Target="../slideLayouts/slideLayout16.xml"/><Relationship Id="rId17" Type="http://schemas.openxmlformats.org/officeDocument/2006/relationships/slideLayout" Target="../slideLayouts/slideLayout17.xml"/><Relationship Id="rId18" Type="http://schemas.openxmlformats.org/officeDocument/2006/relationships/slideLayout" Target="../slideLayouts/slideLayout18.xml"/><Relationship Id="rId19" Type="http://schemas.openxmlformats.org/officeDocument/2006/relationships/slideLayout" Target="../slideLayouts/slideLayout19.xml"/><Relationship Id="rId20" Type="http://schemas.openxmlformats.org/officeDocument/2006/relationships/slideLayout" Target="../slideLayouts/slideLayout20.xml"/><Relationship Id="rId21" Type="http://schemas.openxmlformats.org/officeDocument/2006/relationships/slideLayout" Target="../slideLayouts/slideLayout21.xml"/><Relationship Id="rId22" Type="http://schemas.openxmlformats.org/officeDocument/2006/relationships/slideLayout" Target="../slideLayouts/slideLayout22.xml"/><Relationship Id="rId1" Type="http://schemas.openxmlformats.org/officeDocument/2006/relationships/theme" Target="../theme/theme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137920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p>
            <a:r>
              <a:rPr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677346"/>
            <a:ext cx="10515600" cy="457607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p>
            <a:pPr lvl="0"/>
            <a:r>
              <a:rPr/>
              <a:t>Click to edit Master text styles</a:t>
            </a:r>
          </a:p>
          <a:p>
            <a:pPr lvl="1"/>
            <a:r>
              <a:rPr/>
              <a:t>Second level</a:t>
            </a:r>
          </a:p>
          <a:p>
            <a:pPr lvl="2"/>
            <a:r>
              <a:rPr/>
              <a:t>Third level</a:t>
            </a:r>
          </a:p>
          <a:p>
            <a:pPr lvl="3"/>
            <a:r>
              <a:rPr/>
              <a:t>Fourth level</a:t>
            </a:r>
          </a:p>
          <a:p>
            <a:pPr lvl="4"/>
            <a:r>
              <a:rPr/>
              <a:t>Fifth level</a:t>
            </a:r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4"/>
          </p:nvPr>
        </p:nvSpPr>
        <p:spPr>
          <a:xfrm>
            <a:off x="10885118" y="6356350"/>
            <a:ext cx="468682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800">
                <a:solidFill>
                  <a:schemeClr val="tx1">
                    <a:tint val="82000"/>
                  </a:schemeClr>
                </a:solidFill>
                <a:latin typeface="Arial"/>
                <a:cs typeface="Arial"/>
              </a:defRPr>
            </a:lvl1pPr>
          </a:lstStyle>
          <a:p>
            <a:fld id="{BC726A8C-C5C1-664F-9E16-13E2808D82DD}" type="slidenum">
              <a:rPr/>
              <a:pPr/>
              <a:t>‹#›</a:t>
            </a:fld>
            <a:endParaRPr sz="800"/>
          </a:p>
        </p:txBody>
      </p:sp>
      <p:sp>
        <p:nvSpPr>
          <p:cNvPr id="8" name="Date Placeholder 3"/>
          <p:cNvSpPr>
            <a:spLocks noGrp="1"/>
          </p:cNvSpPr>
          <p:nvPr>
            <p:ph type="dt" sz="half" idx="2"/>
          </p:nvPr>
        </p:nvSpPr>
        <p:spPr>
          <a:xfrm>
            <a:off x="1574800" y="6356350"/>
            <a:ext cx="9210110" cy="365125"/>
          </a:xfrm>
          <a:prstGeom prst="rect">
            <a:avLst/>
          </a:prstGeom>
        </p:spPr>
        <p:txBody>
          <a:bodyPr/>
          <a:lstStyle>
            <a:lvl1pPr>
              <a:defRPr sz="800">
                <a:latin typeface="Arial"/>
                <a:cs typeface="Arial"/>
              </a:defRPr>
            </a:lvl1pPr>
          </a:lstStyle>
          <a:p>
            <a:endParaRPr>
              <a:latin typeface="Arial"/>
              <a:cs typeface="Arial"/>
            </a:endParaRPr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2"/>
    <p:sldLayoutId id="2147483662" r:id="rId13"/>
    <p:sldLayoutId id="2147483663" r:id="rId14"/>
    <p:sldLayoutId id="2147483664" r:id="rId15"/>
    <p:sldLayoutId id="2147483665" r:id="rId16"/>
    <p:sldLayoutId id="2147483666" r:id="rId17"/>
    <p:sldLayoutId id="2147483667" r:id="rId18"/>
    <p:sldLayoutId id="2147483668" r:id="rId19"/>
    <p:sldLayoutId id="2147483669" r:id="rId20"/>
    <p:sldLayoutId id="2147483670" r:id="rId21"/>
    <p:sldLayoutId id="2147483671" r:id="rId2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2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lnSpc>
          <a:spcPct val="90000"/>
        </a:lnSpc>
        <a:spcBef>
          <a:spcPts val="1000"/>
        </a:spcBef>
        <a:buNone/>
        <a:defRPr sz="1600" kern="1200">
          <a:solidFill>
            <a:schemeClr val="tx1"/>
          </a:solidFill>
          <a:latin typeface="+mn-lt"/>
          <a:ea typeface="+mn-ea"/>
          <a:cs typeface="+mn-cs"/>
        </a:defRPr>
      </a:lvl1pPr>
      <a:lvl2pPr marL="5943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82296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3pPr>
      <a:lvl4pPr marL="10698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4pPr>
      <a:lvl5pPr marL="1298448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2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lvl1pPr marL="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buNone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-tag-merged-1" Type="http://schemas.openxmlformats.org/officeDocument/2006/relationships/tags" Target="../tags/tag1.xml"/><Relationship Id="rId1" Type="http://schemas.openxmlformats.org/officeDocument/2006/relationships/slideLayout" Target="../slideLayouts/slideLayout1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showMasterSp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title"/>
          <p:cNvSpPr/>
          <p:nvPr>
            <p:ph type="title"/>
          </p:nvPr>
        </p:nvSpPr>
        <p:spPr>
          <a:xfrm>
            <a:off x="508000" y="203200"/>
            <a:ext cx="11176000" cy="558800"/>
          </a:xfrm>
        </p:spPr>
        <p:txBody>
          <a:bodyPr wrap="square" lIns="0" tIns="0" rIns="0" bIns="0" anchor="b"/>
          <a:p>
            <a:r>
              <a:rPr sz="2600" b="0">
                <a:solidFill>
                  <a:srgbClr val="0B1F3A"/>
                </a:solidFill>
              </a:rPr>
              <a:t>Audited FY23-FY25 statements spread cleanly: all 28 checks tie</a:t>
            </a:r>
          </a:p>
        </p:txBody>
      </p:sp>
      <p:sp>
        <p:nvSpPr>
          <p:cNvPr id="5" name="Takeaway"/>
          <p:cNvSpPr/>
          <p:nvPr>
            <p:ph type="body" idx="13"/>
          </p:nvPr>
        </p:nvSpPr>
        <p:spPr>
          <a:xfrm>
            <a:off x="508000" y="825500"/>
            <a:ext cx="11176000" cy="431800"/>
          </a:xfrm>
        </p:spPr>
        <p:txBody>
          <a:bodyPr wrap="square" lIns="0" tIns="0" rIns="0" bIns="0" anchor="t"/>
          <a:p>
            <a:r>
              <a:rPr sz="1300" b="0">
                <a:solidFill>
                  <a:srgbClr val="1A1A1A"/>
                </a:solidFill>
              </a:rPr>
              <a:t>No restatement and no figure differs from the FS Excel</a:t>
            </a:r>
            <a:r>
              <a:rPr sz="1300" b="0">
                <a:solidFill>
                  <a:srgbClr val="1A1A1A"/>
                </a:solidFill>
              </a:rPr>
              <a:t>: </a:t>
            </a:r>
            <a:r>
              <a:rPr sz="1300" b="1">
                <a:solidFill>
                  <a:srgbClr val="1A1A1A"/>
                </a:solidFill>
              </a:rPr>
              <a:t>every subtotal foots, cash ties across statements and FY24 matches the FY25 comparatives line by line</a:t>
            </a:r>
            <a:r>
              <a:rPr sz="1300" b="0">
                <a:solidFill>
                  <a:srgbClr val="1A1A1A"/>
                </a:solidFill>
              </a:rPr>
              <a:t>; four presentation or scope points remain, none of which moves a figure.</a:t>
            </a:r>
            <a:endParaRPr sz="1300"/>
          </a:p>
        </p:txBody>
      </p:sp>
      <p:cxnSp>
        <p:nvCxnSpPr>
          <p:cNvPr id="6" name="Title rule"/>
          <p:cNvCxnSpPr/>
          <p:nvPr/>
        </p:nvCxnSpPr>
        <p:spPr>
          <a:xfrm>
            <a:off x="508000" y="774700"/>
            <a:ext cx="11176000" cy="0"/>
          </a:xfrm>
          <a:prstGeom prst="line">
            <a:avLst/>
          </a:prstGeom>
          <a:ln w="12700">
            <a:solidFill>
              <a:srgbClr val="0B1F3A"/>
            </a:solidFill>
          </a:ln>
        </p:spPr>
      </p:cxnSp>
      <p:sp>
        <p:nvSpPr>
          <p:cNvPr id="7" name="Left header"/>
          <p:cNvSpPr txBox="1"/>
          <p:nvPr/>
        </p:nvSpPr>
        <p:spPr>
          <a:xfrm>
            <a:off x="508000" y="1422400"/>
            <a:ext cx="6350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Spread, as reported (US$ millions)</a:t>
            </a:r>
            <a:endParaRPr sz="1200"/>
          </a:p>
        </p:txBody>
      </p:sp>
      <p:graphicFrame>
        <p:nvGraphicFramePr>
          <p:cNvPr id="8" name="Spread table"/>
          <p:cNvGraphicFramePr/>
          <p:nvPr/>
        </p:nvGraphicFramePr>
        <p:xfrm>
          <a:off x="508000" y="1676400"/>
          <a:ext cx="6350000" cy="2794000"/>
        </p:xfrm>
        <a:graphic>
          <a:graphicData uri="http://schemas.openxmlformats.org/drawingml/2006/table">
            <a:tbl>
              <a:tblPr>
                <a:tableStyleId>{2D5ABB26-0587-4C30-8999-92F81FD0307C}</a:tableStyleId>
              </a:tblPr>
              <a:tblGrid>
                <a:gridCol w="2921000"/>
                <a:gridCol w="1143000"/>
                <a:gridCol w="1143000"/>
                <a:gridCol w="1143000"/>
              </a:tblGrid>
              <a:tr h="279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Line item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FY23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FY24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0B1F3A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FFFFFF"/>
                          </a:solidFill>
                          <a:latin typeface="+mn-lt"/>
                        </a:rPr>
                        <a:t>FY25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0B1F3A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Total revenue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268.0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332.0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412.0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Net operating income (NOI)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156.0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196.0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246.6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Net income (loss)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(16.4)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(8.9)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  <a:tc>
                  <a:txBody>
                    <a:bodyPr/>
                    <a:p>
                      <a:pPr algn="r"/>
                      <a:r>
                        <a:rPr sz="1100" b="1">
                          <a:solidFill>
                            <a:srgbClr val="1A1A1A"/>
                          </a:solidFill>
                          <a:latin typeface="+mn-lt"/>
                        </a:rPr>
                        <a:t>(2.1)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  <a:solidFill>
                      <a:srgbClr val="F2F0EC"/>
                    </a:solidFill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Total assets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1,632.1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1,902.3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2,200.6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Members' equity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695.3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667.0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485.7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Net cash from operating activities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69.7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110.0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137.7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Capital expenditures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(202.0)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(342.0)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(383.0)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Distributions to members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(1.5)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(19.4)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(179.2)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  <a:tr h="279400">
                <a:tc>
                  <a:txBody>
                    <a:bodyPr/>
                    <a:p>
                      <a:pPr algn="l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Cash at end of period</a:t>
                      </a:r>
                      <a:endParaRPr sz="1100"/>
                    </a:p>
                  </a:txBody>
                  <a:tcPr marL="762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61.0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70.0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  <a:tc>
                  <a:txBody>
                    <a:bodyPr/>
                    <a:p>
                      <a:pPr algn="r"/>
                      <a:r>
                        <a:rPr sz="1100" b="0">
                          <a:solidFill>
                            <a:srgbClr val="1A1A1A"/>
                          </a:solidFill>
                          <a:latin typeface="+mn-lt"/>
                        </a:rPr>
                        <a:t>85.0</a:t>
                      </a:r>
                      <a:endParaRPr sz="1100"/>
                    </a:p>
                  </a:txBody>
                  <a:tcPr marL="50800" marR="76200" anchor="ctr">
                    <a:lnB w="9525">
                      <a:solidFill>
                        <a:srgbClr val="D9D9D9"/>
                      </a:solidFill>
                    </a:lnB>
                  </a:tcPr>
                </a:tc>
              </a:tr>
            </a:tbl>
          </a:graphicData>
        </a:graphic>
      </p:graphicFrame>
      <p:sp>
        <p:nvSpPr>
          <p:cNvPr id="9" name="Right header"/>
          <p:cNvSpPr txBox="1"/>
          <p:nvPr/>
        </p:nvSpPr>
        <p:spPr>
          <a:xfrm>
            <a:off x="7112000" y="1422400"/>
            <a:ext cx="4572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Tie-out checks: </a:t>
            </a:r>
            <a:r>
              <a:rPr sz="1200" b="1">
                <a:solidFill>
                  <a:srgbClr val="0B1F3A"/>
                </a:solidFill>
                <a:latin typeface="+mn-lt"/>
              </a:rPr>
              <a:t>28 of 28</a:t>
            </a:r>
            <a:r>
              <a:rPr sz="1200" b="1">
                <a:solidFill>
                  <a:srgbClr val="0B1F3A"/>
                </a:solidFill>
                <a:latin typeface="+mn-lt"/>
              </a:rPr>
              <a:t> tie</a:t>
            </a:r>
            <a:endParaRPr sz="1200"/>
          </a:p>
        </p:txBody>
      </p:sp>
      <p:sp>
        <p:nvSpPr>
          <p:cNvPr id="10" name="Check row 0"/>
          <p:cNvSpPr/>
          <p:nvPr/>
        </p:nvSpPr>
        <p:spPr>
          <a:xfrm>
            <a:off x="7112000" y="1676400"/>
            <a:ext cx="4572000" cy="431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1" name="Check chip 0"/>
          <p:cNvSpPr/>
          <p:nvPr/>
        </p:nvSpPr>
        <p:spPr>
          <a:xfrm>
            <a:off x="7213600" y="1797050"/>
            <a:ext cx="558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12" name="Check label 0"/>
          <p:cNvSpPr txBox="1"/>
          <p:nvPr/>
        </p:nvSpPr>
        <p:spPr>
          <a:xfrm>
            <a:off x="7899400" y="1714500"/>
            <a:ext cx="29210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Subtotals foot</a:t>
            </a:r>
            <a:endParaRPr sz="1100"/>
          </a:p>
        </p:txBody>
      </p:sp>
      <p:sp>
        <p:nvSpPr>
          <p:cNvPr id="13" name="Check basis 0"/>
          <p:cNvSpPr txBox="1"/>
          <p:nvPr/>
        </p:nvSpPr>
        <p:spPr>
          <a:xfrm>
            <a:off x="7899400" y="1905000"/>
            <a:ext cx="3048000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Revenue, NOI, net income, all BS and CF totals</a:t>
            </a:r>
            <a:endParaRPr sz="1000"/>
          </a:p>
        </p:txBody>
      </p:sp>
      <p:sp>
        <p:nvSpPr>
          <p:cNvPr id="14" name="Check count 0"/>
          <p:cNvSpPr txBox="1"/>
          <p:nvPr/>
        </p:nvSpPr>
        <p:spPr>
          <a:xfrm>
            <a:off x="10922000" y="1790700"/>
            <a:ext cx="6604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200" b="1">
                <a:solidFill>
                  <a:srgbClr val="1A1A1A"/>
                </a:solidFill>
                <a:latin typeface="+mn-lt"/>
              </a:rPr>
              <a:t>13/13</a:t>
            </a:r>
            <a:endParaRPr sz="1200"/>
          </a:p>
        </p:txBody>
      </p:sp>
      <p:sp>
        <p:nvSpPr>
          <p:cNvPr id="15" name="Check row 1"/>
          <p:cNvSpPr/>
          <p:nvPr/>
        </p:nvSpPr>
        <p:spPr>
          <a:xfrm>
            <a:off x="7112000" y="2148840"/>
            <a:ext cx="4572000" cy="431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16" name="Check chip 1"/>
          <p:cNvSpPr/>
          <p:nvPr/>
        </p:nvSpPr>
        <p:spPr>
          <a:xfrm>
            <a:off x="7213600" y="2269490"/>
            <a:ext cx="558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17" name="Check label 1"/>
          <p:cNvSpPr txBox="1"/>
          <p:nvPr/>
        </p:nvSpPr>
        <p:spPr>
          <a:xfrm>
            <a:off x="7899400" y="2186940"/>
            <a:ext cx="29210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Balance sheet balances</a:t>
            </a:r>
            <a:endParaRPr sz="1100"/>
          </a:p>
        </p:txBody>
      </p:sp>
      <p:sp>
        <p:nvSpPr>
          <p:cNvPr id="18" name="Check basis 1"/>
          <p:cNvSpPr txBox="1"/>
          <p:nvPr/>
        </p:nvSpPr>
        <p:spPr>
          <a:xfrm>
            <a:off x="7899400" y="2377440"/>
            <a:ext cx="3048000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Assets = liabilities + equity, each year</a:t>
            </a:r>
            <a:endParaRPr sz="1000"/>
          </a:p>
        </p:txBody>
      </p:sp>
      <p:sp>
        <p:nvSpPr>
          <p:cNvPr id="19" name="Check count 1"/>
          <p:cNvSpPr txBox="1"/>
          <p:nvPr/>
        </p:nvSpPr>
        <p:spPr>
          <a:xfrm>
            <a:off x="10922000" y="2263140"/>
            <a:ext cx="6604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200" b="1">
                <a:solidFill>
                  <a:srgbClr val="1A1A1A"/>
                </a:solidFill>
                <a:latin typeface="+mn-lt"/>
              </a:rPr>
              <a:t>1/1</a:t>
            </a:r>
            <a:endParaRPr sz="1200"/>
          </a:p>
        </p:txBody>
      </p:sp>
      <p:sp>
        <p:nvSpPr>
          <p:cNvPr id="20" name="Check row 2"/>
          <p:cNvSpPr/>
          <p:nvPr/>
        </p:nvSpPr>
        <p:spPr>
          <a:xfrm>
            <a:off x="7112000" y="2621280"/>
            <a:ext cx="4572000" cy="431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1" name="Check chip 2"/>
          <p:cNvSpPr/>
          <p:nvPr/>
        </p:nvSpPr>
        <p:spPr>
          <a:xfrm>
            <a:off x="7213600" y="2741930"/>
            <a:ext cx="558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22" name="Check label 2"/>
          <p:cNvSpPr txBox="1"/>
          <p:nvPr/>
        </p:nvSpPr>
        <p:spPr>
          <a:xfrm>
            <a:off x="7899400" y="2659380"/>
            <a:ext cx="29210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Cash and cross-statement</a:t>
            </a:r>
            <a:endParaRPr sz="1100"/>
          </a:p>
        </p:txBody>
      </p:sp>
      <p:sp>
        <p:nvSpPr>
          <p:cNvPr id="23" name="Check basis 2"/>
          <p:cNvSpPr txBox="1"/>
          <p:nvPr/>
        </p:nvSpPr>
        <p:spPr>
          <a:xfrm>
            <a:off x="7899400" y="2849880"/>
            <a:ext cx="3048000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Cash, net income, D&amp;A and equity roll-forward</a:t>
            </a:r>
            <a:endParaRPr sz="1000"/>
          </a:p>
        </p:txBody>
      </p:sp>
      <p:sp>
        <p:nvSpPr>
          <p:cNvPr id="24" name="Check count 2"/>
          <p:cNvSpPr txBox="1"/>
          <p:nvPr/>
        </p:nvSpPr>
        <p:spPr>
          <a:xfrm>
            <a:off x="10922000" y="2735580"/>
            <a:ext cx="6604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200" b="1">
                <a:solidFill>
                  <a:srgbClr val="1A1A1A"/>
                </a:solidFill>
                <a:latin typeface="+mn-lt"/>
              </a:rPr>
              <a:t>5/5</a:t>
            </a:r>
            <a:endParaRPr sz="1200"/>
          </a:p>
        </p:txBody>
      </p:sp>
      <p:sp>
        <p:nvSpPr>
          <p:cNvPr id="25" name="Check row 3"/>
          <p:cNvSpPr/>
          <p:nvPr/>
        </p:nvSpPr>
        <p:spPr>
          <a:xfrm>
            <a:off x="7112000" y="3093720"/>
            <a:ext cx="4572000" cy="431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26" name="Check chip 3"/>
          <p:cNvSpPr/>
          <p:nvPr/>
        </p:nvSpPr>
        <p:spPr>
          <a:xfrm>
            <a:off x="7213600" y="3214370"/>
            <a:ext cx="558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27" name="Check label 3"/>
          <p:cNvSpPr txBox="1"/>
          <p:nvPr/>
        </p:nvSpPr>
        <p:spPr>
          <a:xfrm>
            <a:off x="7899400" y="3131820"/>
            <a:ext cx="29210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Standard chart of accounts</a:t>
            </a:r>
            <a:endParaRPr sz="1100"/>
          </a:p>
        </p:txBody>
      </p:sp>
      <p:sp>
        <p:nvSpPr>
          <p:cNvPr id="28" name="Check basis 3"/>
          <p:cNvSpPr txBox="1"/>
          <p:nvPr/>
        </p:nvSpPr>
        <p:spPr>
          <a:xfrm>
            <a:off x="7899400" y="3322320"/>
            <a:ext cx="3048000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Mapped lines rebuild every reported total</a:t>
            </a:r>
            <a:endParaRPr sz="1000"/>
          </a:p>
        </p:txBody>
      </p:sp>
      <p:sp>
        <p:nvSpPr>
          <p:cNvPr id="29" name="Check count 3"/>
          <p:cNvSpPr txBox="1"/>
          <p:nvPr/>
        </p:nvSpPr>
        <p:spPr>
          <a:xfrm>
            <a:off x="10922000" y="3208020"/>
            <a:ext cx="6604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200" b="1">
                <a:solidFill>
                  <a:srgbClr val="1A1A1A"/>
                </a:solidFill>
                <a:latin typeface="+mn-lt"/>
              </a:rPr>
              <a:t>4/4</a:t>
            </a:r>
            <a:endParaRPr sz="1200"/>
          </a:p>
        </p:txBody>
      </p:sp>
      <p:sp>
        <p:nvSpPr>
          <p:cNvPr id="30" name="Check row 4"/>
          <p:cNvSpPr/>
          <p:nvPr/>
        </p:nvSpPr>
        <p:spPr>
          <a:xfrm>
            <a:off x="7112000" y="3566160"/>
            <a:ext cx="4572000" cy="431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31" name="Check chip 4"/>
          <p:cNvSpPr/>
          <p:nvPr/>
        </p:nvSpPr>
        <p:spPr>
          <a:xfrm>
            <a:off x="7213600" y="3686810"/>
            <a:ext cx="558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32" name="Check label 4"/>
          <p:cNvSpPr txBox="1"/>
          <p:nvPr/>
        </p:nvSpPr>
        <p:spPr>
          <a:xfrm>
            <a:off x="7899400" y="3604260"/>
            <a:ext cx="29210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Next year's comparatives</a:t>
            </a:r>
            <a:endParaRPr sz="1100"/>
          </a:p>
        </p:txBody>
      </p:sp>
      <p:sp>
        <p:nvSpPr>
          <p:cNvPr id="33" name="Check basis 4"/>
          <p:cNvSpPr txBox="1"/>
          <p:nvPr/>
        </p:nvSpPr>
        <p:spPr>
          <a:xfrm>
            <a:off x="7899400" y="3794760"/>
            <a:ext cx="3048000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FY24 vs FY25 FS, 61 lines; FY23 vs Schedule I</a:t>
            </a:r>
            <a:endParaRPr sz="1000"/>
          </a:p>
        </p:txBody>
      </p:sp>
      <p:sp>
        <p:nvSpPr>
          <p:cNvPr id="34" name="Check count 4"/>
          <p:cNvSpPr txBox="1"/>
          <p:nvPr/>
        </p:nvSpPr>
        <p:spPr>
          <a:xfrm>
            <a:off x="10922000" y="3680460"/>
            <a:ext cx="6604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200" b="1">
                <a:solidFill>
                  <a:srgbClr val="1A1A1A"/>
                </a:solidFill>
                <a:latin typeface="+mn-lt"/>
              </a:rPr>
              <a:t>3/3</a:t>
            </a:r>
            <a:endParaRPr sz="1200"/>
          </a:p>
        </p:txBody>
      </p:sp>
      <p:sp>
        <p:nvSpPr>
          <p:cNvPr id="35" name="Check row 5"/>
          <p:cNvSpPr/>
          <p:nvPr/>
        </p:nvSpPr>
        <p:spPr>
          <a:xfrm>
            <a:off x="7112000" y="4038600"/>
            <a:ext cx="4572000" cy="431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36" name="Check chip 5"/>
          <p:cNvSpPr/>
          <p:nvPr/>
        </p:nvSpPr>
        <p:spPr>
          <a:xfrm>
            <a:off x="7213600" y="4159250"/>
            <a:ext cx="558800" cy="190500"/>
          </a:xfrm>
          <a:prstGeom prst="rect">
            <a:avLst/>
          </a:prstGeom>
          <a:solidFill>
            <a:srgbClr val="2E7D3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Ties</a:t>
            </a:r>
            <a:endParaRPr sz="1000"/>
          </a:p>
        </p:txBody>
      </p:sp>
      <p:sp>
        <p:nvSpPr>
          <p:cNvPr id="37" name="Check label 5"/>
          <p:cNvSpPr txBox="1"/>
          <p:nvPr/>
        </p:nvSpPr>
        <p:spPr>
          <a:xfrm>
            <a:off x="7899400" y="4076700"/>
            <a:ext cx="2921000" cy="1778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FS Excel and signed copies</a:t>
            </a:r>
            <a:endParaRPr sz="1100"/>
          </a:p>
        </p:txBody>
      </p:sp>
      <p:sp>
        <p:nvSpPr>
          <p:cNvPr id="38" name="Check basis 5"/>
          <p:cNvSpPr txBox="1"/>
          <p:nvPr/>
        </p:nvSpPr>
        <p:spPr>
          <a:xfrm>
            <a:off x="7899400" y="4267200"/>
            <a:ext cx="3048000" cy="1651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5F5F5F"/>
                </a:solidFill>
                <a:latin typeface="+mn-lt"/>
              </a:rPr>
              <a:t>All 61 lines agree to 2.04; scans match</a:t>
            </a:r>
            <a:endParaRPr sz="1000"/>
          </a:p>
        </p:txBody>
      </p:sp>
      <p:sp>
        <p:nvSpPr>
          <p:cNvPr id="39" name="Check count 5"/>
          <p:cNvSpPr txBox="1"/>
          <p:nvPr/>
        </p:nvSpPr>
        <p:spPr>
          <a:xfrm>
            <a:off x="10922000" y="4152900"/>
            <a:ext cx="660400" cy="203200"/>
          </a:xfrm>
          <a:prstGeom prst="rect">
            <a:avLst/>
          </a:prstGeom>
        </p:spPr>
        <p:txBody>
          <a:bodyPr wrap="square" lIns="0" tIns="0" rIns="0" bIns="0" anchor="t"/>
          <a:p>
            <a:pPr algn="r"/>
            <a:r>
              <a:rPr sz="1200" b="1">
                <a:solidFill>
                  <a:srgbClr val="1A1A1A"/>
                </a:solidFill>
                <a:latin typeface="+mn-lt"/>
              </a:rPr>
              <a:t>2/2</a:t>
            </a:r>
            <a:endParaRPr sz="1200"/>
          </a:p>
        </p:txBody>
      </p:sp>
      <p:sp>
        <p:nvSpPr>
          <p:cNvPr id="40" name="Bottom header"/>
          <p:cNvSpPr txBox="1"/>
          <p:nvPr/>
        </p:nvSpPr>
        <p:spPr>
          <a:xfrm>
            <a:off x="508000" y="4648200"/>
            <a:ext cx="11176000" cy="203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200" b="1">
                <a:solidFill>
                  <a:srgbClr val="0B1F3A"/>
                </a:solidFill>
                <a:latin typeface="+mn-lt"/>
              </a:rPr>
              <a:t>What did not tie: presentation and scope points only, no figure moves</a:t>
            </a:r>
            <a:endParaRPr sz="1200"/>
          </a:p>
        </p:txBody>
      </p:sp>
      <p:sp>
        <p:nvSpPr>
          <p:cNvPr id="41" name="Item card 0"/>
          <p:cNvSpPr/>
          <p:nvPr/>
        </p:nvSpPr>
        <p:spPr>
          <a:xfrm>
            <a:off x="508000" y="4902200"/>
            <a:ext cx="5511800" cy="685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42" name="Item chip 0"/>
          <p:cNvSpPr/>
          <p:nvPr/>
        </p:nvSpPr>
        <p:spPr>
          <a:xfrm>
            <a:off x="609600" y="4991100"/>
            <a:ext cx="10668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Presentation</a:t>
            </a:r>
            <a:endParaRPr sz="1000"/>
          </a:p>
        </p:txBody>
      </p:sp>
      <p:sp>
        <p:nvSpPr>
          <p:cNvPr id="43" name="Item title 0"/>
          <p:cNvSpPr txBox="1"/>
          <p:nvPr/>
        </p:nvSpPr>
        <p:spPr>
          <a:xfrm>
            <a:off x="1778000" y="4991100"/>
            <a:ext cx="41402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FS Excel drops part of the AP label</a:t>
            </a:r>
            <a:endParaRPr sz="1100"/>
          </a:p>
        </p:txBody>
      </p:sp>
      <p:sp>
        <p:nvSpPr>
          <p:cNvPr id="44" name="Item body 0"/>
          <p:cNvSpPr txBox="1"/>
          <p:nvPr/>
        </p:nvSpPr>
        <p:spPr>
          <a:xfrm>
            <a:off x="609600" y="5232400"/>
            <a:ext cx="53086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2.04 omits '(incl. construction)' from accounts payable and accrued liabilities; 52.4, 74.0 and 96.3 agree in every year.</a:t>
            </a:r>
            <a:endParaRPr sz="1000"/>
          </a:p>
        </p:txBody>
      </p:sp>
      <p:sp>
        <p:nvSpPr>
          <p:cNvPr id="45" name="Item card 1"/>
          <p:cNvSpPr/>
          <p:nvPr/>
        </p:nvSpPr>
        <p:spPr>
          <a:xfrm>
            <a:off x="6172200" y="4902200"/>
            <a:ext cx="5511800" cy="685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46" name="Item chip 1"/>
          <p:cNvSpPr/>
          <p:nvPr/>
        </p:nvSpPr>
        <p:spPr>
          <a:xfrm>
            <a:off x="6273800" y="4991100"/>
            <a:ext cx="10668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Presentation</a:t>
            </a:r>
            <a:endParaRPr sz="1000"/>
          </a:p>
        </p:txBody>
      </p:sp>
      <p:sp>
        <p:nvSpPr>
          <p:cNvPr id="47" name="Item title 1"/>
          <p:cNvSpPr txBox="1"/>
          <p:nvPr/>
        </p:nvSpPr>
        <p:spPr>
          <a:xfrm>
            <a:off x="7442200" y="4991100"/>
            <a:ext cx="41402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FY23 construction facility draws left blank</a:t>
            </a:r>
            <a:endParaRPr sz="1100"/>
          </a:p>
        </p:txBody>
      </p:sp>
      <p:sp>
        <p:nvSpPr>
          <p:cNvPr id="48" name="Item body 1"/>
          <p:cNvSpPr txBox="1"/>
          <p:nvPr/>
        </p:nvSpPr>
        <p:spPr>
          <a:xfrm>
            <a:off x="6273800" y="5232400"/>
            <a:ext cx="53086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2.01 p2 leaves the line blank where 2.04 shows 0.0; no FY23 draw either way, and financing cash still foots at 147.3.</a:t>
            </a:r>
            <a:endParaRPr sz="1000"/>
          </a:p>
        </p:txBody>
      </p:sp>
      <p:sp>
        <p:nvSpPr>
          <p:cNvPr id="49" name="Item card 2"/>
          <p:cNvSpPr/>
          <p:nvPr/>
        </p:nvSpPr>
        <p:spPr>
          <a:xfrm>
            <a:off x="508000" y="5638800"/>
            <a:ext cx="5511800" cy="685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50" name="Item chip 2"/>
          <p:cNvSpPr/>
          <p:nvPr/>
        </p:nvSpPr>
        <p:spPr>
          <a:xfrm>
            <a:off x="609600" y="5727700"/>
            <a:ext cx="10668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Not testable</a:t>
            </a:r>
            <a:endParaRPr sz="1000"/>
          </a:p>
        </p:txBody>
      </p:sp>
      <p:sp>
        <p:nvSpPr>
          <p:cNvPr id="51" name="Item title 2"/>
          <p:cNvSpPr txBox="1"/>
          <p:nvPr/>
        </p:nvSpPr>
        <p:spPr>
          <a:xfrm>
            <a:off x="1778000" y="5727700"/>
            <a:ext cx="41402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FY23 opening balances have no FY22 support</a:t>
            </a:r>
            <a:endParaRPr sz="1100"/>
          </a:p>
        </p:txBody>
      </p:sp>
      <p:sp>
        <p:nvSpPr>
          <p:cNvPr id="52" name="Item body 2"/>
          <p:cNvSpPr txBox="1"/>
          <p:nvPr/>
        </p:nvSpPr>
        <p:spPr>
          <a:xfrm>
            <a:off x="609600" y="5969000"/>
            <a:ext cx="53086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No FY22 balance sheet in the room for opening cash of 52.0 or opening equity; 2.01 and 2.02 show one year, so FY23 ties via 2.03 p16 and p6.</a:t>
            </a:r>
            <a:endParaRPr sz="1000"/>
          </a:p>
        </p:txBody>
      </p:sp>
      <p:sp>
        <p:nvSpPr>
          <p:cNvPr id="53" name="Item card 3"/>
          <p:cNvSpPr/>
          <p:nvPr/>
        </p:nvSpPr>
        <p:spPr>
          <a:xfrm>
            <a:off x="6172200" y="5638800"/>
            <a:ext cx="5511800" cy="685800"/>
          </a:xfrm>
          <a:prstGeom prst="rect">
            <a:avLst/>
          </a:prstGeom>
          <a:solidFill>
            <a:srgbClr val="F2F0EC"/>
          </a:solidFill>
          <a:ln>
            <a:noFill/>
          </a:ln>
        </p:spPr>
      </p:sp>
      <p:sp>
        <p:nvSpPr>
          <p:cNvPr id="54" name="Item chip 3"/>
          <p:cNvSpPr/>
          <p:nvPr/>
        </p:nvSpPr>
        <p:spPr>
          <a:xfrm>
            <a:off x="6273800" y="5727700"/>
            <a:ext cx="1066800" cy="190500"/>
          </a:xfrm>
          <a:prstGeom prst="rect">
            <a:avLst/>
          </a:prstGeom>
          <a:solidFill>
            <a:srgbClr val="E67E22"/>
          </a:solidFill>
          <a:ln>
            <a:noFill/>
          </a:ln>
        </p:spPr>
        <p:txBody>
          <a:bodyPr lIns="0" tIns="0" rIns="0" bIns="0" anchor="ctr"/>
          <a:p>
            <a:pPr algn="ctr"/>
            <a:r>
              <a:rPr sz="1000" b="1">
                <a:solidFill>
                  <a:srgbClr val="FFFFFF"/>
                </a:solidFill>
                <a:latin typeface="+mn-lt"/>
              </a:rPr>
              <a:t>Wording</a:t>
            </a:r>
            <a:endParaRPr sz="1000"/>
          </a:p>
        </p:txBody>
      </p:sp>
      <p:sp>
        <p:nvSpPr>
          <p:cNvPr id="55" name="Item title 3"/>
          <p:cNvSpPr txBox="1"/>
          <p:nvPr/>
        </p:nvSpPr>
        <p:spPr>
          <a:xfrm>
            <a:off x="7442200" y="5727700"/>
            <a:ext cx="4140200" cy="1905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100" b="1">
                <a:solidFill>
                  <a:srgbClr val="1A1A1A"/>
                </a:solidFill>
                <a:latin typeface="+mn-lt"/>
              </a:rPr>
              <a:t>Signed FY25 audit report is shorter</a:t>
            </a:r>
            <a:endParaRPr sz="1100"/>
          </a:p>
        </p:txBody>
      </p:sp>
      <p:sp>
        <p:nvSpPr>
          <p:cNvPr id="56" name="Item body 3"/>
          <p:cNvSpPr txBox="1"/>
          <p:nvPr/>
        </p:nvSpPr>
        <p:spPr>
          <a:xfrm>
            <a:off x="6273800" y="5969000"/>
            <a:ext cx="5308600" cy="3302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1000" b="0">
                <a:solidFill>
                  <a:srgbClr val="1A1A1A"/>
                </a:solidFill>
                <a:latin typeface="+mn-lt"/>
              </a:rPr>
              <a:t>2.10 p2 omits the 2.03 p3 sentence that the FY24 comparatives are consistent with the audited FY24 statements; figures are identical.</a:t>
            </a:r>
            <a:endParaRPr sz="1000"/>
          </a:p>
        </p:txBody>
      </p:sp>
      <p:sp>
        <p:nvSpPr>
          <p:cNvPr id="57" name="Footnote"/>
          <p:cNvSpPr txBox="1"/>
          <p:nvPr/>
        </p:nvSpPr>
        <p:spPr>
          <a:xfrm>
            <a:off x="508000" y="6426200"/>
            <a:ext cx="11176000" cy="355600"/>
          </a:xfrm>
          <a:prstGeom prst="rect">
            <a:avLst/>
          </a:prstGeom>
        </p:spPr>
        <p:txBody>
          <a:bodyPr wrap="square" lIns="0" tIns="0" rIns="0" bIns="0" anchor="t"/>
          <a:p>
            <a:r>
              <a:rPr sz="850" b="0">
                <a:solidFill>
                  <a:srgbClr val="5F5F5F"/>
                </a:solidFill>
                <a:latin typeface="+mn-lt"/>
              </a:rPr>
              <a:t>Illustrative: Ironvale Digital Infrastructure is a fictional company (PE Bench). Figures as printed in the audited statements. Sources: Audited FS FY23 (2.01) p1-3; Audited FS FY24 (2.02) p1-3; Audited FS FY25 (2.03) p3-7, p16; Consolidated FS Excel 2023-2025 (2.04), statements of operations, balance sheets and cash flows; signed audited FS FY25 (2.10) p2-6, FY23 (2.11) p1-2, FY24 (2.12) p1-2.</a:t>
            </a:r>
            <a:endParaRPr sz="850"/>
          </a:p>
        </p:txBody>
      </p:sp>
    </p:spTree>
    <p:custDataLst>
      <p:tags r:id="rId-tag-merged-1"/>
    </p:custDataLst>
  </p:cSld>
  <p:clrMapOvr>
    <a:masterClrMapping/>
  </p:clrMapOvr>
</p:sld>
</file>

<file path=ppt/tags/tag1.xml><?xml version="1.0" encoding="utf-8"?>
<p:tagLst xmlns:p="http://schemas.openxmlformats.org/presentationml/2006/main">
  <p:tag name="COMPOUND_SLIDE_ID" val="{6AE835B1-558C-070C-7DEF-DB27C5429B5A}"/>
</p:tagLst>
</file>

<file path=ppt/theme/theme1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2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3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ppt/theme/theme4.xml><?xml version="1.0" encoding="utf-8"?>
<a:theme xmlns:a="http://schemas.openxmlformats.org/drawingml/2006/main" name="Compound">
  <a:themeElements>
    <a:clrScheme name="Custom 1">
      <a:dk1>
        <a:sysClr val="windowText" lastClr="000000"/>
      </a:dk1>
      <a:lt1>
        <a:sysClr val="window" lastClr="FFFFFF"/>
      </a:lt1>
      <a:dk2>
        <a:srgbClr val="171717"/>
      </a:dk2>
      <a:lt2>
        <a:srgbClr val="E8E8E8"/>
      </a:lt2>
      <a:accent1>
        <a:srgbClr val="0B1F3A"/>
      </a:accent1>
      <a:accent2>
        <a:srgbClr val="143A63"/>
      </a:accent2>
      <a:accent3>
        <a:srgbClr val="2B5C88"/>
      </a:accent3>
      <a:accent4>
        <a:srgbClr val="4A7FA8"/>
      </a:accent4>
      <a:accent5>
        <a:srgbClr val="A9C4DB"/>
      </a:accent5>
      <a:accent6>
        <a:srgbClr val="E67E22"/>
      </a:accent6>
      <a:hlink>
        <a:srgbClr val="0000FF"/>
      </a:hlink>
      <a:folHlink>
        <a:srgbClr val="96607D"/>
      </a:folHlink>
    </a:clrScheme>
    <a:fontScheme name="Compound">
      <a:majorFont>
        <a:latin typeface="Georgia"/>
        <a:ea typeface=""/>
        <a:cs typeface=""/>
      </a:majorFont>
      <a:minorFont>
        <a:latin typeface="Arial"/>
        <a:ea typeface=""/>
        <a:cs typeface=""/>
      </a:minorFont>
    </a:fontScheme>
    <a:fmtScheme name="Compound">
      <a:fillStyleLst>
        <a:solidFill>
          <a:schemeClr val="phClr"/>
        </a:solidFill>
        <a:gradFill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/>
        </a:gradFill>
        <a:gradFill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</a:theme>
</file>

<file path=docProps/app.xml><?xml version="1.0" encoding="utf-8"?>
<Properties xmlns="http://schemas.openxmlformats.org/officeDocument/2006/extended-properties" xmlns:vt="http://schemas.openxmlformats.org/officeDocument/2006/docPropsVTypes"/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terms:modified xsi:type="dcterms:W3CDTF">2026-10-22T23:51:00.163Z</dcterms:modified>
</cp:coreProperties>
</file>