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media/image_added1.png" ContentType="image/png"/>
  <Override PartName="/ppt/media/image_added2.png" ContentType="image/png"/>
  <Override PartName="/ppt/slides/slide1.xml" ContentType="application/vnd.openxmlformats-officedocument.presentationml.slide+xml"/>
  <Override PartName="/ppt/tags/tag2.xml" ContentType="application/vnd.openxmlformats-officedocument.presentationml.tags+xml"/>
  <Override PartName="/ppt/media/image_added3.png" ContentType="image/png"/>
  <Override PartName="/ppt/slides/slide2.xml" ContentType="application/vnd.openxmlformats-officedocument.presentationml.slide+xml"/>
  <Override PartName="/ppt/tags/tag3.xml" ContentType="application/vnd.openxmlformats-officedocument.presentationml.tags+xml"/>
  <Override PartName="/ppt/media/image_added4.png" ContentType="image/png"/>
  <Override PartName="/ppt/slides/slide3.xml" ContentType="application/vnd.openxmlformats-officedocument.presentationml.slide+xml"/>
  <Override PartName="/ppt/tags/tag4.xml" ContentType="application/vnd.openxmlformats-officedocument.presentationml.tags+xml"/>
  <Override PartName="/ppt/media/image_added5.png" ContentType="image/png"/>
  <Override PartName="/ppt/slides/slide4.xml" ContentType="application/vnd.openxmlformats-officedocument.presentationml.slide+xml"/>
  <Override PartName="/ppt/tags/tag5.xml" ContentType="application/vnd.openxmlformats-officedocument.presentationml.tags+xml"/>
  <Override PartName="/ppt/media/image_added6.png" ContentType="image/png"/>
  <Override PartName="/ppt/slides/slide5.xml" ContentType="application/vnd.openxmlformats-officedocument.presentationml.slide+xml"/>
  <Override PartName="/ppt/tags/tag6.xml" ContentType="application/vnd.openxmlformats-officedocument.presentationml.tags+xml"/>
  <Override PartName="/ppt/media/image_added7.png" ContentType="image/png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9.xml" ContentType="application/vnd.openxmlformats-officedocument.drawingml.chart+xml"/>
  <Override PartName="/ppt/embeddings/Microsoft_Excel_Worksheet9.xlsx" ContentType="application/vnd.openxmlformats-officedocument.spreadsheetml.sheet"/>
  <Override PartName="/ppt/charts/chart10.xml" ContentType="application/vnd.openxmlformats-officedocument.drawingml.chart+xml"/>
  <Override PartName="/ppt/embeddings/Microsoft_Excel_Worksheet10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7" r:id="rId2"/>
    <p:sldId id="258" r:id="rId3"/>
    <p:sldId id="259" r:id="rId4"/>
    <p:sldId id="261" r:id="rId5"/>
    <p:sldId id="262" r:id="rId6"/>
    <p:sldId id="263" r:id="rId7"/>
  </p:sldIdLst>
  <p:sldSz cx="9144000" cy="51435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autoTitleDeleted/>
    <c:plotArea>
      <c:layout>
        <c:manualLayout>
          <c:layoutTarget val="inner"/>
          <c:xMode val="edge"/>
          <c:yMode val="edge"/>
          <c:wMode/>
          <c:hMode/>
          <c:x val="0.1675438596491228"/>
          <c:y val="0.06527777777777778"/>
          <c:w val="0.6163742690058479"/>
          <c:h val="0.8314814814814815"/>
        </c:manualLayout>
      </c:layout>
      <c:lineChart>
        <c:grouping val="standard"/>
        <c:varyColors val="0"/>
        <c:ser>
          <c:idx val="0"/>
          <c:order val="0"/>
          <c:tx>
            <c:strRef>
              <c:f>Charts!$M$30</c:f>
              <c:strCache>
                <c:ptCount val="1"/>
                <c:pt idx="0">
                  <c:v>Projection (yellow line)</c:v>
                </c:pt>
              </c:strCache>
            </c:strRef>
          </c:tx>
          <c:spPr>
            <a:ln w="19050">
              <a:solidFill>
                <a:srgbClr val="FFC702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Charts!$M$31:$M$71</c:f>
              <c:numCache>
                <c:formatCode>General</c:formatCode>
                <c:ptCount val="41"/>
                <c:pt idx="14">
                  <c:v>38.4</c:v>
                </c:pt>
                <c:pt idx="15">
                  <c:v>38.7</c:v>
                </c:pt>
                <c:pt idx="16">
                  <c:v>39</c:v>
                </c:pt>
                <c:pt idx="17">
                  <c:v>39.1</c:v>
                </c:pt>
                <c:pt idx="18">
                  <c:v>40.2</c:v>
                </c:pt>
                <c:pt idx="19">
                  <c:v>40.8</c:v>
                </c:pt>
                <c:pt idx="20">
                  <c:v>41.4</c:v>
                </c:pt>
                <c:pt idx="21">
                  <c:v>41.6</c:v>
                </c:pt>
                <c:pt idx="22">
                  <c:v>42.1</c:v>
                </c:pt>
                <c:pt idx="23">
                  <c:v>42.5</c:v>
                </c:pt>
                <c:pt idx="24">
                  <c:v>42.6</c:v>
                </c:pt>
                <c:pt idx="25">
                  <c:v>42.4</c:v>
                </c:pt>
                <c:pt idx="26">
                  <c:v>42</c:v>
                </c:pt>
                <c:pt idx="27">
                  <c:v>41.7</c:v>
                </c:pt>
                <c:pt idx="28">
                  <c:v>41.6</c:v>
                </c:pt>
                <c:pt idx="29">
                  <c:v>41.5</c:v>
                </c:pt>
                <c:pt idx="30">
                  <c:v>41.8</c:v>
                </c:pt>
                <c:pt idx="31">
                  <c:v>42</c:v>
                </c:pt>
                <c:pt idx="32">
                  <c:v>42</c:v>
                </c:pt>
                <c:pt idx="33">
                  <c:v>42</c:v>
                </c:pt>
                <c:pt idx="34">
                  <c:v>42</c:v>
                </c:pt>
                <c:pt idx="35">
                  <c:v>42</c:v>
                </c:pt>
                <c:pt idx="36">
                  <c:v>42.2</c:v>
                </c:pt>
                <c:pt idx="37">
                  <c:v>42.2</c:v>
                </c:pt>
                <c:pt idx="38">
                  <c:v>42.4</c:v>
                </c:pt>
                <c:pt idx="39">
                  <c:v>42.5</c:v>
                </c:pt>
                <c:pt idx="40">
                  <c:v>42.5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Charts!$N$30</c:f>
              <c:strCache>
                <c:ptCount val="1"/>
                <c:pt idx="0">
                  <c:v>Projection (light blue line)</c:v>
                </c:pt>
              </c:strCache>
            </c:strRef>
          </c:tx>
          <c:spPr>
            <a:ln w="19050">
              <a:solidFill>
                <a:srgbClr val="89DBFF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Charts!$N$31:$N$71</c:f>
              <c:numCache>
                <c:formatCode>General</c:formatCode>
                <c:ptCount val="41"/>
                <c:pt idx="14">
                  <c:v>38.4</c:v>
                </c:pt>
                <c:pt idx="15">
                  <c:v>37.6</c:v>
                </c:pt>
                <c:pt idx="16">
                  <c:v>35</c:v>
                </c:pt>
                <c:pt idx="17">
                  <c:v>34.6</c:v>
                </c:pt>
                <c:pt idx="18">
                  <c:v>35.1</c:v>
                </c:pt>
                <c:pt idx="19">
                  <c:v>35.1</c:v>
                </c:pt>
                <c:pt idx="20">
                  <c:v>35.4</c:v>
                </c:pt>
                <c:pt idx="21">
                  <c:v>33.7</c:v>
                </c:pt>
                <c:pt idx="22">
                  <c:v>32.9</c:v>
                </c:pt>
                <c:pt idx="23">
                  <c:v>31.2</c:v>
                </c:pt>
                <c:pt idx="24">
                  <c:v>30.3</c:v>
                </c:pt>
                <c:pt idx="25">
                  <c:v>29.6</c:v>
                </c:pt>
                <c:pt idx="26">
                  <c:v>29.3</c:v>
                </c:pt>
                <c:pt idx="27">
                  <c:v>28.5</c:v>
                </c:pt>
                <c:pt idx="28">
                  <c:v>27.9</c:v>
                </c:pt>
                <c:pt idx="29">
                  <c:v>27.7</c:v>
                </c:pt>
                <c:pt idx="30">
                  <c:v>27.3</c:v>
                </c:pt>
                <c:pt idx="31">
                  <c:v>26.9</c:v>
                </c:pt>
                <c:pt idx="32">
                  <c:v>26.4</c:v>
                </c:pt>
                <c:pt idx="33">
                  <c:v>25.9</c:v>
                </c:pt>
                <c:pt idx="34">
                  <c:v>25.9</c:v>
                </c:pt>
                <c:pt idx="35">
                  <c:v>25.7</c:v>
                </c:pt>
                <c:pt idx="36">
                  <c:v>25.7</c:v>
                </c:pt>
                <c:pt idx="37">
                  <c:v>25.7</c:v>
                </c:pt>
                <c:pt idx="38">
                  <c:v>25.4</c:v>
                </c:pt>
                <c:pt idx="39">
                  <c:v>25.1</c:v>
                </c:pt>
                <c:pt idx="40">
                  <c:v>24.6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Charts!$O$30</c:f>
              <c:strCache>
                <c:ptCount val="1"/>
                <c:pt idx="0">
                  <c:v>Projection (blue line)</c:v>
                </c:pt>
              </c:strCache>
            </c:strRef>
          </c:tx>
          <c:spPr>
            <a:ln w="19050">
              <a:solidFill>
                <a:srgbClr val="0096D7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Charts!$O$31:$O$71</c:f>
              <c:numCache>
                <c:formatCode>General</c:formatCode>
                <c:ptCount val="41"/>
                <c:pt idx="14">
                  <c:v>38.4</c:v>
                </c:pt>
                <c:pt idx="15">
                  <c:v>39.3</c:v>
                </c:pt>
                <c:pt idx="16">
                  <c:v>41.5</c:v>
                </c:pt>
                <c:pt idx="17">
                  <c:v>42</c:v>
                </c:pt>
                <c:pt idx="18">
                  <c:v>43.2</c:v>
                </c:pt>
                <c:pt idx="19">
                  <c:v>43.4</c:v>
                </c:pt>
                <c:pt idx="20">
                  <c:v>44</c:v>
                </c:pt>
                <c:pt idx="21">
                  <c:v>44</c:v>
                </c:pt>
                <c:pt idx="22">
                  <c:v>45.7</c:v>
                </c:pt>
                <c:pt idx="23">
                  <c:v>46.1</c:v>
                </c:pt>
                <c:pt idx="24">
                  <c:v>46.4</c:v>
                </c:pt>
                <c:pt idx="25">
                  <c:v>46.6</c:v>
                </c:pt>
                <c:pt idx="26">
                  <c:v>46.5</c:v>
                </c:pt>
                <c:pt idx="27">
                  <c:v>46.2</c:v>
                </c:pt>
                <c:pt idx="28">
                  <c:v>45.9</c:v>
                </c:pt>
                <c:pt idx="29">
                  <c:v>45.6</c:v>
                </c:pt>
                <c:pt idx="30">
                  <c:v>45.9</c:v>
                </c:pt>
                <c:pt idx="31">
                  <c:v>46.7</c:v>
                </c:pt>
                <c:pt idx="32">
                  <c:v>47.2</c:v>
                </c:pt>
                <c:pt idx="33">
                  <c:v>48</c:v>
                </c:pt>
                <c:pt idx="34">
                  <c:v>48.7</c:v>
                </c:pt>
                <c:pt idx="35">
                  <c:v>49.4</c:v>
                </c:pt>
                <c:pt idx="36">
                  <c:v>50.1</c:v>
                </c:pt>
                <c:pt idx="37">
                  <c:v>50.4</c:v>
                </c:pt>
                <c:pt idx="38">
                  <c:v>50.7</c:v>
                </c:pt>
                <c:pt idx="39">
                  <c:v>50.8</c:v>
                </c:pt>
                <c:pt idx="40">
                  <c:v>50.9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Charts!$P$30</c:f>
              <c:strCache>
                <c:ptCount val="1"/>
                <c:pt idx="0">
                  <c:v>Projection (light green line)</c:v>
                </c:pt>
              </c:strCache>
            </c:strRef>
          </c:tx>
          <c:spPr>
            <a:ln w="19050">
              <a:solidFill>
                <a:srgbClr val="BDE0A2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Charts!$P$31:$P$71</c:f>
              <c:numCache>
                <c:formatCode>General</c:formatCode>
                <c:ptCount val="41"/>
                <c:pt idx="14">
                  <c:v>38.4</c:v>
                </c:pt>
                <c:pt idx="15">
                  <c:v>38.6</c:v>
                </c:pt>
                <c:pt idx="16">
                  <c:v>39</c:v>
                </c:pt>
                <c:pt idx="17">
                  <c:v>39.1</c:v>
                </c:pt>
                <c:pt idx="18">
                  <c:v>40.2</c:v>
                </c:pt>
                <c:pt idx="19">
                  <c:v>40.6</c:v>
                </c:pt>
                <c:pt idx="20">
                  <c:v>41.4</c:v>
                </c:pt>
                <c:pt idx="21">
                  <c:v>41.5</c:v>
                </c:pt>
                <c:pt idx="22">
                  <c:v>43.6</c:v>
                </c:pt>
                <c:pt idx="23">
                  <c:v>43.5</c:v>
                </c:pt>
                <c:pt idx="24">
                  <c:v>43.2</c:v>
                </c:pt>
                <c:pt idx="25">
                  <c:v>42.9</c:v>
                </c:pt>
                <c:pt idx="26">
                  <c:v>42.6</c:v>
                </c:pt>
                <c:pt idx="27">
                  <c:v>42</c:v>
                </c:pt>
                <c:pt idx="28">
                  <c:v>41.1</c:v>
                </c:pt>
                <c:pt idx="29">
                  <c:v>40.2</c:v>
                </c:pt>
                <c:pt idx="30">
                  <c:v>40.2</c:v>
                </c:pt>
                <c:pt idx="31">
                  <c:v>40.4</c:v>
                </c:pt>
                <c:pt idx="32">
                  <c:v>39.9</c:v>
                </c:pt>
                <c:pt idx="33">
                  <c:v>39.7</c:v>
                </c:pt>
                <c:pt idx="34">
                  <c:v>39.8</c:v>
                </c:pt>
                <c:pt idx="35">
                  <c:v>39.9</c:v>
                </c:pt>
                <c:pt idx="36">
                  <c:v>40.1</c:v>
                </c:pt>
                <c:pt idx="37">
                  <c:v>40.1</c:v>
                </c:pt>
                <c:pt idx="38">
                  <c:v>40.3</c:v>
                </c:pt>
                <c:pt idx="39">
                  <c:v>40.5</c:v>
                </c:pt>
                <c:pt idx="40">
                  <c:v>40.7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Charts!$Q$30</c:f>
              <c:strCache>
                <c:ptCount val="1"/>
                <c:pt idx="0">
                  <c:v>Projection (green line)</c:v>
                </c:pt>
              </c:strCache>
            </c:strRef>
          </c:tx>
          <c:spPr>
            <a:ln w="19050">
              <a:solidFill>
                <a:srgbClr val="5D9732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Charts!$Q$31:$Q$71</c:f>
              <c:numCache>
                <c:formatCode>General</c:formatCode>
                <c:ptCount val="41"/>
                <c:pt idx="14">
                  <c:v>38.4</c:v>
                </c:pt>
                <c:pt idx="15">
                  <c:v>38.6</c:v>
                </c:pt>
                <c:pt idx="16">
                  <c:v>39</c:v>
                </c:pt>
                <c:pt idx="17">
                  <c:v>39.2</c:v>
                </c:pt>
                <c:pt idx="18">
                  <c:v>40.4</c:v>
                </c:pt>
                <c:pt idx="19">
                  <c:v>41.2</c:v>
                </c:pt>
                <c:pt idx="20">
                  <c:v>42</c:v>
                </c:pt>
                <c:pt idx="21">
                  <c:v>42.1</c:v>
                </c:pt>
                <c:pt idx="22">
                  <c:v>43.9</c:v>
                </c:pt>
                <c:pt idx="23">
                  <c:v>43.9</c:v>
                </c:pt>
                <c:pt idx="24">
                  <c:v>43.9</c:v>
                </c:pt>
                <c:pt idx="25">
                  <c:v>43.5</c:v>
                </c:pt>
                <c:pt idx="26">
                  <c:v>43.2</c:v>
                </c:pt>
                <c:pt idx="27">
                  <c:v>42.5</c:v>
                </c:pt>
                <c:pt idx="28">
                  <c:v>42.3</c:v>
                </c:pt>
                <c:pt idx="29">
                  <c:v>42</c:v>
                </c:pt>
                <c:pt idx="30">
                  <c:v>42.2</c:v>
                </c:pt>
                <c:pt idx="31">
                  <c:v>42.8</c:v>
                </c:pt>
                <c:pt idx="32">
                  <c:v>43</c:v>
                </c:pt>
                <c:pt idx="33">
                  <c:v>43.2</c:v>
                </c:pt>
                <c:pt idx="34">
                  <c:v>43.3</c:v>
                </c:pt>
                <c:pt idx="35">
                  <c:v>43.6</c:v>
                </c:pt>
                <c:pt idx="36">
                  <c:v>44</c:v>
                </c:pt>
                <c:pt idx="37">
                  <c:v>44.2</c:v>
                </c:pt>
                <c:pt idx="38">
                  <c:v>44.4</c:v>
                </c:pt>
                <c:pt idx="39">
                  <c:v>44.6</c:v>
                </c:pt>
                <c:pt idx="40">
                  <c:v>44.7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Charts!$R$30</c:f>
              <c:strCache>
                <c:ptCount val="1"/>
                <c:pt idx="0">
                  <c:v>Projection (brown line)</c:v>
                </c:pt>
              </c:strCache>
            </c:strRef>
          </c:tx>
          <c:spPr>
            <a:ln w="19050">
              <a:solidFill>
                <a:srgbClr val="675005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Charts!$R$31:$R$71</c:f>
              <c:numCache>
                <c:formatCode>General</c:formatCode>
                <c:ptCount val="41"/>
                <c:pt idx="14">
                  <c:v>38.4</c:v>
                </c:pt>
                <c:pt idx="15">
                  <c:v>38.6</c:v>
                </c:pt>
                <c:pt idx="16">
                  <c:v>39.3</c:v>
                </c:pt>
                <c:pt idx="17">
                  <c:v>39.4</c:v>
                </c:pt>
                <c:pt idx="18">
                  <c:v>40.4</c:v>
                </c:pt>
                <c:pt idx="19">
                  <c:v>41</c:v>
                </c:pt>
                <c:pt idx="20">
                  <c:v>41.8</c:v>
                </c:pt>
                <c:pt idx="21">
                  <c:v>42</c:v>
                </c:pt>
                <c:pt idx="22">
                  <c:v>44.3</c:v>
                </c:pt>
                <c:pt idx="23">
                  <c:v>44</c:v>
                </c:pt>
                <c:pt idx="24">
                  <c:v>43.6</c:v>
                </c:pt>
                <c:pt idx="25">
                  <c:v>42.9</c:v>
                </c:pt>
                <c:pt idx="26">
                  <c:v>42.2</c:v>
                </c:pt>
                <c:pt idx="27">
                  <c:v>41.8</c:v>
                </c:pt>
                <c:pt idx="28">
                  <c:v>41.8</c:v>
                </c:pt>
                <c:pt idx="29">
                  <c:v>42</c:v>
                </c:pt>
                <c:pt idx="30">
                  <c:v>42.4</c:v>
                </c:pt>
                <c:pt idx="31">
                  <c:v>42.9</c:v>
                </c:pt>
                <c:pt idx="32">
                  <c:v>43.2</c:v>
                </c:pt>
                <c:pt idx="33">
                  <c:v>43.2</c:v>
                </c:pt>
                <c:pt idx="34">
                  <c:v>43.2</c:v>
                </c:pt>
                <c:pt idx="35">
                  <c:v>43.2</c:v>
                </c:pt>
                <c:pt idx="36">
                  <c:v>43.5</c:v>
                </c:pt>
                <c:pt idx="37">
                  <c:v>43.6</c:v>
                </c:pt>
                <c:pt idx="38">
                  <c:v>43.8</c:v>
                </c:pt>
                <c:pt idx="39">
                  <c:v>43.8</c:v>
                </c:pt>
                <c:pt idx="40">
                  <c:v>43.9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Charts!$S$30</c:f>
              <c:strCache>
                <c:ptCount val="1"/>
                <c:pt idx="0">
                  <c:v>Projection (dark red line)</c:v>
                </c:pt>
              </c:strCache>
            </c:strRef>
          </c:tx>
          <c:spPr>
            <a:ln w="19050">
              <a:solidFill>
                <a:srgbClr val="A33340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Charts!$S$31:$S$71</c:f>
              <c:numCache>
                <c:formatCode>General</c:formatCode>
                <c:ptCount val="41"/>
                <c:pt idx="14">
                  <c:v>38.4</c:v>
                </c:pt>
                <c:pt idx="15">
                  <c:v>38.7</c:v>
                </c:pt>
                <c:pt idx="16">
                  <c:v>39.3</c:v>
                </c:pt>
                <c:pt idx="17">
                  <c:v>40</c:v>
                </c:pt>
                <c:pt idx="18">
                  <c:v>41.6</c:v>
                </c:pt>
                <c:pt idx="19">
                  <c:v>42.2</c:v>
                </c:pt>
                <c:pt idx="20">
                  <c:v>43.4</c:v>
                </c:pt>
                <c:pt idx="21">
                  <c:v>44</c:v>
                </c:pt>
                <c:pt idx="22">
                  <c:v>46.3</c:v>
                </c:pt>
                <c:pt idx="23">
                  <c:v>46.9</c:v>
                </c:pt>
                <c:pt idx="24">
                  <c:v>47.3</c:v>
                </c:pt>
                <c:pt idx="25">
                  <c:v>47.5</c:v>
                </c:pt>
                <c:pt idx="26">
                  <c:v>47.8</c:v>
                </c:pt>
                <c:pt idx="27">
                  <c:v>47.6</c:v>
                </c:pt>
                <c:pt idx="28">
                  <c:v>47.1</c:v>
                </c:pt>
                <c:pt idx="29">
                  <c:v>46.3</c:v>
                </c:pt>
                <c:pt idx="30">
                  <c:v>46.7</c:v>
                </c:pt>
                <c:pt idx="31">
                  <c:v>46.7</c:v>
                </c:pt>
                <c:pt idx="32">
                  <c:v>46.9</c:v>
                </c:pt>
                <c:pt idx="33">
                  <c:v>46.9</c:v>
                </c:pt>
                <c:pt idx="34">
                  <c:v>47.1</c:v>
                </c:pt>
                <c:pt idx="35">
                  <c:v>47.3</c:v>
                </c:pt>
                <c:pt idx="36">
                  <c:v>47.7</c:v>
                </c:pt>
                <c:pt idx="37">
                  <c:v>47.9</c:v>
                </c:pt>
                <c:pt idx="38">
                  <c:v>48</c:v>
                </c:pt>
                <c:pt idx="39">
                  <c:v>48</c:v>
                </c:pt>
                <c:pt idx="40">
                  <c:v>47.9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Charts!$T$30</c:f>
              <c:strCache>
                <c:ptCount val="1"/>
                <c:pt idx="0">
                  <c:v>Projection (tan line)</c:v>
                </c:pt>
              </c:strCache>
            </c:strRef>
          </c:tx>
          <c:spPr>
            <a:ln w="19050">
              <a:solidFill>
                <a:srgbClr val="EBC7A4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Charts!$T$31:$T$71</c:f>
              <c:numCache>
                <c:formatCode>General</c:formatCode>
                <c:ptCount val="41"/>
                <c:pt idx="14">
                  <c:v>38.4</c:v>
                </c:pt>
                <c:pt idx="15">
                  <c:v>38.5</c:v>
                </c:pt>
                <c:pt idx="16">
                  <c:v>38.6</c:v>
                </c:pt>
                <c:pt idx="17">
                  <c:v>38.6</c:v>
                </c:pt>
                <c:pt idx="18">
                  <c:v>39.7</c:v>
                </c:pt>
                <c:pt idx="19">
                  <c:v>40.3</c:v>
                </c:pt>
                <c:pt idx="20">
                  <c:v>40.9</c:v>
                </c:pt>
                <c:pt idx="21">
                  <c:v>40.8</c:v>
                </c:pt>
                <c:pt idx="22">
                  <c:v>42.6</c:v>
                </c:pt>
                <c:pt idx="23">
                  <c:v>42.5</c:v>
                </c:pt>
                <c:pt idx="24">
                  <c:v>42.1</c:v>
                </c:pt>
                <c:pt idx="25">
                  <c:v>41.4</c:v>
                </c:pt>
                <c:pt idx="26">
                  <c:v>40.9</c:v>
                </c:pt>
                <c:pt idx="27">
                  <c:v>40.3</c:v>
                </c:pt>
                <c:pt idx="28">
                  <c:v>40</c:v>
                </c:pt>
                <c:pt idx="29">
                  <c:v>39.9</c:v>
                </c:pt>
                <c:pt idx="30">
                  <c:v>40.1</c:v>
                </c:pt>
                <c:pt idx="31">
                  <c:v>40.5</c:v>
                </c:pt>
                <c:pt idx="32">
                  <c:v>40.6</c:v>
                </c:pt>
                <c:pt idx="33">
                  <c:v>40.7</c:v>
                </c:pt>
                <c:pt idx="34">
                  <c:v>40.6</c:v>
                </c:pt>
                <c:pt idx="35">
                  <c:v>40.5</c:v>
                </c:pt>
                <c:pt idx="36">
                  <c:v>40.7</c:v>
                </c:pt>
                <c:pt idx="37">
                  <c:v>40.7</c:v>
                </c:pt>
                <c:pt idx="38">
                  <c:v>40.9</c:v>
                </c:pt>
                <c:pt idx="39">
                  <c:v>40.9</c:v>
                </c:pt>
                <c:pt idx="40">
                  <c:v>41.2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Charts!$U$30</c:f>
              <c:strCache>
                <c:ptCount val="1"/>
                <c:pt idx="0">
                  <c:v>Projection (pink line)</c:v>
                </c:pt>
              </c:strCache>
            </c:strRef>
          </c:tx>
          <c:spPr>
            <a:ln w="19050">
              <a:solidFill>
                <a:srgbClr val="E3A5AC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Charts!$U$31:$U$71</c:f>
              <c:numCache>
                <c:formatCode>General</c:formatCode>
                <c:ptCount val="41"/>
                <c:pt idx="14">
                  <c:v>38.4</c:v>
                </c:pt>
                <c:pt idx="15">
                  <c:v>38.6</c:v>
                </c:pt>
                <c:pt idx="16">
                  <c:v>37.6</c:v>
                </c:pt>
                <c:pt idx="17">
                  <c:v>37.5</c:v>
                </c:pt>
                <c:pt idx="18">
                  <c:v>37.9</c:v>
                </c:pt>
                <c:pt idx="19">
                  <c:v>38</c:v>
                </c:pt>
                <c:pt idx="20">
                  <c:v>37.8</c:v>
                </c:pt>
                <c:pt idx="21">
                  <c:v>36.7</c:v>
                </c:pt>
                <c:pt idx="22">
                  <c:v>36.8</c:v>
                </c:pt>
                <c:pt idx="23">
                  <c:v>35.5</c:v>
                </c:pt>
                <c:pt idx="24">
                  <c:v>34.3</c:v>
                </c:pt>
                <c:pt idx="25">
                  <c:v>33</c:v>
                </c:pt>
                <c:pt idx="26">
                  <c:v>32</c:v>
                </c:pt>
                <c:pt idx="27">
                  <c:v>30.8</c:v>
                </c:pt>
                <c:pt idx="28">
                  <c:v>29.9</c:v>
                </c:pt>
                <c:pt idx="29">
                  <c:v>29.7</c:v>
                </c:pt>
                <c:pt idx="30">
                  <c:v>29.8</c:v>
                </c:pt>
                <c:pt idx="31">
                  <c:v>30.1</c:v>
                </c:pt>
                <c:pt idx="32">
                  <c:v>30.2</c:v>
                </c:pt>
                <c:pt idx="33">
                  <c:v>30.5</c:v>
                </c:pt>
                <c:pt idx="34">
                  <c:v>31.1</c:v>
                </c:pt>
                <c:pt idx="35">
                  <c:v>31.6</c:v>
                </c:pt>
                <c:pt idx="36">
                  <c:v>32.4</c:v>
                </c:pt>
                <c:pt idx="37">
                  <c:v>32.8</c:v>
                </c:pt>
                <c:pt idx="38">
                  <c:v>33.1</c:v>
                </c:pt>
                <c:pt idx="39">
                  <c:v>33.2</c:v>
                </c:pt>
                <c:pt idx="40">
                  <c:v>33.4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Charts!$V$30</c:f>
              <c:strCache>
                <c:ptCount val="1"/>
                <c:pt idx="0">
                  <c:v>Projection (gray line)</c:v>
                </c:pt>
              </c:strCache>
            </c:strRef>
          </c:tx>
          <c:spPr>
            <a:ln w="19050">
              <a:solidFill>
                <a:srgbClr val="ADADAD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Charts!$V$31:$V$71</c:f>
              <c:numCache>
                <c:formatCode>General</c:formatCode>
                <c:ptCount val="41"/>
                <c:pt idx="14">
                  <c:v>38.4</c:v>
                </c:pt>
                <c:pt idx="15">
                  <c:v>38.7</c:v>
                </c:pt>
                <c:pt idx="16">
                  <c:v>38.9</c:v>
                </c:pt>
                <c:pt idx="17">
                  <c:v>39</c:v>
                </c:pt>
                <c:pt idx="18">
                  <c:v>39.9</c:v>
                </c:pt>
                <c:pt idx="19">
                  <c:v>40.7</c:v>
                </c:pt>
                <c:pt idx="20">
                  <c:v>41.2</c:v>
                </c:pt>
                <c:pt idx="21">
                  <c:v>41.2</c:v>
                </c:pt>
                <c:pt idx="22">
                  <c:v>42.9</c:v>
                </c:pt>
                <c:pt idx="23">
                  <c:v>43</c:v>
                </c:pt>
                <c:pt idx="24">
                  <c:v>42.9</c:v>
                </c:pt>
                <c:pt idx="25">
                  <c:v>42.4</c:v>
                </c:pt>
                <c:pt idx="26">
                  <c:v>41.9</c:v>
                </c:pt>
                <c:pt idx="27">
                  <c:v>41.6</c:v>
                </c:pt>
                <c:pt idx="28">
                  <c:v>41.6</c:v>
                </c:pt>
                <c:pt idx="29">
                  <c:v>41.4</c:v>
                </c:pt>
                <c:pt idx="30">
                  <c:v>41.7</c:v>
                </c:pt>
                <c:pt idx="31">
                  <c:v>42</c:v>
                </c:pt>
                <c:pt idx="32">
                  <c:v>42.2</c:v>
                </c:pt>
                <c:pt idx="33">
                  <c:v>42.2</c:v>
                </c:pt>
                <c:pt idx="34">
                  <c:v>42.2</c:v>
                </c:pt>
                <c:pt idx="35">
                  <c:v>42.4</c:v>
                </c:pt>
                <c:pt idx="36">
                  <c:v>42.7</c:v>
                </c:pt>
                <c:pt idx="37">
                  <c:v>42.8</c:v>
                </c:pt>
                <c:pt idx="38">
                  <c:v>42.8</c:v>
                </c:pt>
                <c:pt idx="39">
                  <c:v>42.8</c:v>
                </c:pt>
                <c:pt idx="40">
                  <c:v>42.7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Charts!$W$30</c:f>
              <c:strCache>
                <c:ptCount val="1"/>
                <c:pt idx="0">
                  <c:v>History and projection (black line)</c:v>
                </c:pt>
              </c:strCache>
            </c:strRef>
          </c:tx>
          <c:spPr>
            <a:ln w="19050">
              <a:solidFill>
                <a:srgbClr val="000000"/>
              </a:solidFill>
            </a:ln>
          </c:spPr>
          <c:marker>
            <c:symbol val="none"/>
          </c:marker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Charts!$W$31:$W$71</c:f>
              <c:numCache>
                <c:formatCode>General</c:formatCode>
                <c:ptCount val="41"/>
                <c:pt idx="0">
                  <c:v>21.3</c:v>
                </c:pt>
                <c:pt idx="1">
                  <c:v>22.9</c:v>
                </c:pt>
                <c:pt idx="2">
                  <c:v>24</c:v>
                </c:pt>
                <c:pt idx="3">
                  <c:v>24.2</c:v>
                </c:pt>
                <c:pt idx="4">
                  <c:v>25.9</c:v>
                </c:pt>
                <c:pt idx="5">
                  <c:v>27.1</c:v>
                </c:pt>
                <c:pt idx="6">
                  <c:v>26.6</c:v>
                </c:pt>
                <c:pt idx="7">
                  <c:v>27.3</c:v>
                </c:pt>
                <c:pt idx="8">
                  <c:v>30.8</c:v>
                </c:pt>
                <c:pt idx="9">
                  <c:v>33.9</c:v>
                </c:pt>
                <c:pt idx="10">
                  <c:v>33.8</c:v>
                </c:pt>
                <c:pt idx="11">
                  <c:v>34.5</c:v>
                </c:pt>
                <c:pt idx="12">
                  <c:v>36.2</c:v>
                </c:pt>
                <c:pt idx="13">
                  <c:v>37.8</c:v>
                </c:pt>
                <c:pt idx="14">
                  <c:v>38.4</c:v>
                </c:pt>
                <c:pt idx="15">
                  <c:v>38.5</c:v>
                </c:pt>
                <c:pt idx="16">
                  <c:v>38.9</c:v>
                </c:pt>
                <c:pt idx="17">
                  <c:v>39.1</c:v>
                </c:pt>
                <c:pt idx="18">
                  <c:v>40.2</c:v>
                </c:pt>
                <c:pt idx="19">
                  <c:v>40.9</c:v>
                </c:pt>
                <c:pt idx="20">
                  <c:v>41.5</c:v>
                </c:pt>
                <c:pt idx="21">
                  <c:v>41.5</c:v>
                </c:pt>
                <c:pt idx="22">
                  <c:v>43.4</c:v>
                </c:pt>
                <c:pt idx="23">
                  <c:v>43.2</c:v>
                </c:pt>
                <c:pt idx="24">
                  <c:v>42.8</c:v>
                </c:pt>
                <c:pt idx="25">
                  <c:v>42.3</c:v>
                </c:pt>
                <c:pt idx="26">
                  <c:v>41.9</c:v>
                </c:pt>
                <c:pt idx="27">
                  <c:v>41.3</c:v>
                </c:pt>
                <c:pt idx="28">
                  <c:v>40.9</c:v>
                </c:pt>
                <c:pt idx="29">
                  <c:v>40.8</c:v>
                </c:pt>
                <c:pt idx="30">
                  <c:v>41.2</c:v>
                </c:pt>
                <c:pt idx="31">
                  <c:v>41.6</c:v>
                </c:pt>
                <c:pt idx="32">
                  <c:v>41.8</c:v>
                </c:pt>
                <c:pt idx="33">
                  <c:v>41.9</c:v>
                </c:pt>
                <c:pt idx="34">
                  <c:v>41.9</c:v>
                </c:pt>
                <c:pt idx="35">
                  <c:v>41.7</c:v>
                </c:pt>
                <c:pt idx="36">
                  <c:v>41.9</c:v>
                </c:pt>
                <c:pt idx="37">
                  <c:v>41.9</c:v>
                </c:pt>
                <c:pt idx="38">
                  <c:v>42</c:v>
                </c:pt>
                <c:pt idx="39">
                  <c:v>42</c:v>
                </c:pt>
                <c:pt idx="40">
                  <c:v>42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Charts!$X$30</c:f>
              <c:strCache>
                <c:ptCount val="1"/>
                <c:pt idx="0">
                  <c:v>2024 divider</c:v>
                </c:pt>
              </c:strCache>
            </c:strRef>
          </c:tx>
          <c:spPr>
            <a:ln>
              <a:solidFill>
                <a:schemeClr val="accent6">
                  <a:lumMod val="60000"/>
                </a:schemeClr>
              </a:solidFill>
            </a:ln>
          </c:spPr>
          <c:marker>
            <c:symbol val="none"/>
            <c:size val="5"/>
          </c:marker>
          <c:dLbls>
            <c:dLbl>
              <c:idx val="14"/>
              <c:tx>
                <c:rich>
                  <a:bodyPr/>
                  <a:lstStyle/>
                  <a:p>
                    <a:r>
                      <a:rPr lang="en-US" sz="1100" b="1">
                        <a:solidFill>
                          <a:srgbClr val="000000"/>
                        </a:solidFill>
                        <a:latin typeface="Arial"/>
                      </a:rPr>
                      <a:t>2024</a:t>
                    </a:r>
                  </a:p>
                </c:rich>
              </c:tx>
              <c:txPr>
                <a:bodyPr wrap="none"/>
                <a:p>
                  <a:pPr/>
                </a:p>
              </c:txPr>
              <c:dLblPos val="t"/>
              <c:showLegendKey val="0"/>
              <c:showVal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errBars>
            <c:errBarType val="minus"/>
            <c:errValType val="percentage"/>
            <c:noEndCap/>
            <c:val val="100"/>
            <c:spPr>
              <a:ln w="22225">
                <a:solidFill>
                  <a:srgbClr val="A6A6A6"/>
                </a:solidFill>
                <a:prstDash val="dash"/>
              </a:ln>
            </c:spPr>
          </c:errBars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Charts!$X$31:$X$71</c:f>
              <c:numCache>
                <c:formatCode>General</c:formatCode>
                <c:ptCount val="41"/>
                <c:pt idx="14">
                  <c:v>60</c:v>
                </c:pt>
              </c:numCache>
            </c:numRef>
          </c:val>
        </c:ser>
        <c:ser>
          <c:idx val="12"/>
          <c:order val="12"/>
          <c:tx>
            <c:strRef>
              <c:f>Charts!$Y$30</c:f>
              <c:strCache>
                <c:ptCount val="1"/>
                <c:pt idx="0">
                  <c:v>history label</c:v>
                </c:pt>
              </c:strCache>
            </c:strRef>
          </c:tx>
          <c:spPr>
            <a:ln>
              <a:solidFill>
                <a:schemeClr val="accent1">
                  <a:lumMod val="80000"/>
                  <a:lumOff val="20000"/>
                </a:schemeClr>
              </a:solidFill>
            </a:ln>
          </c:spPr>
          <c:marker>
            <c:symbol val="none"/>
            <c:size val="5"/>
          </c:marker>
          <c:dLbls>
            <c:dLbl>
              <c:idx val="14"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rgbClr val="000000"/>
                        </a:solidFill>
                        <a:latin typeface="Arial"/>
                      </a:rPr>
                      <a:t>history</a:t>
                    </a:r>
                  </a:p>
                </c:rich>
              </c:tx>
              <c:txPr>
                <a:bodyPr wrap="none"/>
                <a:p>
                  <a:pPr/>
                </a:p>
              </c:txPr>
              <c:dLblPos val="l"/>
              <c:showLegendKey val="0"/>
              <c:showVal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Charts!$Y$31:$Y$71</c:f>
              <c:numCache>
                <c:formatCode>General</c:formatCode>
                <c:ptCount val="41"/>
                <c:pt idx="14">
                  <c:v>57</c:v>
                </c:pt>
              </c:numCache>
            </c:numRef>
          </c:val>
        </c:ser>
        <c:ser>
          <c:idx val="13"/>
          <c:order val="13"/>
          <c:tx>
            <c:strRef>
              <c:f>Charts!$Z$30</c:f>
              <c:strCache>
                <c:ptCount val="1"/>
                <c:pt idx="0">
                  <c:v>projections label</c:v>
                </c:pt>
              </c:strCache>
            </c:strRef>
          </c:tx>
          <c:spPr>
            <a:ln>
              <a:solidFill>
                <a:schemeClr val="accent2">
                  <a:lumMod val="80000"/>
                  <a:lumOff val="20000"/>
                </a:schemeClr>
              </a:solidFill>
            </a:ln>
          </c:spPr>
          <c:marker>
            <c:symbol val="none"/>
            <c:size val="5"/>
          </c:marker>
          <c:dLbls>
            <c:dLbl>
              <c:idx val="14"/>
              <c:tx>
                <c:rich>
                  <a:bodyPr/>
                  <a:lstStyle/>
                  <a:p>
                    <a:r>
                      <a:rPr lang="en-US" sz="1100" b="0">
                        <a:solidFill>
                          <a:srgbClr val="000000"/>
                        </a:solidFill>
                        <a:latin typeface="Arial"/>
                      </a:rPr>
                      <a:t>projections</a:t>
                    </a:r>
                  </a:p>
                </c:rich>
              </c:tx>
              <c:txPr>
                <a:bodyPr wrap="none"/>
                <a:p>
                  <a:pPr/>
                </a:p>
              </c:txPr>
              <c:dLblPos val="r"/>
              <c:showLegendKey val="0"/>
              <c:showVal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Charts!$L$31:$L$71</c:f>
              <c:strCach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strCache>
            </c:strRef>
          </c:cat>
          <c:val>
            <c:numRef>
              <c:f>Charts!$Z$31:$Z$71</c:f>
              <c:numCache>
                <c:formatCode>General</c:formatCode>
                <c:ptCount val="41"/>
                <c:pt idx="14">
                  <c:v>57</c:v>
                </c:pt>
              </c:numCache>
            </c:numRef>
          </c:val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TickMark val="out"/>
        <c:minorTickMark val="none"/>
        <c:spPr>
          <a:ln w="9525">
            <a:solidFill>
              <a:srgbClr val="000000"/>
            </a:solidFill>
          </a:ln>
        </c:spPr>
        <c:crossAx val="222222222"/>
        <c:crosses val="autoZero"/>
        <c:tickLblSkip val="10"/>
        <c:tickMarkSkip val="10"/>
      </c:catAx>
      <c:valAx>
        <c:axId val="222222222"/>
        <c:scaling>
          <c:orientation val="minMax"/>
          <c:max val="60"/>
          <c:min val="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0" sourceLinked="0"/>
        <c:majorTickMark val="none"/>
        <c:minorTickMark val="none"/>
        <c:spPr>
          <a:ln>
            <a:noFill/>
          </a:ln>
        </c:spPr>
        <c:crossAx val="111111111"/>
        <c:crosses val="autoZero"/>
        <c:majorUnit val="10"/>
      </c:valAx>
    </c:plotArea>
    <c:dispBlanksAs val="gap"/>
  </c:chart>
  <c:spPr>
    <a:noFill/>
    <a:ln w="0">
      <a:noFill/>
    </a:ln>
  </c:spPr>
  <c:txPr>
    <a:bodyPr/>
    <a:p>
      <a:pPr>
        <a:defRPr sz="900">
          <a:latin typeface="+mn-lt"/>
        </a:defRPr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autoTitleDeleted/>
    <c:plotArea>
      <c:layout>
        <c:manualLayout>
          <c:layoutTarget val="inner"/>
          <c:xMode val="edge"/>
          <c:yMode val="edge"/>
          <c:wMode/>
          <c:hMode/>
          <c:x val="0.3465085638998682"/>
          <c:y val="0.1187598528638991"/>
          <c:w val="0.3794466403162055"/>
          <c:h val="0.7566999474513926"/>
        </c:manualLayout>
      </c:layout>
      <c:pieChart>
        <c:varyColors/>
        <c:ser>
          <c:idx val="0"/>
          <c:order val="0"/>
          <c:tx>
            <c:strRef>
              <c:f>Charts!$B$1</c:f>
              <c:strCache>
                <c:ptCount val="1"/>
                <c:pt idx="0">
                  <c:v>Share of EIA customers</c:v>
                </c:pt>
              </c:strCache>
            </c:strRef>
          </c:tx>
          <c:spPr>
            <a:ln w="9525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0F9AD8"/>
              </a:solidFill>
            </c:spPr>
          </c:dPt>
          <c:dPt>
            <c:idx val="1"/>
            <c:bubble3D val="0"/>
            <c:spPr>
              <a:solidFill>
                <a:srgbClr val="B9702A"/>
              </a:solidFill>
            </c:spPr>
          </c:dPt>
          <c:dPt>
            <c:idx val="2"/>
            <c:bubble3D val="0"/>
            <c:spPr>
              <a:solidFill>
                <a:srgbClr val="5B9632"/>
              </a:solidFill>
            </c:spPr>
          </c:dPt>
          <c:dPt>
            <c:idx val="3"/>
            <c:bubble3D val="0"/>
            <c:spPr>
              <a:solidFill>
                <a:srgbClr val="7D6B9B"/>
              </a:solidFill>
            </c:spPr>
          </c:dPt>
          <c:dPt>
            <c:idx val="4"/>
            <c:bubble3D val="0"/>
            <c:spPr>
              <a:solidFill>
                <a:srgbClr val="FF6A21"/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rgbClr val="A1303F"/>
              </a:solidFill>
            </c:spPr>
          </c:dPt>
          <c:dPt>
            <c:idx val="7"/>
            <c:bubble3D val="0"/>
            <c:spPr>
              <a:solidFill>
                <a:srgbClr val="6F6F6F"/>
              </a:solidFill>
            </c:spPr>
          </c:dPt>
          <c:dPt>
            <c:idx val="8"/>
            <c:bubble3D val="0"/>
            <c:spPr>
              <a:solidFill>
                <a:srgbClr val="6FC3EA"/>
              </a:solidFill>
            </c:spPr>
          </c:dPt>
          <c:dPt>
            <c:idx val="9"/>
            <c:bubble3D val="0"/>
            <c:spPr>
              <a:solidFill>
                <a:srgbClr val="DFB28B"/>
              </a:solidFill>
            </c:spPr>
          </c:dPt>
          <c:dLbls>
            <c:dLbl>
              <c:idx val="0"/>
              <c:delete val="1"/>
            </c:dLbl>
            <c:dLbl>
              <c:idx val="5"/>
              <c:delete val="1"/>
            </c:dLbl>
            <c:dLbl>
              <c:idx val="9"/>
              <c:delete val="1"/>
            </c:dLbl>
            <c:numFmt formatCode="0.0%" sourceLinked="0"/>
            <c:txPr>
              <a:bodyPr wrap="none" anchor="ctr"/>
              <a:p>
                <a:pPr>
                  <a:defRPr sz="700" b="1">
                    <a:solidFill>
                      <a:srgbClr val="000000"/>
                    </a:solidFill>
                  </a:defRPr>
                </a:pPr>
              </a:p>
            </c:txPr>
            <c:dLblPos val="outEnd"/>
            <c:showLegendKey val="0"/>
            <c:showVal/>
            <c:showCatName/>
            <c:showSerName val="0"/>
            <c:showPercent val="0"/>
            <c:showBubbleSize val="0"/>
            <c:separator>: </c:separator>
            <c:showLeaderLines/>
          </c:dLbls>
          <c:cat>
            <c:strRef>
              <c:f>Charts!$A$2:$A$11</c:f>
              <c:strCache>
                <c:ptCount val="10"/>
                <c:pt idx="0">
                  <c:v>Trade association/nonprofit</c:v>
                </c:pt>
                <c:pt idx="1">
                  <c:v>Private citizen</c:v>
                </c:pt>
                <c:pt idx="2">
                  <c:v>Research/academia</c:v>
                </c:pt>
                <c:pt idx="3">
                  <c:v>Business/industry</c:v>
                </c:pt>
                <c:pt idx="4">
                  <c:v>Media</c:v>
                </c:pt>
                <c:pt idx="5">
                  <c:v>Finance (banking, investment)</c:v>
                </c:pt>
                <c:pt idx="6">
                  <c:v>Other</c:v>
                </c:pt>
                <c:pt idx="7">
                  <c:v>Consulting</c:v>
                </c:pt>
                <c:pt idx="8">
                  <c:v>Student/teacher K-12</c:v>
                </c:pt>
                <c:pt idx="9">
                  <c:v>Government</c:v>
                </c:pt>
              </c:strCache>
            </c:strRef>
          </c:cat>
          <c:val>
            <c:numRef>
              <c:f>Charts!$B$2:$B$11</c:f>
              <c:numCache>
                <c:formatCode>0.0%</c:formatCode>
                <c:ptCount val="10"/>
                <c:pt idx="0">
                  <c:v>0.021</c:v>
                </c:pt>
                <c:pt idx="1">
                  <c:v>0.211</c:v>
                </c:pt>
                <c:pt idx="2">
                  <c:v>0.063</c:v>
                </c:pt>
                <c:pt idx="3">
                  <c:v>0.349</c:v>
                </c:pt>
                <c:pt idx="4">
                  <c:v>0.022</c:v>
                </c:pt>
                <c:pt idx="5">
                  <c:v>0.069</c:v>
                </c:pt>
                <c:pt idx="6">
                  <c:v>0.081</c:v>
                </c:pt>
                <c:pt idx="7">
                  <c:v>0.092</c:v>
                </c:pt>
                <c:pt idx="8">
                  <c:v>0.042</c:v>
                </c:pt>
                <c:pt idx="9">
                  <c:v>0.05</c:v>
                </c:pt>
              </c:numCache>
            </c:numRef>
          </c:val>
        </c:ser>
        <c:firstSliceAng val="0"/>
      </c:pieChart>
    </c:plotArea>
    <c:dispBlanksAs val="gap"/>
  </c:chart>
  <c:spPr>
    <a:noFill/>
    <a:ln w="0">
      <a:noFill/>
    </a:ln>
  </c:spPr>
  <c:txPr>
    <a:bodyPr/>
    <a:p>
      <a:pPr>
        <a:defRPr sz="700">
          <a:latin typeface="+mn-lt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IA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/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/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/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/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-tag-1" Type="http://schemas.openxmlformats.org/officeDocument/2006/relationships/tags" Target="../tags/tag1.xml"/><Relationship Id="rId2" Type="http://schemas.openxmlformats.org/officeDocument/2006/relationships/image" Target="../media/image_added1.png"/><Relationship Id="rId3" Type="http://schemas.openxmlformats.org/officeDocument/2006/relationships/image" Target="../media/image_added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-tag-1" Type="http://schemas.openxmlformats.org/officeDocument/2006/relationships/tags" Target="../tags/tag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_added3.png"/><Relationship Id="rId4" Type="http://schemas.openxmlformats.org/officeDocument/2006/relationships/chart" Target="../charts/chart10.xml"/></Relationships>
</file>

<file path=ppt/slides/_rels/slide3.xml.rels><?xml version="1.0" encoding="UTF-8" standalone="yes"?><Relationships xmlns="http://schemas.openxmlformats.org/package/2006/relationships"><Relationship Id="rId-tag-1" Type="http://schemas.openxmlformats.org/officeDocument/2006/relationships/tags" Target="../tags/tag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_added4.png"/><Relationship Id="rId4" Type="http://schemas.openxmlformats.org/officeDocument/2006/relationships/hyperlink" Target="http://www.eia.gov/survey/" TargetMode="External"/></Relationships>
</file>

<file path=ppt/slides/_rels/slide4.xml.rels><?xml version="1.0" encoding="UTF-8" standalone="yes"?><Relationships xmlns="http://schemas.openxmlformats.org/package/2006/relationships"><Relationship Id="rId-tag-1" Type="http://schemas.openxmlformats.org/officeDocument/2006/relationships/tags" Target="../tags/tag4.xml"/><Relationship Id="rId2" Type="http://schemas.openxmlformats.org/officeDocument/2006/relationships/image" Target="../media/image_added5.png"/><Relationship Id="rId3" Type="http://schemas.openxmlformats.org/officeDocument/2006/relationships/slideLayout" Target="../slideLayouts/slideLayout12.xml"/></Relationships>
</file>

<file path=ppt/slides/_rels/slide5.xml.rels><?xml version="1.0" encoding="UTF-8" standalone="yes"?><Relationships xmlns="http://schemas.openxmlformats.org/package/2006/relationships"><Relationship Id="rId-tag-1" Type="http://schemas.openxmlformats.org/officeDocument/2006/relationships/tags" Target="../tags/tag5.xml"/><Relationship Id="rId2" Type="http://schemas.openxmlformats.org/officeDocument/2006/relationships/image" Target="../media/image_added6.png"/><Relationship Id="rId3" Type="http://schemas.openxmlformats.org/officeDocument/2006/relationships/slideLayout" Target="../slideLayouts/slideLayout12.xml"/></Relationships>
</file>

<file path=ppt/slides/_rels/slide6.xml.rels><?xml version="1.0" encoding="UTF-8" standalone="yes"?><Relationships xmlns="http://schemas.openxmlformats.org/package/2006/relationships"><Relationship Id="rId-tag-1" Type="http://schemas.openxmlformats.org/officeDocument/2006/relationships/tags" Target="../tags/tag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_added7.png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rand arc"/>
          <p:cNvSpPr/>
          <p:nvPr/>
        </p:nvSpPr>
        <p:spPr>
          <a:xfrm>
            <a:off x="0" y="165100"/>
            <a:ext cx="9144000" cy="2263140"/>
          </a:xfrm>
          <a:custGeom>
            <a:avLst/>
            <a:gdLst/>
            <a:ahLst/>
            <a:cxnLst/>
            <a:pathLst>
              <a:path w="9144000" h="2263140" fill="norm" stroke="0">
                <a:moveTo>
                  <a:pt x="0" y="1723390"/>
                </a:moveTo>
                <a:lnTo>
                  <a:pt x="127000" y="1654810"/>
                </a:lnTo>
                <a:lnTo>
                  <a:pt x="254000" y="1587500"/>
                </a:lnTo>
                <a:lnTo>
                  <a:pt x="381000" y="1521460"/>
                </a:lnTo>
                <a:lnTo>
                  <a:pt x="508000" y="1454150"/>
                </a:lnTo>
                <a:lnTo>
                  <a:pt x="635000" y="1394460"/>
                </a:lnTo>
                <a:lnTo>
                  <a:pt x="762000" y="1330960"/>
                </a:lnTo>
                <a:lnTo>
                  <a:pt x="889000" y="1267460"/>
                </a:lnTo>
                <a:lnTo>
                  <a:pt x="1016000" y="1206500"/>
                </a:lnTo>
                <a:lnTo>
                  <a:pt x="1143000" y="1149350"/>
                </a:lnTo>
                <a:lnTo>
                  <a:pt x="1270000" y="1092200"/>
                </a:lnTo>
                <a:lnTo>
                  <a:pt x="1397000" y="1038860"/>
                </a:lnTo>
                <a:lnTo>
                  <a:pt x="1524000" y="984250"/>
                </a:lnTo>
                <a:lnTo>
                  <a:pt x="1651000" y="930910"/>
                </a:lnTo>
                <a:lnTo>
                  <a:pt x="1778000" y="880110"/>
                </a:lnTo>
                <a:lnTo>
                  <a:pt x="1905000" y="829310"/>
                </a:lnTo>
                <a:lnTo>
                  <a:pt x="2032000" y="781050"/>
                </a:lnTo>
                <a:lnTo>
                  <a:pt x="2159000" y="734060"/>
                </a:lnTo>
                <a:lnTo>
                  <a:pt x="2286000" y="689610"/>
                </a:lnTo>
                <a:lnTo>
                  <a:pt x="2413000" y="645160"/>
                </a:lnTo>
                <a:lnTo>
                  <a:pt x="2540000" y="600710"/>
                </a:lnTo>
                <a:lnTo>
                  <a:pt x="2667000" y="558800"/>
                </a:lnTo>
                <a:lnTo>
                  <a:pt x="2794000" y="518160"/>
                </a:lnTo>
                <a:lnTo>
                  <a:pt x="2921000" y="480060"/>
                </a:lnTo>
                <a:lnTo>
                  <a:pt x="3048000" y="444500"/>
                </a:lnTo>
                <a:lnTo>
                  <a:pt x="3175000" y="406400"/>
                </a:lnTo>
                <a:lnTo>
                  <a:pt x="3302000" y="372110"/>
                </a:lnTo>
                <a:lnTo>
                  <a:pt x="3429000" y="340360"/>
                </a:lnTo>
                <a:lnTo>
                  <a:pt x="3556000" y="308610"/>
                </a:lnTo>
                <a:lnTo>
                  <a:pt x="3683000" y="276860"/>
                </a:lnTo>
                <a:lnTo>
                  <a:pt x="3810000" y="251460"/>
                </a:lnTo>
                <a:lnTo>
                  <a:pt x="3937000" y="222250"/>
                </a:lnTo>
                <a:lnTo>
                  <a:pt x="4064000" y="196850"/>
                </a:lnTo>
                <a:lnTo>
                  <a:pt x="4191000" y="171450"/>
                </a:lnTo>
                <a:lnTo>
                  <a:pt x="4318000" y="149860"/>
                </a:lnTo>
                <a:lnTo>
                  <a:pt x="4445000" y="127000"/>
                </a:lnTo>
                <a:lnTo>
                  <a:pt x="4572000" y="107950"/>
                </a:lnTo>
                <a:lnTo>
                  <a:pt x="4699000" y="88900"/>
                </a:lnTo>
                <a:lnTo>
                  <a:pt x="4826000" y="73660"/>
                </a:lnTo>
                <a:lnTo>
                  <a:pt x="4953000" y="57150"/>
                </a:lnTo>
                <a:lnTo>
                  <a:pt x="5080000" y="44450"/>
                </a:lnTo>
                <a:lnTo>
                  <a:pt x="5207000" y="31750"/>
                </a:lnTo>
                <a:lnTo>
                  <a:pt x="5334000" y="22860"/>
                </a:lnTo>
                <a:lnTo>
                  <a:pt x="5461000" y="16510"/>
                </a:lnTo>
                <a:lnTo>
                  <a:pt x="5588000" y="6350"/>
                </a:lnTo>
                <a:lnTo>
                  <a:pt x="5715000" y="3810"/>
                </a:lnTo>
                <a:lnTo>
                  <a:pt x="5842000" y="0"/>
                </a:lnTo>
                <a:lnTo>
                  <a:pt x="5969000" y="0"/>
                </a:lnTo>
                <a:lnTo>
                  <a:pt x="6096000" y="0"/>
                </a:lnTo>
                <a:lnTo>
                  <a:pt x="6223000" y="3810"/>
                </a:lnTo>
                <a:lnTo>
                  <a:pt x="6350000" y="10160"/>
                </a:lnTo>
                <a:lnTo>
                  <a:pt x="6477000" y="16510"/>
                </a:lnTo>
                <a:lnTo>
                  <a:pt x="6604000" y="25400"/>
                </a:lnTo>
                <a:lnTo>
                  <a:pt x="6731000" y="38100"/>
                </a:lnTo>
                <a:lnTo>
                  <a:pt x="6858000" y="50800"/>
                </a:lnTo>
                <a:lnTo>
                  <a:pt x="6985000" y="69850"/>
                </a:lnTo>
                <a:lnTo>
                  <a:pt x="7112000" y="88900"/>
                </a:lnTo>
                <a:lnTo>
                  <a:pt x="7239000" y="107950"/>
                </a:lnTo>
                <a:lnTo>
                  <a:pt x="7366000" y="133350"/>
                </a:lnTo>
                <a:lnTo>
                  <a:pt x="7493000" y="158750"/>
                </a:lnTo>
                <a:lnTo>
                  <a:pt x="7620000" y="190500"/>
                </a:lnTo>
                <a:lnTo>
                  <a:pt x="7747000" y="222250"/>
                </a:lnTo>
                <a:lnTo>
                  <a:pt x="7874000" y="260350"/>
                </a:lnTo>
                <a:lnTo>
                  <a:pt x="8001000" y="298450"/>
                </a:lnTo>
                <a:lnTo>
                  <a:pt x="8128000" y="342900"/>
                </a:lnTo>
                <a:lnTo>
                  <a:pt x="8255000" y="391160"/>
                </a:lnTo>
                <a:lnTo>
                  <a:pt x="8382000" y="441960"/>
                </a:lnTo>
                <a:lnTo>
                  <a:pt x="8509000" y="499110"/>
                </a:lnTo>
                <a:lnTo>
                  <a:pt x="8636000" y="558800"/>
                </a:lnTo>
                <a:lnTo>
                  <a:pt x="8763000" y="622300"/>
                </a:lnTo>
                <a:lnTo>
                  <a:pt x="8890000" y="692150"/>
                </a:lnTo>
                <a:lnTo>
                  <a:pt x="9017000" y="772160"/>
                </a:lnTo>
                <a:lnTo>
                  <a:pt x="9144000" y="854710"/>
                </a:lnTo>
                <a:lnTo>
                  <a:pt x="9144000" y="2263140"/>
                </a:lnTo>
                <a:lnTo>
                  <a:pt x="9017000" y="2127250"/>
                </a:lnTo>
                <a:lnTo>
                  <a:pt x="8890000" y="1997710"/>
                </a:lnTo>
                <a:lnTo>
                  <a:pt x="8763000" y="1877060"/>
                </a:lnTo>
                <a:lnTo>
                  <a:pt x="8636000" y="1769110"/>
                </a:lnTo>
                <a:lnTo>
                  <a:pt x="8509000" y="1667510"/>
                </a:lnTo>
                <a:lnTo>
                  <a:pt x="8382000" y="1572260"/>
                </a:lnTo>
                <a:lnTo>
                  <a:pt x="8255000" y="1485900"/>
                </a:lnTo>
                <a:lnTo>
                  <a:pt x="8128000" y="1403350"/>
                </a:lnTo>
                <a:lnTo>
                  <a:pt x="8001000" y="1330960"/>
                </a:lnTo>
                <a:lnTo>
                  <a:pt x="7874000" y="1261110"/>
                </a:lnTo>
                <a:lnTo>
                  <a:pt x="7747000" y="1193800"/>
                </a:lnTo>
                <a:lnTo>
                  <a:pt x="7620000" y="1134110"/>
                </a:lnTo>
                <a:lnTo>
                  <a:pt x="7493000" y="1079500"/>
                </a:lnTo>
                <a:lnTo>
                  <a:pt x="7366000" y="1028700"/>
                </a:lnTo>
                <a:lnTo>
                  <a:pt x="7239000" y="981710"/>
                </a:lnTo>
                <a:lnTo>
                  <a:pt x="7112000" y="937260"/>
                </a:lnTo>
                <a:lnTo>
                  <a:pt x="6985000" y="899160"/>
                </a:lnTo>
                <a:lnTo>
                  <a:pt x="6858000" y="861060"/>
                </a:lnTo>
                <a:lnTo>
                  <a:pt x="6731000" y="829310"/>
                </a:lnTo>
                <a:lnTo>
                  <a:pt x="6604000" y="797560"/>
                </a:lnTo>
                <a:lnTo>
                  <a:pt x="6477000" y="772160"/>
                </a:lnTo>
                <a:lnTo>
                  <a:pt x="6350000" y="746760"/>
                </a:lnTo>
                <a:lnTo>
                  <a:pt x="6223000" y="723900"/>
                </a:lnTo>
                <a:lnTo>
                  <a:pt x="6096000" y="704850"/>
                </a:lnTo>
                <a:lnTo>
                  <a:pt x="5969000" y="689610"/>
                </a:lnTo>
                <a:lnTo>
                  <a:pt x="5842000" y="676910"/>
                </a:lnTo>
                <a:lnTo>
                  <a:pt x="5715000" y="664210"/>
                </a:lnTo>
                <a:lnTo>
                  <a:pt x="5588000" y="654050"/>
                </a:lnTo>
                <a:lnTo>
                  <a:pt x="5461000" y="647700"/>
                </a:lnTo>
                <a:lnTo>
                  <a:pt x="5334000" y="645160"/>
                </a:lnTo>
                <a:lnTo>
                  <a:pt x="5207000" y="641350"/>
                </a:lnTo>
                <a:lnTo>
                  <a:pt x="5080000" y="638810"/>
                </a:lnTo>
                <a:lnTo>
                  <a:pt x="4953000" y="641350"/>
                </a:lnTo>
                <a:lnTo>
                  <a:pt x="4826000" y="647700"/>
                </a:lnTo>
                <a:lnTo>
                  <a:pt x="4699000" y="651510"/>
                </a:lnTo>
                <a:lnTo>
                  <a:pt x="4572000" y="657860"/>
                </a:lnTo>
                <a:lnTo>
                  <a:pt x="4445000" y="666750"/>
                </a:lnTo>
                <a:lnTo>
                  <a:pt x="4318000" y="679450"/>
                </a:lnTo>
                <a:lnTo>
                  <a:pt x="4191000" y="692150"/>
                </a:lnTo>
                <a:lnTo>
                  <a:pt x="4064000" y="708660"/>
                </a:lnTo>
                <a:lnTo>
                  <a:pt x="3937000" y="723900"/>
                </a:lnTo>
                <a:lnTo>
                  <a:pt x="3810000" y="742950"/>
                </a:lnTo>
                <a:lnTo>
                  <a:pt x="3683000" y="762000"/>
                </a:lnTo>
                <a:lnTo>
                  <a:pt x="3556000" y="781050"/>
                </a:lnTo>
                <a:lnTo>
                  <a:pt x="3429000" y="806450"/>
                </a:lnTo>
                <a:lnTo>
                  <a:pt x="3302000" y="831850"/>
                </a:lnTo>
                <a:lnTo>
                  <a:pt x="3175000" y="857250"/>
                </a:lnTo>
                <a:lnTo>
                  <a:pt x="3048000" y="886460"/>
                </a:lnTo>
                <a:lnTo>
                  <a:pt x="2921000" y="914400"/>
                </a:lnTo>
                <a:lnTo>
                  <a:pt x="2794000" y="946150"/>
                </a:lnTo>
                <a:lnTo>
                  <a:pt x="2667000" y="977900"/>
                </a:lnTo>
                <a:lnTo>
                  <a:pt x="2540000" y="1013460"/>
                </a:lnTo>
                <a:lnTo>
                  <a:pt x="2413000" y="1047750"/>
                </a:lnTo>
                <a:lnTo>
                  <a:pt x="2286000" y="1083310"/>
                </a:lnTo>
                <a:lnTo>
                  <a:pt x="2159000" y="1123950"/>
                </a:lnTo>
                <a:lnTo>
                  <a:pt x="2032000" y="1162050"/>
                </a:lnTo>
                <a:lnTo>
                  <a:pt x="1905000" y="1203960"/>
                </a:lnTo>
                <a:lnTo>
                  <a:pt x="1778000" y="1244600"/>
                </a:lnTo>
                <a:lnTo>
                  <a:pt x="1651000" y="1289050"/>
                </a:lnTo>
                <a:lnTo>
                  <a:pt x="1524000" y="1333500"/>
                </a:lnTo>
                <a:lnTo>
                  <a:pt x="1397000" y="1381760"/>
                </a:lnTo>
                <a:lnTo>
                  <a:pt x="1270000" y="1428750"/>
                </a:lnTo>
                <a:lnTo>
                  <a:pt x="1143000" y="1479550"/>
                </a:lnTo>
                <a:lnTo>
                  <a:pt x="1016000" y="1530350"/>
                </a:lnTo>
                <a:lnTo>
                  <a:pt x="889000" y="1581150"/>
                </a:lnTo>
                <a:lnTo>
                  <a:pt x="762000" y="1635760"/>
                </a:lnTo>
                <a:lnTo>
                  <a:pt x="635000" y="1689100"/>
                </a:lnTo>
                <a:lnTo>
                  <a:pt x="508000" y="1743710"/>
                </a:lnTo>
                <a:lnTo>
                  <a:pt x="381000" y="1803400"/>
                </a:lnTo>
                <a:lnTo>
                  <a:pt x="254000" y="1860550"/>
                </a:lnTo>
                <a:lnTo>
                  <a:pt x="127000" y="1921510"/>
                </a:lnTo>
                <a:lnTo>
                  <a:pt x="0" y="1977390"/>
                </a:lnTo>
                <a:close/>
              </a:path>
            </a:pathLst>
          </a:custGeom>
          <a:solidFill>
            <a:srgbClr val="0096D7"/>
          </a:solidFill>
          <a:ln>
            <a:noFill/>
          </a:ln>
        </p:spPr>
      </p:sp>
      <p:sp>
        <p:nvSpPr>
          <p:cNvPr id="2" name="Title 1"/>
          <p:cNvSpPr/>
          <p:nvPr>
            <p:ph type="title"/>
          </p:nvPr>
        </p:nvSpPr>
        <p:spPr>
          <a:xfrm>
            <a:off x="1005840" y="2235200"/>
            <a:ext cx="6350000" cy="419100"/>
          </a:xfrm>
        </p:spPr>
        <p:txBody>
          <a:bodyPr wrap="square" lIns="0" tIns="0" rIns="0" bIns="0" anchor="t">
            <a:noAutofit/>
          </a:bodyPr>
          <a:p>
            <a:pPr>
              <a:lnSpc>
                <a:spcPct val="100000"/>
              </a:lnSpc>
              <a:spcBef>
                <a:spcPts val="0"/>
              </a:spcBef>
            </a:pPr>
            <a:r>
              <a:rPr sz="2796">
                <a:solidFill>
                  <a:srgbClr val="0096D7"/>
                </a:solidFill>
              </a:rPr>
              <a:t>U.S. Energy Information Administration</a:t>
            </a:r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1005840" y="2636520"/>
            <a:ext cx="6604000" cy="317500"/>
          </a:xfrm>
        </p:spPr>
        <p:txBody>
          <a:bodyPr wrap="square" lIns="0" tIns="0" rIns="0" bIns="0" anchor="t">
            <a:noAutofit/>
          </a:bodyPr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sz="2004" i="1">
                <a:solidFill>
                  <a:srgbClr val="000000"/>
                </a:solidFill>
                <a:latin typeface="+mj-lt"/>
              </a:rPr>
              <a:t>EIA’s Role in Supporting the Nation’s Energy Dialogue</a:t>
            </a:r>
          </a:p>
        </p:txBody>
      </p:sp>
      <p:sp>
        <p:nvSpPr>
          <p:cNvPr id="6" name="Presenter details"/>
          <p:cNvSpPr txBox="1"/>
          <p:nvPr/>
        </p:nvSpPr>
        <p:spPr>
          <a:xfrm>
            <a:off x="1005840" y="3563620"/>
            <a:ext cx="5334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1596" i="1">
                <a:solidFill>
                  <a:srgbClr val="000000"/>
                </a:solidFill>
                <a:latin typeface="+mj-lt"/>
              </a:rPr>
              <a:t>By: Angelina LaRose, EIA Deputy Administrator</a:t>
            </a:r>
            <a:endParaRPr sz="1596"/>
          </a:p>
          <a:p>
            <a:pPr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1596" i="1">
                <a:solidFill>
                  <a:srgbClr val="000000"/>
                </a:solidFill>
                <a:latin typeface="+mj-lt"/>
              </a:rPr>
              <a:t>For: United States Association for Energy Economics</a:t>
            </a:r>
            <a:endParaRPr sz="1596"/>
          </a:p>
          <a:p>
            <a:pPr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1596" i="1">
                <a:solidFill>
                  <a:srgbClr val="000000"/>
                </a:solidFill>
                <a:latin typeface="+mj-lt"/>
              </a:rPr>
              <a:t>March 4, 2026|  Washington, DC</a:t>
            </a:r>
            <a:endParaRPr sz="1596"/>
          </a:p>
        </p:txBody>
      </p:sp>
      <p:pic>
        <p:nvPicPr>
          <p:cNvPr id="7" name="EIA logo"/>
          <p:cNvPicPr/>
          <p:nvPr/>
        </p:nvPicPr>
        <p:blipFill>
          <a:blip r:embed="rId2"/>
          <a:stretch/>
        </p:blipFill>
        <p:spPr>
          <a:xfrm>
            <a:off x="111760" y="4770120"/>
            <a:ext cx="406400" cy="325120"/>
          </a:xfrm>
          <a:prstGeom prst="rect">
            <a:avLst/>
          </a:prstGeom>
        </p:spPr>
      </p:pic>
      <p:pic>
        <p:nvPicPr>
          <p:cNvPr id="8" name="EIA wordmark"/>
          <p:cNvPicPr/>
          <p:nvPr/>
        </p:nvPicPr>
        <p:blipFill>
          <a:blip r:embed="rId3"/>
          <a:stretch/>
        </p:blipFill>
        <p:spPr>
          <a:xfrm>
            <a:off x="824230" y="4687570"/>
            <a:ext cx="6043930" cy="477520"/>
          </a:xfrm>
          <a:prstGeom prst="rect">
            <a:avLst/>
          </a:prstGeom>
        </p:spPr>
      </p:pic>
    </p:spTree>
    <p:custDataLst>
      <p:tags r:id="rId-tag-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ustomer pie chart"/>
          <p:cNvGraphicFramePr/>
          <p:nvPr/>
        </p:nvGraphicFramePr>
        <p:xfrm>
          <a:off x="69850" y="989330"/>
          <a:ext cx="4819650" cy="2416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/>
          <p:nvPr>
            <p:ph type="title"/>
          </p:nvPr>
        </p:nvSpPr>
        <p:spPr>
          <a:xfrm>
            <a:off x="685800" y="167640"/>
            <a:ext cx="8128000" cy="406400"/>
          </a:xfrm>
        </p:spPr>
        <p:txBody>
          <a:bodyPr wrap="square" lIns="0" tIns="0" rIns="0" bIns="0" anchor="t">
            <a:noAutofit/>
          </a:bodyPr>
          <a:p>
            <a:pPr>
              <a:lnSpc>
                <a:spcPct val="100000"/>
              </a:lnSpc>
              <a:spcBef>
                <a:spcPts val="0"/>
              </a:spcBef>
            </a:pPr>
            <a:r>
              <a:rPr sz="2604">
                <a:solidFill>
                  <a:srgbClr val="0096D7"/>
                </a:solidFill>
              </a:rPr>
              <a:t>EIA’s information is used by a wide range of stakeholders</a:t>
            </a:r>
          </a:p>
        </p:txBody>
      </p:sp>
      <p:sp>
        <p:nvSpPr>
          <p:cNvPr id="3" name="Footer bar"/>
          <p:cNvSpPr/>
          <p:nvPr/>
        </p:nvSpPr>
        <p:spPr>
          <a:xfrm>
            <a:off x="0" y="4699000"/>
            <a:ext cx="9144000" cy="444500"/>
          </a:xfrm>
          <a:prstGeom prst="rect">
            <a:avLst/>
          </a:prstGeom>
          <a:solidFill>
            <a:srgbClr val="0096D7"/>
          </a:solidFill>
          <a:ln>
            <a:noFill/>
          </a:ln>
        </p:spPr>
      </p:sp>
      <p:pic>
        <p:nvPicPr>
          <p:cNvPr id="4" name="EIA logo"/>
          <p:cNvPicPr/>
          <p:nvPr/>
        </p:nvPicPr>
        <p:blipFill>
          <a:blip r:embed="rId2"/>
          <a:stretch/>
        </p:blipFill>
        <p:spPr>
          <a:xfrm>
            <a:off x="114300" y="4768850"/>
            <a:ext cx="406400" cy="325120"/>
          </a:xfrm>
          <a:prstGeom prst="rect">
            <a:avLst/>
          </a:prstGeom>
        </p:spPr>
      </p:pic>
      <p:sp>
        <p:nvSpPr>
          <p:cNvPr id="5" name="Footer text"/>
          <p:cNvSpPr txBox="1"/>
          <p:nvPr/>
        </p:nvSpPr>
        <p:spPr>
          <a:xfrm>
            <a:off x="688340" y="4792980"/>
            <a:ext cx="2540000" cy="3175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EIA Overview</a:t>
            </a:r>
            <a:endParaRPr sz="996"/>
          </a:p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March 4, 2026</a:t>
            </a:r>
            <a:endParaRPr sz="996"/>
          </a:p>
        </p:txBody>
      </p:sp>
      <p:sp>
        <p:nvSpPr>
          <p:cNvPr id="6" name="Page number"/>
          <p:cNvSpPr txBox="1"/>
          <p:nvPr/>
        </p:nvSpPr>
        <p:spPr>
          <a:xfrm>
            <a:off x="8407400" y="4861560"/>
            <a:ext cx="5080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r"/>
            <a:r>
              <a:rPr sz="1404" b="1">
                <a:solidFill>
                  <a:srgbClr val="FFFFFF"/>
                </a:solidFill>
                <a:latin typeface="+mn-lt"/>
              </a:rPr>
              <a:t>3</a:t>
            </a:r>
            <a:endParaRPr sz="1404"/>
          </a:p>
        </p:txBody>
      </p:sp>
      <p:sp>
        <p:nvSpPr>
          <p:cNvPr id="8" name="Data source note"/>
          <p:cNvSpPr txBox="1"/>
          <p:nvPr/>
        </p:nvSpPr>
        <p:spPr>
          <a:xfrm>
            <a:off x="345440" y="3906520"/>
            <a:ext cx="4826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996" i="1">
                <a:solidFill>
                  <a:srgbClr val="000000"/>
                </a:solidFill>
                <a:latin typeface="+mn-lt"/>
              </a:rPr>
              <a:t>*Data source: U.S. Energy Information Administration, FY 2021 customer survey</a:t>
            </a:r>
            <a:endParaRPr sz="996"/>
          </a:p>
        </p:txBody>
      </p:sp>
      <p:sp>
        <p:nvSpPr>
          <p:cNvPr id="9" name="Key facts"/>
          <p:cNvSpPr txBox="1"/>
          <p:nvPr/>
        </p:nvSpPr>
        <p:spPr>
          <a:xfrm>
            <a:off x="5087620" y="1002030"/>
            <a:ext cx="3737610" cy="23495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marL="172720" indent="-172720">
              <a:lnSpc>
                <a:spcPts val="1440"/>
              </a:lnSpc>
              <a:spcBef>
                <a:spcPts val="0"/>
              </a:spcBef>
              <a:buFont typeface="Arial"/>
              <a:buChar char="•"/>
            </a:pPr>
            <a:r>
              <a:rPr sz="1200">
                <a:solidFill>
                  <a:srgbClr val="000000"/>
                </a:solidFill>
                <a:latin typeface="+mn-lt"/>
              </a:rPr>
              <a:t>In FY 2024, our website, EIA.gov, was visited more than 27.2 million times and customers viewed 64.3 million pages of information.</a:t>
            </a:r>
            <a:endParaRPr sz="1200"/>
          </a:p>
          <a:p>
            <a:pPr marL="172720" indent="-172720">
              <a:lnSpc>
                <a:spcPts val="1440"/>
              </a:lnSpc>
              <a:spcBef>
                <a:spcPts val="600"/>
              </a:spcBef>
              <a:buFont typeface="Arial"/>
              <a:buChar char="•"/>
            </a:pPr>
            <a:r>
              <a:rPr sz="1200" i="1">
                <a:solidFill>
                  <a:srgbClr val="000000"/>
                </a:solidFill>
                <a:latin typeface="+mn-lt"/>
              </a:rPr>
              <a:t>Energy Explained, </a:t>
            </a:r>
            <a:r>
              <a:rPr sz="1200" i="0">
                <a:solidFill>
                  <a:srgbClr val="000000"/>
                </a:solidFill>
                <a:latin typeface="+mn-lt"/>
              </a:rPr>
              <a:t>EIA’s plain language energy encyclopedia, was our most accessed web product.</a:t>
            </a:r>
            <a:endParaRPr sz="1200"/>
          </a:p>
          <a:p>
            <a:pPr marL="172720" indent="-172720">
              <a:lnSpc>
                <a:spcPts val="1440"/>
              </a:lnSpc>
              <a:spcBef>
                <a:spcPts val="600"/>
              </a:spcBef>
              <a:buFont typeface="Arial"/>
              <a:buChar char="•"/>
            </a:pPr>
            <a:r>
              <a:rPr sz="1200">
                <a:solidFill>
                  <a:srgbClr val="000000"/>
                </a:solidFill>
                <a:latin typeface="+mn-lt"/>
              </a:rPr>
              <a:t>Our Application Programming Interface (API) enables users to automatically download and ingest EIA data into their own programs and analyses. The API  receives ~1.1 million data requests per day, and is used by many corporate, research, and policy making customers.</a:t>
            </a:r>
            <a:endParaRPr sz="1200"/>
          </a:p>
        </p:txBody>
      </p:sp>
      <p:sp>
        <p:nvSpPr>
          <p:cNvPr id="10" name="Pie label Government"/>
          <p:cNvSpPr txBox="1"/>
          <p:nvPr/>
        </p:nvSpPr>
        <p:spPr>
          <a:xfrm>
            <a:off x="1511300" y="1028700"/>
            <a:ext cx="952500" cy="12700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p>
            <a:pPr algn="r"/>
            <a:r>
              <a:rPr sz="700" b="1">
                <a:solidFill>
                  <a:srgbClr val="000000"/>
                </a:solidFill>
                <a:latin typeface="+mn-lt"/>
              </a:rPr>
              <a:t>Government: 5.0%</a:t>
            </a:r>
            <a:endParaRPr sz="700"/>
          </a:p>
        </p:txBody>
      </p:sp>
      <p:sp>
        <p:nvSpPr>
          <p:cNvPr id="11" name="Pie label Trade"/>
          <p:cNvSpPr txBox="1"/>
          <p:nvPr/>
        </p:nvSpPr>
        <p:spPr>
          <a:xfrm>
            <a:off x="2895600" y="1028700"/>
            <a:ext cx="1651000" cy="12700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p>
            <a:pPr algn="l"/>
            <a:r>
              <a:rPr sz="700" b="1">
                <a:solidFill>
                  <a:srgbClr val="000000"/>
                </a:solidFill>
                <a:latin typeface="+mn-lt"/>
              </a:rPr>
              <a:t>Trade association/nonprofit: 2.1%</a:t>
            </a:r>
            <a:endParaRPr sz="700"/>
          </a:p>
        </p:txBody>
      </p:sp>
      <p:cxnSp>
        <p:nvCxnSpPr>
          <p:cNvPr id="12" name="Leader Government"/>
          <p:cNvCxnSpPr/>
          <p:nvPr/>
        </p:nvCxnSpPr>
        <p:spPr>
          <a:xfrm>
            <a:off x="2476500" y="1092200"/>
            <a:ext cx="57150" cy="152400"/>
          </a:xfrm>
          <a:prstGeom prst="line">
            <a:avLst/>
          </a:prstGeom>
          <a:ln w="9525">
            <a:solidFill>
              <a:srgbClr val="DFB28B"/>
            </a:solidFill>
          </a:ln>
        </p:spPr>
      </p:cxnSp>
      <p:cxnSp>
        <p:nvCxnSpPr>
          <p:cNvPr id="13" name="Leader Trade"/>
          <p:cNvCxnSpPr/>
          <p:nvPr/>
        </p:nvCxnSpPr>
        <p:spPr>
          <a:xfrm flipH="1">
            <a:off x="2730500" y="1092200"/>
            <a:ext cx="152400" cy="152400"/>
          </a:xfrm>
          <a:prstGeom prst="line">
            <a:avLst/>
          </a:prstGeom>
          <a:ln w="9525">
            <a:solidFill>
              <a:srgbClr val="0F9AD8"/>
            </a:solidFill>
          </a:ln>
        </p:spPr>
      </p:cxnSp>
      <p:sp>
        <p:nvSpPr>
          <p:cNvPr id="15" name="Pie label Finance"/>
          <p:cNvSpPr txBox="1"/>
          <p:nvPr/>
        </p:nvSpPr>
        <p:spPr>
          <a:xfrm>
            <a:off x="50800" y="2527300"/>
            <a:ext cx="1574800" cy="12700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p>
            <a:pPr algn="r"/>
            <a:r>
              <a:rPr sz="700" b="1">
                <a:solidFill>
                  <a:srgbClr val="000000"/>
                </a:solidFill>
                <a:latin typeface="+mn-lt"/>
              </a:rPr>
              <a:t>Finance (banking, investment): 6.9%</a:t>
            </a:r>
            <a:endParaRPr sz="700"/>
          </a:p>
        </p:txBody>
      </p:sp>
      <p:cxnSp>
        <p:nvCxnSpPr>
          <p:cNvPr id="16" name="Leader Finance"/>
          <p:cNvCxnSpPr/>
          <p:nvPr/>
        </p:nvCxnSpPr>
        <p:spPr>
          <a:xfrm flipV="1">
            <a:off x="1638300" y="2482850"/>
            <a:ext cx="146050" cy="101600"/>
          </a:xfrm>
          <a:prstGeom prst="line">
            <a:avLst/>
          </a:prstGeom>
          <a:ln w="9525">
            <a:solidFill>
              <a:srgbClr val="FFC000"/>
            </a:solidFill>
          </a:ln>
        </p:spPr>
      </p:cxnSp>
    </p:spTree>
    <p:custDataLst>
      <p:tags r:id="rId-tag-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685800" y="476250"/>
            <a:ext cx="8128000" cy="406400"/>
          </a:xfrm>
        </p:spPr>
        <p:txBody>
          <a:bodyPr wrap="square" lIns="0" tIns="0" rIns="0" bIns="0" anchor="t">
            <a:noAutofit/>
          </a:bodyPr>
          <a:p>
            <a:pPr>
              <a:lnSpc>
                <a:spcPct val="100000"/>
              </a:lnSpc>
              <a:spcBef>
                <a:spcPts val="0"/>
              </a:spcBef>
            </a:pPr>
            <a:r>
              <a:rPr sz="2604">
                <a:solidFill>
                  <a:srgbClr val="0096D7"/>
                </a:solidFill>
              </a:rPr>
              <a:t>EIA conducts a lot of energy surveys…</a:t>
            </a:r>
          </a:p>
        </p:txBody>
      </p:sp>
      <p:sp>
        <p:nvSpPr>
          <p:cNvPr id="3" name="Footer bar"/>
          <p:cNvSpPr/>
          <p:nvPr/>
        </p:nvSpPr>
        <p:spPr>
          <a:xfrm>
            <a:off x="0" y="4699000"/>
            <a:ext cx="9144000" cy="444500"/>
          </a:xfrm>
          <a:prstGeom prst="rect">
            <a:avLst/>
          </a:prstGeom>
          <a:solidFill>
            <a:srgbClr val="0096D7"/>
          </a:solidFill>
          <a:ln>
            <a:noFill/>
          </a:ln>
        </p:spPr>
      </p:sp>
      <p:pic>
        <p:nvPicPr>
          <p:cNvPr id="4" name="EIA logo"/>
          <p:cNvPicPr/>
          <p:nvPr/>
        </p:nvPicPr>
        <p:blipFill>
          <a:blip r:embed="rId2"/>
          <a:stretch/>
        </p:blipFill>
        <p:spPr>
          <a:xfrm>
            <a:off x="114300" y="4768850"/>
            <a:ext cx="406400" cy="325120"/>
          </a:xfrm>
          <a:prstGeom prst="rect">
            <a:avLst/>
          </a:prstGeom>
        </p:spPr>
      </p:pic>
      <p:sp>
        <p:nvSpPr>
          <p:cNvPr id="5" name="Footer text"/>
          <p:cNvSpPr txBox="1"/>
          <p:nvPr/>
        </p:nvSpPr>
        <p:spPr>
          <a:xfrm>
            <a:off x="688340" y="4792980"/>
            <a:ext cx="2540000" cy="3175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EIA Overview</a:t>
            </a:r>
            <a:endParaRPr sz="996"/>
          </a:p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March 4, 2026</a:t>
            </a:r>
            <a:endParaRPr sz="996"/>
          </a:p>
        </p:txBody>
      </p:sp>
      <p:sp>
        <p:nvSpPr>
          <p:cNvPr id="6" name="Page number"/>
          <p:cNvSpPr txBox="1"/>
          <p:nvPr/>
        </p:nvSpPr>
        <p:spPr>
          <a:xfrm>
            <a:off x="8407400" y="4861560"/>
            <a:ext cx="5080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r"/>
            <a:r>
              <a:rPr sz="1404" b="1">
                <a:solidFill>
                  <a:srgbClr val="FFFFFF"/>
                </a:solidFill>
                <a:latin typeface="+mn-lt"/>
              </a:rPr>
              <a:t>4</a:t>
            </a:r>
            <a:endParaRPr sz="1404"/>
          </a:p>
        </p:txBody>
      </p:sp>
      <p:graphicFrame>
        <p:nvGraphicFramePr>
          <p:cNvPr id="7" name="Survey count table"/>
          <p:cNvGraphicFramePr/>
          <p:nvPr/>
        </p:nvGraphicFramePr>
        <p:xfrm>
          <a:off x="685800" y="1140460"/>
          <a:ext cx="7639050" cy="30492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36420"/>
                <a:gridCol w="835660"/>
                <a:gridCol w="586740"/>
                <a:gridCol w="642620"/>
                <a:gridCol w="725170"/>
                <a:gridCol w="581660"/>
                <a:gridCol w="966470"/>
                <a:gridCol w="944880"/>
                <a:gridCol w="519430"/>
              </a:tblGrid>
              <a:tr h="58293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Category</a:t>
                      </a:r>
                      <a:endParaRPr sz="1104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Number of surveys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Hourly
(real time)
&amp; daily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Weekly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Monthly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Quarterly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Annual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Quadrennial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>
                          <a:solidFill>
                            <a:srgbClr val="FFFFFF"/>
                          </a:solidFill>
                          <a:latin typeface="+mn-lt"/>
                        </a:rPr>
                        <a:t>Standby/
On occasion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 u="sng">
                          <a:solidFill>
                            <a:srgbClr val="FFFFFF"/>
                          </a:solidFill>
                          <a:latin typeface="+mn-lt"/>
                        </a:rPr>
                        <a:t>Total *</a:t>
                      </a:r>
                      <a:endParaRPr sz="1104"/>
                    </a:p>
                  </a:txBody>
                  <a:tcPr marL="12700" marR="127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0096D7"/>
                    </a:solidFill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Petroleum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14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28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Natural gas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Coal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</a:tr>
              <a:tr h="41275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Uranium and nuclear fuel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</a:tr>
              <a:tr h="24003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Alternative fuel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Renewables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</a:tr>
              <a:tr h="24130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Electric power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Energy consumption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7EFF8"/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Total *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27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16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0" u="sng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4" b="1" u="sng">
                          <a:solidFill>
                            <a:srgbClr val="000000"/>
                          </a:solidFill>
                          <a:latin typeface="+mn-lt"/>
                        </a:rPr>
                        <a:t>67</a:t>
                      </a:r>
                      <a:endParaRPr sz="1104"/>
                    </a:p>
                  </a:txBody>
                  <a:tcPr marL="68580" marR="25400" marT="12700" marB="12700" anchor="ctr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BDDF0"/>
                    </a:solidFill>
                  </a:tcPr>
                </a:tc>
              </a:tr>
            </a:tbl>
          </a:graphicData>
        </a:graphic>
      </p:graphicFrame>
      <p:cxnSp>
        <p:nvCxnSpPr>
          <p:cNvPr id="8" name="Header diagonal"/>
          <p:cNvCxnSpPr/>
          <p:nvPr/>
        </p:nvCxnSpPr>
        <p:spPr>
          <a:xfrm flipV="1">
            <a:off x="685800" y="1140460"/>
            <a:ext cx="792480" cy="250190"/>
          </a:xfrm>
          <a:prstGeom prst="line">
            <a:avLst/>
          </a:prstGeom>
          <a:ln w="9525">
            <a:solidFill>
              <a:srgbClr val="FFFFFF"/>
            </a:solidFill>
          </a:ln>
        </p:spPr>
      </p:cxnSp>
      <p:sp>
        <p:nvSpPr>
          <p:cNvPr id="9" name="Footnote"/>
          <p:cNvSpPr txBox="1"/>
          <p:nvPr/>
        </p:nvSpPr>
        <p:spPr>
          <a:xfrm>
            <a:off x="685800" y="4528820"/>
            <a:ext cx="7620000" cy="1651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996" i="1">
                <a:solidFill>
                  <a:srgbClr val="000000"/>
                </a:solidFill>
                <a:latin typeface="+mn-lt"/>
              </a:rPr>
              <a:t>* Some surveys span multiple categories and collection frequencies; details are available at </a:t>
            </a:r>
            <a:r>
              <a:rPr sz="996" i="1" u="sng">
                <a:solidFill>
                  <a:srgbClr val="0096D7"/>
                </a:solidFill>
                <a:latin typeface="+mn-lt"/>
                <a:hlinkClick r:id="rId4"/>
              </a:rPr>
              <a:t>http://www.eia.gov/survey/</a:t>
            </a:r>
            <a:endParaRPr sz="996"/>
          </a:p>
        </p:txBody>
      </p:sp>
    </p:spTree>
    <p:custDataLst>
      <p:tags r:id="rId-tag-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328930" y="193040"/>
            <a:ext cx="8636000" cy="317500"/>
          </a:xfrm>
        </p:spPr>
        <p:txBody>
          <a:bodyPr wrap="square" lIns="0" tIns="0" rIns="0" bIns="0" anchor="t">
            <a:noAutofit/>
          </a:bodyPr>
          <a:p>
            <a:pPr>
              <a:lnSpc>
                <a:spcPct val="100000"/>
              </a:lnSpc>
              <a:spcBef>
                <a:spcPts val="0"/>
              </a:spcBef>
            </a:pPr>
            <a:r>
              <a:rPr sz="2004">
                <a:solidFill>
                  <a:srgbClr val="0096D7"/>
                </a:solidFill>
              </a:rPr>
              <a:t>EIA’s Statistics programs rely on mandatory, but negotiated, collection authority</a:t>
            </a:r>
          </a:p>
        </p:txBody>
      </p:sp>
      <p:sp>
        <p:nvSpPr>
          <p:cNvPr id="3" name="Footer bar"/>
          <p:cNvSpPr/>
          <p:nvPr/>
        </p:nvSpPr>
        <p:spPr>
          <a:xfrm>
            <a:off x="0" y="4699000"/>
            <a:ext cx="9144000" cy="444500"/>
          </a:xfrm>
          <a:prstGeom prst="rect">
            <a:avLst/>
          </a:prstGeom>
          <a:solidFill>
            <a:srgbClr val="0096D7"/>
          </a:solidFill>
          <a:ln>
            <a:noFill/>
          </a:ln>
        </p:spPr>
      </p:sp>
      <p:pic>
        <p:nvPicPr>
          <p:cNvPr id="4" name="EIA logo"/>
          <p:cNvPicPr/>
          <p:nvPr/>
        </p:nvPicPr>
        <p:blipFill>
          <a:blip r:embed="rId2"/>
          <a:stretch/>
        </p:blipFill>
        <p:spPr>
          <a:xfrm>
            <a:off x="114300" y="4768850"/>
            <a:ext cx="406400" cy="325120"/>
          </a:xfrm>
          <a:prstGeom prst="rect">
            <a:avLst/>
          </a:prstGeom>
        </p:spPr>
      </p:pic>
      <p:sp>
        <p:nvSpPr>
          <p:cNvPr id="5" name="Footer text"/>
          <p:cNvSpPr txBox="1"/>
          <p:nvPr/>
        </p:nvSpPr>
        <p:spPr>
          <a:xfrm>
            <a:off x="786130" y="4754880"/>
            <a:ext cx="2540000" cy="3175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EIA Overview</a:t>
            </a:r>
            <a:endParaRPr sz="996"/>
          </a:p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March 4, 2026</a:t>
            </a:r>
            <a:endParaRPr sz="996"/>
          </a:p>
        </p:txBody>
      </p:sp>
      <p:sp>
        <p:nvSpPr>
          <p:cNvPr id="6" name="Page number"/>
          <p:cNvSpPr txBox="1"/>
          <p:nvPr/>
        </p:nvSpPr>
        <p:spPr>
          <a:xfrm>
            <a:off x="8407400" y="4861560"/>
            <a:ext cx="5080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r"/>
            <a:r>
              <a:rPr sz="1404" b="1">
                <a:solidFill>
                  <a:srgbClr val="FFFFFF"/>
                </a:solidFill>
                <a:latin typeface="+mn-lt"/>
              </a:rPr>
              <a:t>7</a:t>
            </a:r>
            <a:endParaRPr sz="1404"/>
          </a:p>
        </p:txBody>
      </p:sp>
      <p:sp>
        <p:nvSpPr>
          <p:cNvPr id="7" name="Goal triangle"/>
          <p:cNvSpPr/>
          <p:nvPr/>
        </p:nvSpPr>
        <p:spPr>
          <a:xfrm>
            <a:off x="2555240" y="3155950"/>
            <a:ext cx="2425700" cy="1320800"/>
          </a:xfrm>
          <a:prstGeom prst="triangle">
            <a:avLst/>
          </a:prstGeom>
          <a:solidFill>
            <a:srgbClr val="0096D7"/>
          </a:solidFill>
          <a:ln w="25400">
            <a:solidFill>
              <a:srgbClr val="006D9E"/>
            </a:solidFill>
          </a:ln>
        </p:spPr>
      </p:sp>
      <p:sp>
        <p:nvSpPr>
          <p:cNvPr id="8" name="Feedback arc (left)"/>
          <p:cNvSpPr/>
          <p:nvPr/>
        </p:nvSpPr>
        <p:spPr>
          <a:xfrm>
            <a:off x="1356360" y="3972560"/>
            <a:ext cx="2534920" cy="661670"/>
          </a:xfrm>
          <a:custGeom>
            <a:avLst/>
            <a:gdLst/>
            <a:ahLst/>
            <a:cxnLst/>
            <a:pathLst>
              <a:path w="2534920" h="661670" fill="norm" stroke="0">
                <a:moveTo>
                  <a:pt x="293370" y="0"/>
                </a:moveTo>
                <a:lnTo>
                  <a:pt x="875030" y="224790"/>
                </a:lnTo>
                <a:lnTo>
                  <a:pt x="640080" y="224790"/>
                </a:lnTo>
                <a:cubicBezTo>
                  <a:pt x="942340" y="454660"/>
                  <a:pt x="1678940" y="614680"/>
                  <a:pt x="2534920" y="636270"/>
                </a:cubicBezTo>
                <a:cubicBezTo>
                  <a:pt x="1530350" y="661670"/>
                  <a:pt x="589280" y="494030"/>
                  <a:pt x="234950" y="224790"/>
                </a:cubicBezTo>
                <a:lnTo>
                  <a:pt x="0" y="224790"/>
                </a:lnTo>
                <a:close/>
              </a:path>
            </a:pathLst>
          </a:custGeom>
          <a:solidFill>
            <a:srgbClr val="C4EDFF"/>
          </a:solidFill>
          <a:ln>
            <a:noFill/>
          </a:ln>
        </p:spPr>
      </p:sp>
      <p:sp>
        <p:nvSpPr>
          <p:cNvPr id="9" name="Feedback arc (right)"/>
          <p:cNvSpPr/>
          <p:nvPr/>
        </p:nvSpPr>
        <p:spPr>
          <a:xfrm>
            <a:off x="3688080" y="3972560"/>
            <a:ext cx="2646680" cy="638810"/>
          </a:xfrm>
          <a:custGeom>
            <a:avLst/>
            <a:gdLst/>
            <a:ahLst/>
            <a:cxnLst/>
            <a:pathLst>
              <a:path w="2646680" h="638810" fill="norm" stroke="0">
                <a:moveTo>
                  <a:pt x="0" y="638810"/>
                </a:moveTo>
                <a:cubicBezTo>
                  <a:pt x="1238250" y="638810"/>
                  <a:pt x="2241550" y="353060"/>
                  <a:pt x="2241550" y="0"/>
                </a:cubicBezTo>
                <a:lnTo>
                  <a:pt x="2646680" y="0"/>
                </a:lnTo>
                <a:cubicBezTo>
                  <a:pt x="2646680" y="353060"/>
                  <a:pt x="1643380" y="638810"/>
                  <a:pt x="405130" y="638810"/>
                </a:cubicBezTo>
                <a:close/>
              </a:path>
            </a:pathLst>
          </a:custGeom>
          <a:solidFill>
            <a:srgbClr val="9EBFCD"/>
          </a:solidFill>
          <a:ln>
            <a:noFill/>
          </a:ln>
        </p:spPr>
      </p:sp>
      <p:sp>
        <p:nvSpPr>
          <p:cNvPr id="10" name="Arrow from integrity"/>
          <p:cNvSpPr/>
          <p:nvPr/>
        </p:nvSpPr>
        <p:spPr>
          <a:xfrm>
            <a:off x="4217670" y="3431540"/>
            <a:ext cx="1069340" cy="609600"/>
          </a:xfrm>
          <a:custGeom>
            <a:avLst/>
            <a:gdLst/>
            <a:ahLst/>
            <a:cxnLst/>
            <a:pathLst>
              <a:path w="1069340" h="609600" fill="norm" stroke="0">
                <a:moveTo>
                  <a:pt x="0" y="398780"/>
                </a:moveTo>
                <a:lnTo>
                  <a:pt x="210820" y="64770"/>
                </a:lnTo>
                <a:lnTo>
                  <a:pt x="234950" y="173990"/>
                </a:lnTo>
                <a:lnTo>
                  <a:pt x="994410" y="0"/>
                </a:lnTo>
                <a:lnTo>
                  <a:pt x="1069340" y="327660"/>
                </a:lnTo>
                <a:lnTo>
                  <a:pt x="309880" y="500380"/>
                </a:lnTo>
                <a:lnTo>
                  <a:pt x="334010" y="609600"/>
                </a:lnTo>
                <a:close/>
              </a:path>
            </a:pathLst>
          </a:custGeom>
          <a:solidFill>
            <a:srgbClr val="AAC9E8"/>
          </a:solidFill>
          <a:ln>
            <a:noFill/>
          </a:ln>
        </p:spPr>
      </p:sp>
      <p:sp>
        <p:nvSpPr>
          <p:cNvPr id="11" name="Goal text"/>
          <p:cNvSpPr txBox="1"/>
          <p:nvPr/>
        </p:nvSpPr>
        <p:spPr>
          <a:xfrm>
            <a:off x="2603500" y="3611880"/>
            <a:ext cx="2324100" cy="889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ctr">
              <a:lnSpc>
                <a:spcPts val="1700"/>
              </a:lnSpc>
              <a:spcBef>
                <a:spcPts val="0"/>
              </a:spcBef>
            </a:pPr>
            <a:r>
              <a:rPr sz="1200" b="1">
                <a:solidFill>
                  <a:srgbClr val="FFFF00"/>
                </a:solidFill>
                <a:latin typeface="+mn-lt"/>
              </a:rPr>
              <a:t>Maximizing</a:t>
            </a:r>
            <a:endParaRPr sz="1200"/>
          </a:p>
          <a:p>
            <a:pPr algn="ctr">
              <a:lnSpc>
                <a:spcPts val="1700"/>
              </a:lnSpc>
              <a:spcBef>
                <a:spcPts val="0"/>
              </a:spcBef>
            </a:pPr>
            <a:r>
              <a:rPr sz="1200" b="1">
                <a:solidFill>
                  <a:srgbClr val="FFFF00"/>
                </a:solidFill>
                <a:latin typeface="+mn-lt"/>
              </a:rPr>
              <a:t>public access</a:t>
            </a:r>
            <a:endParaRPr sz="1200"/>
          </a:p>
          <a:p>
            <a:pPr algn="ctr">
              <a:lnSpc>
                <a:spcPts val="1700"/>
              </a:lnSpc>
              <a:spcBef>
                <a:spcPts val="0"/>
              </a:spcBef>
            </a:pPr>
            <a:r>
              <a:rPr sz="1200" b="1">
                <a:solidFill>
                  <a:srgbClr val="FFFF00"/>
                </a:solidFill>
                <a:latin typeface="+mn-lt"/>
              </a:rPr>
              <a:t>to information while</a:t>
            </a:r>
            <a:endParaRPr sz="1200"/>
          </a:p>
          <a:p>
            <a:pPr algn="ctr">
              <a:lnSpc>
                <a:spcPts val="1700"/>
              </a:lnSpc>
              <a:spcBef>
                <a:spcPts val="0"/>
              </a:spcBef>
            </a:pPr>
            <a:r>
              <a:rPr sz="1200" b="1">
                <a:solidFill>
                  <a:srgbClr val="FFFF00"/>
                </a:solidFill>
                <a:latin typeface="+mn-lt"/>
              </a:rPr>
              <a:t>maintaining confidentiality</a:t>
            </a:r>
            <a:endParaRPr sz="1200"/>
          </a:p>
        </p:txBody>
      </p:sp>
      <p:sp>
        <p:nvSpPr>
          <p:cNvPr id="12" name="Arrow from trust"/>
          <p:cNvSpPr/>
          <p:nvPr/>
        </p:nvSpPr>
        <p:spPr>
          <a:xfrm>
            <a:off x="1851660" y="3106420"/>
            <a:ext cx="1473200" cy="681990"/>
          </a:xfrm>
          <a:custGeom>
            <a:avLst/>
            <a:gdLst/>
            <a:ahLst/>
            <a:cxnLst/>
            <a:pathLst>
              <a:path w="1473200" h="681990" fill="norm" stroke="0">
                <a:moveTo>
                  <a:pt x="1473200" y="490220"/>
                </a:moveTo>
                <a:lnTo>
                  <a:pt x="1163320" y="681990"/>
                </a:lnTo>
                <a:lnTo>
                  <a:pt x="1187450" y="581660"/>
                </a:lnTo>
                <a:lnTo>
                  <a:pt x="0" y="300990"/>
                </a:lnTo>
                <a:lnTo>
                  <a:pt x="69850" y="0"/>
                </a:lnTo>
                <a:lnTo>
                  <a:pt x="1257300" y="280670"/>
                </a:lnTo>
                <a:lnTo>
                  <a:pt x="1281430" y="180340"/>
                </a:lnTo>
                <a:close/>
              </a:path>
            </a:pathLst>
          </a:custGeom>
          <a:solidFill>
            <a:srgbClr val="AAC9E8"/>
          </a:solidFill>
          <a:ln>
            <a:noFill/>
          </a:ln>
        </p:spPr>
      </p:sp>
      <p:sp>
        <p:nvSpPr>
          <p:cNvPr id="13" name="Trust panel"/>
          <p:cNvSpPr/>
          <p:nvPr/>
        </p:nvSpPr>
        <p:spPr>
          <a:xfrm>
            <a:off x="1083310" y="3046730"/>
            <a:ext cx="1233170" cy="847090"/>
          </a:xfrm>
          <a:prstGeom prst="roundRect">
            <a:avLst>
              <a:gd name="adj" fmla="val 10000"/>
            </a:avLst>
          </a:prstGeom>
          <a:solidFill>
            <a:srgbClr val="0096D7"/>
          </a:solidFill>
          <a:ln w="25400">
            <a:solidFill>
              <a:srgbClr val="FFFFFF"/>
            </a:solidFill>
          </a:ln>
        </p:spPr>
        <p:txBody>
          <a:bodyPr wrap="square" lIns="38100" tIns="25400" rIns="38100" bIns="0" anchor="t">
            <a:noAutofit/>
          </a:bodyPr>
          <a:p/>
        </p:txBody>
      </p:sp>
      <p:sp>
        <p:nvSpPr>
          <p:cNvPr id="14" name="Arrow from legal"/>
          <p:cNvSpPr/>
          <p:nvPr/>
        </p:nvSpPr>
        <p:spPr>
          <a:xfrm>
            <a:off x="3514090" y="2284730"/>
            <a:ext cx="543560" cy="1273810"/>
          </a:xfrm>
          <a:custGeom>
            <a:avLst/>
            <a:gdLst/>
            <a:ahLst/>
            <a:cxnLst/>
            <a:pathLst>
              <a:path w="543560" h="1273810" fill="norm" stroke="0">
                <a:moveTo>
                  <a:pt x="280670" y="1273810"/>
                </a:moveTo>
                <a:lnTo>
                  <a:pt x="0" y="1010920"/>
                </a:lnTo>
                <a:lnTo>
                  <a:pt x="107950" y="1007110"/>
                </a:lnTo>
                <a:lnTo>
                  <a:pt x="74930" y="10160"/>
                </a:lnTo>
                <a:lnTo>
                  <a:pt x="401320" y="0"/>
                </a:lnTo>
                <a:lnTo>
                  <a:pt x="434340" y="996950"/>
                </a:lnTo>
                <a:lnTo>
                  <a:pt x="543560" y="993140"/>
                </a:lnTo>
                <a:close/>
              </a:path>
            </a:pathLst>
          </a:custGeom>
          <a:solidFill>
            <a:srgbClr val="AAC9E8"/>
          </a:solidFill>
          <a:ln>
            <a:noFill/>
          </a:ln>
        </p:spPr>
      </p:sp>
      <p:sp>
        <p:nvSpPr>
          <p:cNvPr id="15" name="Legal authority panel"/>
          <p:cNvSpPr/>
          <p:nvPr/>
        </p:nvSpPr>
        <p:spPr>
          <a:xfrm>
            <a:off x="1360170" y="487680"/>
            <a:ext cx="5240020" cy="2480310"/>
          </a:xfrm>
          <a:prstGeom prst="roundRect">
            <a:avLst>
              <a:gd name="adj" fmla="val 10000"/>
            </a:avLst>
          </a:prstGeom>
          <a:solidFill>
            <a:srgbClr val="0096D7"/>
          </a:solidFill>
          <a:ln w="25400">
            <a:solidFill>
              <a:srgbClr val="FFFFFF"/>
            </a:solidFill>
          </a:ln>
        </p:spPr>
        <p:txBody>
          <a:bodyPr wrap="square" lIns="102870" tIns="25400" rIns="50800" bIns="0" anchor="t">
            <a:noAutofit/>
          </a:bodyPr>
          <a:p/>
        </p:txBody>
      </p:sp>
      <p:sp>
        <p:nvSpPr>
          <p:cNvPr id="16" name="Integrity panel"/>
          <p:cNvSpPr/>
          <p:nvPr/>
        </p:nvSpPr>
        <p:spPr>
          <a:xfrm>
            <a:off x="5100320" y="3040380"/>
            <a:ext cx="2921000" cy="1308100"/>
          </a:xfrm>
          <a:prstGeom prst="roundRect">
            <a:avLst>
              <a:gd name="adj" fmla="val 10000"/>
            </a:avLst>
          </a:prstGeom>
          <a:solidFill>
            <a:srgbClr val="0096D7"/>
          </a:solidFill>
          <a:ln w="25400">
            <a:solidFill>
              <a:srgbClr val="FFFFFF"/>
            </a:solidFill>
          </a:ln>
        </p:spPr>
        <p:txBody>
          <a:bodyPr wrap="square" lIns="64770" tIns="25400" rIns="12700" bIns="0" anchor="t">
            <a:noAutofit/>
          </a:bodyPr>
          <a:p/>
        </p:txBody>
      </p:sp>
      <p:sp>
        <p:nvSpPr>
          <p:cNvPr id="17" name="Trust text"/>
          <p:cNvSpPr txBox="1"/>
          <p:nvPr/>
        </p:nvSpPr>
        <p:spPr>
          <a:xfrm>
            <a:off x="1083310" y="3077210"/>
            <a:ext cx="1233170" cy="787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ctr">
              <a:lnSpc>
                <a:spcPts val="1650"/>
              </a:lnSpc>
              <a:spcBef>
                <a:spcPts val="0"/>
              </a:spcBef>
            </a:pPr>
            <a:r>
              <a:rPr sz="1404" b="1">
                <a:solidFill>
                  <a:srgbClr val="FFFFFF"/>
                </a:solidFill>
                <a:latin typeface="+mn-lt"/>
              </a:rPr>
              <a:t>Trust</a:t>
            </a:r>
            <a:endParaRPr sz="1404"/>
          </a:p>
          <a:p>
            <a:pPr algn="ctr">
              <a:lnSpc>
                <a:spcPts val="1240"/>
              </a:lnSpc>
              <a:spcBef>
                <a:spcPts val="380"/>
              </a:spcBef>
            </a:pPr>
            <a:r>
              <a:rPr sz="1152" b="0">
                <a:solidFill>
                  <a:srgbClr val="D6D6D6"/>
                </a:solidFill>
                <a:latin typeface="+mn-lt"/>
              </a:rPr>
              <a:t>Amicable</a:t>
            </a:r>
            <a:endParaRPr sz="1152"/>
          </a:p>
          <a:p>
            <a:pPr algn="ctr">
              <a:lnSpc>
                <a:spcPts val="1240"/>
              </a:lnSpc>
              <a:spcBef>
                <a:spcPts val="0"/>
              </a:spcBef>
            </a:pPr>
            <a:r>
              <a:rPr sz="1152" b="0">
                <a:solidFill>
                  <a:srgbClr val="D6D6D6"/>
                </a:solidFill>
                <a:latin typeface="+mn-lt"/>
              </a:rPr>
              <a:t>relationship with</a:t>
            </a:r>
            <a:endParaRPr sz="1152"/>
          </a:p>
          <a:p>
            <a:pPr algn="ctr">
              <a:lnSpc>
                <a:spcPts val="1240"/>
              </a:lnSpc>
              <a:spcBef>
                <a:spcPts val="0"/>
              </a:spcBef>
            </a:pPr>
            <a:r>
              <a:rPr sz="1152" b="0">
                <a:solidFill>
                  <a:srgbClr val="D6D6D6"/>
                </a:solidFill>
                <a:latin typeface="+mn-lt"/>
              </a:rPr>
              <a:t>data suppliers</a:t>
            </a:r>
            <a:endParaRPr sz="1152"/>
          </a:p>
        </p:txBody>
      </p:sp>
      <p:sp>
        <p:nvSpPr>
          <p:cNvPr id="18" name="Legal authority text"/>
          <p:cNvSpPr txBox="1"/>
          <p:nvPr/>
        </p:nvSpPr>
        <p:spPr>
          <a:xfrm>
            <a:off x="1463040" y="525780"/>
            <a:ext cx="5207000" cy="2413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sz="1404" b="1">
                <a:solidFill>
                  <a:srgbClr val="FFFFFF"/>
                </a:solidFill>
                <a:latin typeface="+mn-lt"/>
              </a:rPr>
              <a:t>Legal rights to collect</a:t>
            </a:r>
            <a:endParaRPr sz="1404"/>
          </a:p>
          <a:p>
            <a:pPr marL="172720" indent="-172720" algn="l">
              <a:lnSpc>
                <a:spcPts val="1240"/>
              </a:lnSpc>
              <a:spcBef>
                <a:spcPts val="3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Federal Energy Administration Act of 1974 (Public Law 93-275)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Department of Energy (DOE) Organization Act of 1977 (Public Law 95-91)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Other legal mandates</a:t>
            </a:r>
            <a:endParaRPr sz="1152"/>
          </a:p>
          <a:p>
            <a:pPr algn="l">
              <a:lnSpc>
                <a:spcPts val="1650"/>
              </a:lnSpc>
              <a:spcBef>
                <a:spcPts val="330"/>
              </a:spcBef>
            </a:pPr>
            <a:r>
              <a:rPr sz="1404" b="1">
                <a:solidFill>
                  <a:srgbClr val="FFFFFF"/>
                </a:solidFill>
                <a:latin typeface="+mn-lt"/>
              </a:rPr>
              <a:t>Legal obligations to protect</a:t>
            </a:r>
            <a:endParaRPr sz="1404"/>
          </a:p>
          <a:p>
            <a:pPr marL="172720" indent="-172720" algn="l">
              <a:lnSpc>
                <a:spcPts val="1240"/>
              </a:lnSpc>
              <a:spcBef>
                <a:spcPts val="3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Confidential Information Protection and Statistical Efficiency Act (CIPSEA), Title V of the E-Government Act of 2002 (Public Law 107-347)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Freedom of Information Act, 5 USC. 552, exemptions 3, 4, and 6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Paperwork Reduction Act, 44 U.S.C. 3501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Information Quality Act, P.L. No. 106-554; H.R. 5658, Section 515(a)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Fundamental Responsibilities of Statistical Agencies and Units (Trust Reg)</a:t>
            </a:r>
            <a:endParaRPr sz="1152"/>
          </a:p>
        </p:txBody>
      </p:sp>
      <p:sp>
        <p:nvSpPr>
          <p:cNvPr id="19" name="Integrity text"/>
          <p:cNvSpPr txBox="1"/>
          <p:nvPr/>
        </p:nvSpPr>
        <p:spPr>
          <a:xfrm>
            <a:off x="5165090" y="3040380"/>
            <a:ext cx="2819400" cy="13081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ctr">
              <a:lnSpc>
                <a:spcPts val="1650"/>
              </a:lnSpc>
              <a:spcBef>
                <a:spcPts val="0"/>
              </a:spcBef>
            </a:pPr>
            <a:r>
              <a:rPr sz="1404" b="1">
                <a:solidFill>
                  <a:srgbClr val="FFFFFF"/>
                </a:solidFill>
                <a:latin typeface="+mn-lt"/>
              </a:rPr>
              <a:t>Integrity and transparency</a:t>
            </a:r>
            <a:endParaRPr sz="1404"/>
          </a:p>
          <a:p>
            <a:pPr marL="172720" indent="-172720" algn="l">
              <a:lnSpc>
                <a:spcPts val="1240"/>
              </a:lnSpc>
              <a:spcBef>
                <a:spcPts val="3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Transparency with data users about data sources and survey methods</a:t>
            </a:r>
            <a:endParaRPr sz="1152"/>
          </a:p>
          <a:p>
            <a:pPr marL="172720" indent="-172720" algn="l">
              <a:lnSpc>
                <a:spcPts val="1240"/>
              </a:lnSpc>
              <a:spcBef>
                <a:spcPts val="480"/>
              </a:spcBef>
              <a:buFont typeface="Arial"/>
              <a:buChar char="•"/>
            </a:pPr>
            <a:r>
              <a:rPr sz="1152" b="0">
                <a:solidFill>
                  <a:srgbClr val="D6D6D6"/>
                </a:solidFill>
                <a:latin typeface="+mn-lt"/>
              </a:rPr>
              <a:t>Transparency with data suppliers on use and purpose for collecting the information and how the data will be protected</a:t>
            </a:r>
            <a:endParaRPr sz="1152"/>
          </a:p>
        </p:txBody>
      </p:sp>
    </p:spTree>
    <p:custDataLst>
      <p:tags r:id="rId-tag-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685800" y="74930"/>
            <a:ext cx="7747000" cy="812800"/>
          </a:xfrm>
        </p:spPr>
        <p:txBody>
          <a:bodyPr wrap="square" lIns="0" tIns="0" rIns="0" bIns="0" anchor="t">
            <a:noAutofit/>
          </a:bodyPr>
          <a:p>
            <a:pPr>
              <a:lnSpc>
                <a:spcPts val="3120"/>
              </a:lnSpc>
              <a:spcBef>
                <a:spcPts val="0"/>
              </a:spcBef>
            </a:pPr>
            <a:r>
              <a:rPr sz="2604">
                <a:solidFill>
                  <a:srgbClr val="0096D7"/>
                </a:solidFill>
              </a:rPr>
              <a:t>The Office of Management and Budget (OMB) approves survey data collections based on public review process</a:t>
            </a:r>
          </a:p>
        </p:txBody>
      </p:sp>
      <p:sp>
        <p:nvSpPr>
          <p:cNvPr id="3" name="Footer bar"/>
          <p:cNvSpPr/>
          <p:nvPr/>
        </p:nvSpPr>
        <p:spPr>
          <a:xfrm>
            <a:off x="0" y="4699000"/>
            <a:ext cx="9144000" cy="444500"/>
          </a:xfrm>
          <a:prstGeom prst="rect">
            <a:avLst/>
          </a:prstGeom>
          <a:solidFill>
            <a:srgbClr val="0096D7"/>
          </a:solidFill>
          <a:ln>
            <a:noFill/>
          </a:ln>
        </p:spPr>
      </p:sp>
      <p:pic>
        <p:nvPicPr>
          <p:cNvPr id="4" name="EIA logo"/>
          <p:cNvPicPr/>
          <p:nvPr/>
        </p:nvPicPr>
        <p:blipFill>
          <a:blip r:embed="rId2"/>
          <a:stretch/>
        </p:blipFill>
        <p:spPr>
          <a:xfrm>
            <a:off x="114300" y="4768850"/>
            <a:ext cx="406400" cy="325120"/>
          </a:xfrm>
          <a:prstGeom prst="rect">
            <a:avLst/>
          </a:prstGeom>
        </p:spPr>
      </p:pic>
      <p:sp>
        <p:nvSpPr>
          <p:cNvPr id="5" name="Footer text"/>
          <p:cNvSpPr txBox="1"/>
          <p:nvPr/>
        </p:nvSpPr>
        <p:spPr>
          <a:xfrm>
            <a:off x="688340" y="4792980"/>
            <a:ext cx="2540000" cy="3175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EIA Overview</a:t>
            </a:r>
            <a:endParaRPr sz="996"/>
          </a:p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March 4, 2026</a:t>
            </a:r>
            <a:endParaRPr sz="996"/>
          </a:p>
        </p:txBody>
      </p:sp>
      <p:sp>
        <p:nvSpPr>
          <p:cNvPr id="6" name="Page number"/>
          <p:cNvSpPr txBox="1"/>
          <p:nvPr/>
        </p:nvSpPr>
        <p:spPr>
          <a:xfrm>
            <a:off x="8407400" y="4861560"/>
            <a:ext cx="5080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r"/>
            <a:r>
              <a:rPr sz="1404" b="1">
                <a:solidFill>
                  <a:srgbClr val="FFFFFF"/>
                </a:solidFill>
                <a:latin typeface="+mn-lt"/>
              </a:rPr>
              <a:t>8</a:t>
            </a:r>
            <a:endParaRPr sz="1404"/>
          </a:p>
        </p:txBody>
      </p:sp>
      <p:sp>
        <p:nvSpPr>
          <p:cNvPr id="7" name="Review steps"/>
          <p:cNvSpPr txBox="1"/>
          <p:nvPr/>
        </p:nvSpPr>
        <p:spPr>
          <a:xfrm>
            <a:off x="640080" y="1010920"/>
            <a:ext cx="8128000" cy="203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700"/>
              </a:lnSpc>
              <a:spcBef>
                <a:spcPts val="0"/>
              </a:spcBef>
            </a:pPr>
            <a:r>
              <a:rPr sz="1500" b="1">
                <a:solidFill>
                  <a:srgbClr val="000000"/>
                </a:solidFill>
                <a:latin typeface="+mn-lt"/>
              </a:rPr>
              <a:t>Step 1:</a:t>
            </a:r>
            <a:r>
              <a:rPr sz="1500" b="0">
                <a:solidFill>
                  <a:srgbClr val="000000"/>
                </a:solidFill>
                <a:latin typeface="+mn-lt"/>
              </a:rPr>
              <a:t> EIA prepares Information Collection Request</a:t>
            </a:r>
            <a:endParaRPr sz="1500"/>
          </a:p>
          <a:p>
            <a:pPr>
              <a:lnSpc>
                <a:spcPts val="1700"/>
              </a:lnSpc>
              <a:spcBef>
                <a:spcPts val="1800"/>
              </a:spcBef>
            </a:pPr>
            <a:r>
              <a:rPr sz="1500" b="1">
                <a:solidFill>
                  <a:srgbClr val="000000"/>
                </a:solidFill>
                <a:latin typeface="+mn-lt"/>
              </a:rPr>
              <a:t>Step 2: </a:t>
            </a:r>
            <a:r>
              <a:rPr sz="1500" b="0">
                <a:solidFill>
                  <a:srgbClr val="000000"/>
                </a:solidFill>
                <a:latin typeface="+mn-lt"/>
              </a:rPr>
              <a:t>EIA prepares and posts 60-day Federal Register Notice</a:t>
            </a:r>
            <a:endParaRPr sz="1500"/>
          </a:p>
          <a:p>
            <a:pPr>
              <a:lnSpc>
                <a:spcPts val="1700"/>
              </a:lnSpc>
              <a:spcBef>
                <a:spcPts val="1800"/>
              </a:spcBef>
            </a:pPr>
            <a:r>
              <a:rPr sz="1500" b="1">
                <a:solidFill>
                  <a:srgbClr val="000000"/>
                </a:solidFill>
                <a:latin typeface="+mn-lt"/>
              </a:rPr>
              <a:t>Step 3:</a:t>
            </a:r>
            <a:r>
              <a:rPr sz="1500" b="0">
                <a:solidFill>
                  <a:srgbClr val="000000"/>
                </a:solidFill>
                <a:latin typeface="+mn-lt"/>
              </a:rPr>
              <a:t> EIA considers public comments</a:t>
            </a:r>
            <a:endParaRPr sz="1500"/>
          </a:p>
          <a:p>
            <a:pPr>
              <a:lnSpc>
                <a:spcPts val="1700"/>
              </a:lnSpc>
              <a:spcBef>
                <a:spcPts val="1800"/>
              </a:spcBef>
            </a:pPr>
            <a:r>
              <a:rPr sz="1500" b="1">
                <a:solidFill>
                  <a:srgbClr val="000000"/>
                </a:solidFill>
                <a:latin typeface="+mn-lt"/>
              </a:rPr>
              <a:t>Step 4:</a:t>
            </a:r>
            <a:r>
              <a:rPr sz="1500" b="0">
                <a:solidFill>
                  <a:srgbClr val="000000"/>
                </a:solidFill>
                <a:latin typeface="+mn-lt"/>
              </a:rPr>
              <a:t> EIA prepares and publishes the 30-Day Federal Register</a:t>
            </a:r>
            <a:endParaRPr sz="1500"/>
          </a:p>
          <a:p>
            <a:pPr>
              <a:lnSpc>
                <a:spcPts val="1700"/>
              </a:lnSpc>
              <a:spcBef>
                <a:spcPts val="1800"/>
              </a:spcBef>
            </a:pPr>
            <a:r>
              <a:rPr sz="1500" b="1">
                <a:solidFill>
                  <a:srgbClr val="000000"/>
                </a:solidFill>
                <a:latin typeface="+mn-lt"/>
              </a:rPr>
              <a:t>Step 5:</a:t>
            </a:r>
            <a:r>
              <a:rPr sz="1500" b="0">
                <a:solidFill>
                  <a:srgbClr val="000000"/>
                </a:solidFill>
                <a:latin typeface="+mn-lt"/>
              </a:rPr>
              <a:t> OMB reviews and makes determination on whether or not to approve submission</a:t>
            </a:r>
            <a:endParaRPr sz="1500"/>
          </a:p>
        </p:txBody>
      </p:sp>
      <p:sp>
        <p:nvSpPr>
          <p:cNvPr id="8" name="Process step 1"/>
          <p:cNvSpPr/>
          <p:nvPr/>
        </p:nvSpPr>
        <p:spPr>
          <a:xfrm>
            <a:off x="1238250" y="3257550"/>
            <a:ext cx="1098550" cy="1143000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25400" tIns="12700" rIns="25400" bIns="12700" anchor="ctr">
            <a:noAutofit/>
          </a:bodyPr>
          <a:p>
            <a:pPr algn="ctr">
              <a:lnSpc>
                <a:spcPts val="1470"/>
              </a:lnSpc>
              <a:spcBef>
                <a:spcPts val="0"/>
              </a:spcBef>
            </a:pPr>
            <a:r>
              <a:rPr sz="1200">
                <a:solidFill>
                  <a:srgbClr val="262626"/>
                </a:solidFill>
                <a:latin typeface="Calibri"/>
              </a:rPr>
              <a:t>Agency Develops Information Collection Request</a:t>
            </a:r>
            <a:endParaRPr sz="1200"/>
          </a:p>
        </p:txBody>
      </p:sp>
      <p:sp>
        <p:nvSpPr>
          <p:cNvPr id="9" name="Process step 2"/>
          <p:cNvSpPr/>
          <p:nvPr/>
        </p:nvSpPr>
        <p:spPr>
          <a:xfrm>
            <a:off x="2559050" y="3257550"/>
            <a:ext cx="1123950" cy="1143000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25400" tIns="12700" rIns="25400" bIns="12700" anchor="ctr">
            <a:noAutofit/>
          </a:bodyPr>
          <a:p>
            <a:pPr algn="ctr">
              <a:lnSpc>
                <a:spcPts val="1470"/>
              </a:lnSpc>
              <a:spcBef>
                <a:spcPts val="0"/>
              </a:spcBef>
            </a:pPr>
            <a:r>
              <a:rPr sz="1200">
                <a:solidFill>
                  <a:srgbClr val="262626"/>
                </a:solidFill>
                <a:latin typeface="Calibri"/>
              </a:rPr>
              <a:t>60-day Federal Register Notice</a:t>
            </a:r>
            <a:endParaRPr sz="1200"/>
          </a:p>
        </p:txBody>
      </p:sp>
      <p:sp>
        <p:nvSpPr>
          <p:cNvPr id="10" name="Process step 3"/>
          <p:cNvSpPr/>
          <p:nvPr/>
        </p:nvSpPr>
        <p:spPr>
          <a:xfrm>
            <a:off x="3898900" y="3257550"/>
            <a:ext cx="1136650" cy="1143000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25400" tIns="12700" rIns="25400" bIns="12700" anchor="ctr">
            <a:noAutofit/>
          </a:bodyPr>
          <a:p>
            <a:pPr algn="ctr">
              <a:lnSpc>
                <a:spcPts val="1470"/>
              </a:lnSpc>
              <a:spcBef>
                <a:spcPts val="0"/>
              </a:spcBef>
            </a:pPr>
            <a:r>
              <a:rPr sz="1200">
                <a:solidFill>
                  <a:srgbClr val="262626"/>
                </a:solidFill>
                <a:latin typeface="Calibri"/>
              </a:rPr>
              <a:t>Agency Considers Public Comments</a:t>
            </a:r>
            <a:endParaRPr sz="1200"/>
          </a:p>
        </p:txBody>
      </p:sp>
      <p:sp>
        <p:nvSpPr>
          <p:cNvPr id="11" name="Process step 4"/>
          <p:cNvSpPr/>
          <p:nvPr/>
        </p:nvSpPr>
        <p:spPr>
          <a:xfrm>
            <a:off x="5245100" y="3257550"/>
            <a:ext cx="1130300" cy="1143000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25400" tIns="12700" rIns="25400" bIns="12700" anchor="ctr">
            <a:noAutofit/>
          </a:bodyPr>
          <a:p>
            <a:pPr algn="ctr">
              <a:lnSpc>
                <a:spcPts val="1470"/>
              </a:lnSpc>
              <a:spcBef>
                <a:spcPts val="0"/>
              </a:spcBef>
            </a:pPr>
            <a:r>
              <a:rPr sz="1200">
                <a:solidFill>
                  <a:srgbClr val="262626"/>
                </a:solidFill>
                <a:latin typeface="Calibri"/>
              </a:rPr>
              <a:t>30-day Federal Register Notice</a:t>
            </a:r>
            <a:endParaRPr sz="1200"/>
          </a:p>
          <a:p>
            <a:pPr algn="ctr">
              <a:lnSpc>
                <a:spcPts val="1470"/>
              </a:lnSpc>
              <a:spcBef>
                <a:spcPts val="400"/>
              </a:spcBef>
            </a:pPr>
            <a:r>
              <a:rPr sz="1200">
                <a:solidFill>
                  <a:srgbClr val="262626"/>
                </a:solidFill>
                <a:latin typeface="Calibri"/>
              </a:rPr>
              <a:t>&amp;</a:t>
            </a:r>
            <a:endParaRPr sz="1200"/>
          </a:p>
          <a:p>
            <a:pPr algn="ctr">
              <a:lnSpc>
                <a:spcPts val="1470"/>
              </a:lnSpc>
              <a:spcBef>
                <a:spcPts val="400"/>
              </a:spcBef>
            </a:pPr>
            <a:r>
              <a:rPr sz="1200">
                <a:solidFill>
                  <a:srgbClr val="262626"/>
                </a:solidFill>
                <a:latin typeface="Calibri"/>
              </a:rPr>
              <a:t>Submit to OMB for Review</a:t>
            </a:r>
            <a:endParaRPr sz="1200"/>
          </a:p>
        </p:txBody>
      </p:sp>
      <p:sp>
        <p:nvSpPr>
          <p:cNvPr id="12" name="Process step 5"/>
          <p:cNvSpPr/>
          <p:nvPr/>
        </p:nvSpPr>
        <p:spPr>
          <a:xfrm>
            <a:off x="6591300" y="3257550"/>
            <a:ext cx="1143000" cy="1143000"/>
          </a:xfrm>
          <a:prstGeom prst="roundRect">
            <a:avLst>
              <a:gd name="adj" fmla="val 13000"/>
            </a:avLst>
          </a:prstGeom>
          <a:solidFill>
            <a:srgbClr val="BFBFBF"/>
          </a:solidFill>
          <a:ln w="25400">
            <a:solidFill>
              <a:srgbClr val="000000"/>
            </a:solidFill>
          </a:ln>
        </p:spPr>
        <p:txBody>
          <a:bodyPr wrap="square" lIns="25400" tIns="12700" rIns="25400" bIns="12700" anchor="ctr">
            <a:noAutofit/>
          </a:bodyPr>
          <a:p>
            <a:pPr algn="ctr">
              <a:lnSpc>
                <a:spcPts val="1470"/>
              </a:lnSpc>
              <a:spcBef>
                <a:spcPts val="0"/>
              </a:spcBef>
            </a:pPr>
            <a:r>
              <a:rPr sz="1200">
                <a:solidFill>
                  <a:srgbClr val="595959"/>
                </a:solidFill>
                <a:latin typeface="Calibri"/>
              </a:rPr>
              <a:t>OMB Review</a:t>
            </a:r>
            <a:endParaRPr sz="1200"/>
          </a:p>
        </p:txBody>
      </p:sp>
      <p:sp>
        <p:nvSpPr>
          <p:cNvPr id="13" name="Process arrow 1"/>
          <p:cNvSpPr/>
          <p:nvPr/>
        </p:nvSpPr>
        <p:spPr>
          <a:xfrm>
            <a:off x="2330450" y="3689350"/>
            <a:ext cx="254000" cy="298450"/>
          </a:xfrm>
          <a:prstGeom prst="rightArrow">
            <a:avLst>
              <a:gd name="adj1" fmla="val 64000"/>
              <a:gd name="adj2" fmla="val 40000"/>
            </a:avLst>
          </a:prstGeom>
          <a:solidFill>
            <a:srgbClr val="AAAAAA"/>
          </a:solidFill>
          <a:ln w="9525">
            <a:solidFill>
              <a:srgbClr val="000000"/>
            </a:solidFill>
          </a:ln>
        </p:spPr>
      </p:sp>
      <p:sp>
        <p:nvSpPr>
          <p:cNvPr id="14" name="Process arrow 2"/>
          <p:cNvSpPr/>
          <p:nvPr/>
        </p:nvSpPr>
        <p:spPr>
          <a:xfrm>
            <a:off x="3676650" y="3689350"/>
            <a:ext cx="247650" cy="298450"/>
          </a:xfrm>
          <a:prstGeom prst="rightArrow">
            <a:avLst>
              <a:gd name="adj1" fmla="val 64000"/>
              <a:gd name="adj2" fmla="val 40000"/>
            </a:avLst>
          </a:prstGeom>
          <a:solidFill>
            <a:srgbClr val="AAAAAA"/>
          </a:solidFill>
          <a:ln w="9525">
            <a:solidFill>
              <a:srgbClr val="000000"/>
            </a:solidFill>
          </a:ln>
        </p:spPr>
      </p:sp>
      <p:sp>
        <p:nvSpPr>
          <p:cNvPr id="15" name="Process arrow 3"/>
          <p:cNvSpPr/>
          <p:nvPr/>
        </p:nvSpPr>
        <p:spPr>
          <a:xfrm>
            <a:off x="5029200" y="3689350"/>
            <a:ext cx="241300" cy="298450"/>
          </a:xfrm>
          <a:prstGeom prst="rightArrow">
            <a:avLst>
              <a:gd name="adj1" fmla="val 64000"/>
              <a:gd name="adj2" fmla="val 40000"/>
            </a:avLst>
          </a:prstGeom>
          <a:solidFill>
            <a:srgbClr val="AAAAAA"/>
          </a:solidFill>
          <a:ln w="9525">
            <a:solidFill>
              <a:srgbClr val="000000"/>
            </a:solidFill>
          </a:ln>
        </p:spPr>
      </p:sp>
      <p:sp>
        <p:nvSpPr>
          <p:cNvPr id="16" name="Process arrow 4"/>
          <p:cNvSpPr/>
          <p:nvPr/>
        </p:nvSpPr>
        <p:spPr>
          <a:xfrm>
            <a:off x="6369050" y="3689350"/>
            <a:ext cx="247650" cy="298450"/>
          </a:xfrm>
          <a:prstGeom prst="rightArrow">
            <a:avLst>
              <a:gd name="adj1" fmla="val 64000"/>
              <a:gd name="adj2" fmla="val 40000"/>
            </a:avLst>
          </a:prstGeom>
          <a:solidFill>
            <a:srgbClr val="AAAAAA"/>
          </a:solidFill>
          <a:ln w="9525">
            <a:solidFill>
              <a:srgbClr val="000000"/>
            </a:solidFill>
          </a:ln>
        </p:spPr>
      </p:sp>
    </p:spTree>
    <p:custDataLst>
      <p:tags r:id="rId-tag-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ry natural gas production chart"/>
          <p:cNvGraphicFramePr/>
          <p:nvPr/>
        </p:nvGraphicFramePr>
        <p:xfrm>
          <a:off x="127000" y="1549400"/>
          <a:ext cx="434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/>
          <p:nvPr>
            <p:ph type="title"/>
          </p:nvPr>
        </p:nvSpPr>
        <p:spPr>
          <a:xfrm>
            <a:off x="685800" y="196850"/>
            <a:ext cx="7620000" cy="698500"/>
          </a:xfrm>
        </p:spPr>
        <p:txBody>
          <a:bodyPr wrap="square" lIns="0" tIns="0" rIns="0" bIns="0" anchor="t">
            <a:noAutofit/>
          </a:bodyPr>
          <a:p>
            <a:pPr>
              <a:lnSpc>
                <a:spcPts val="2640"/>
              </a:lnSpc>
              <a:spcBef>
                <a:spcPts val="0"/>
              </a:spcBef>
            </a:pPr>
            <a:r>
              <a:rPr sz="2196">
                <a:solidFill>
                  <a:srgbClr val="0096D7"/>
                </a:solidFill>
              </a:rPr>
              <a:t>EIA historical, forecasted, and long-term projection data provide a complete timeline for many series</a:t>
            </a:r>
          </a:p>
        </p:txBody>
      </p:sp>
      <p:sp>
        <p:nvSpPr>
          <p:cNvPr id="3" name="Footer bar"/>
          <p:cNvSpPr/>
          <p:nvPr/>
        </p:nvSpPr>
        <p:spPr>
          <a:xfrm>
            <a:off x="0" y="4699000"/>
            <a:ext cx="9144000" cy="444500"/>
          </a:xfrm>
          <a:prstGeom prst="rect">
            <a:avLst/>
          </a:prstGeom>
          <a:solidFill>
            <a:srgbClr val="0096D7"/>
          </a:solidFill>
          <a:ln>
            <a:noFill/>
          </a:ln>
        </p:spPr>
      </p:sp>
      <p:pic>
        <p:nvPicPr>
          <p:cNvPr id="4" name="EIA logo"/>
          <p:cNvPicPr/>
          <p:nvPr/>
        </p:nvPicPr>
        <p:blipFill>
          <a:blip r:embed="rId2"/>
          <a:stretch/>
        </p:blipFill>
        <p:spPr>
          <a:xfrm>
            <a:off x="114300" y="4768850"/>
            <a:ext cx="406400" cy="325120"/>
          </a:xfrm>
          <a:prstGeom prst="rect">
            <a:avLst/>
          </a:prstGeom>
        </p:spPr>
      </p:pic>
      <p:sp>
        <p:nvSpPr>
          <p:cNvPr id="5" name="Footer text"/>
          <p:cNvSpPr txBox="1"/>
          <p:nvPr/>
        </p:nvSpPr>
        <p:spPr>
          <a:xfrm>
            <a:off x="688340" y="4792980"/>
            <a:ext cx="2540000" cy="3175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EIA Overview</a:t>
            </a:r>
            <a:endParaRPr sz="996"/>
          </a:p>
          <a:p>
            <a:pPr>
              <a:lnSpc>
                <a:spcPts val="1200"/>
              </a:lnSpc>
              <a:spcBef>
                <a:spcPts val="0"/>
              </a:spcBef>
            </a:pPr>
            <a:r>
              <a:rPr sz="996" i="1">
                <a:solidFill>
                  <a:srgbClr val="FFFFFF"/>
                </a:solidFill>
                <a:latin typeface="+mn-lt"/>
              </a:rPr>
              <a:t>March 4, 2026</a:t>
            </a:r>
            <a:endParaRPr sz="996"/>
          </a:p>
        </p:txBody>
      </p:sp>
      <p:sp>
        <p:nvSpPr>
          <p:cNvPr id="6" name="Page number"/>
          <p:cNvSpPr txBox="1"/>
          <p:nvPr/>
        </p:nvSpPr>
        <p:spPr>
          <a:xfrm>
            <a:off x="8407400" y="4861560"/>
            <a:ext cx="53975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algn="r"/>
            <a:r>
              <a:rPr sz="1404" b="1">
                <a:solidFill>
                  <a:srgbClr val="FFFFFF"/>
                </a:solidFill>
                <a:latin typeface="+mn-lt"/>
              </a:rPr>
              <a:t>11</a:t>
            </a:r>
            <a:endParaRPr sz="1404"/>
          </a:p>
        </p:txBody>
      </p:sp>
      <p:sp>
        <p:nvSpPr>
          <p:cNvPr id="13" name="Chart source"/>
          <p:cNvSpPr txBox="1"/>
          <p:nvPr/>
        </p:nvSpPr>
        <p:spPr>
          <a:xfrm>
            <a:off x="701040" y="4429760"/>
            <a:ext cx="3175000" cy="1651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996" i="0">
                <a:solidFill>
                  <a:srgbClr val="000000"/>
                </a:solidFill>
                <a:latin typeface="+mn-lt"/>
              </a:rPr>
              <a:t>Source: EIA </a:t>
            </a:r>
            <a:r>
              <a:rPr sz="996" i="1">
                <a:solidFill>
                  <a:srgbClr val="000000"/>
                </a:solidFill>
                <a:latin typeface="+mn-lt"/>
              </a:rPr>
              <a:t>Annual Energy Outlook 2025</a:t>
            </a:r>
            <a:endParaRPr sz="996"/>
          </a:p>
        </p:txBody>
      </p:sp>
      <p:sp>
        <p:nvSpPr>
          <p:cNvPr id="14" name="Key points"/>
          <p:cNvSpPr txBox="1"/>
          <p:nvPr/>
        </p:nvSpPr>
        <p:spPr>
          <a:xfrm>
            <a:off x="4484370" y="1191260"/>
            <a:ext cx="4202430" cy="3048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pPr marL="238760" indent="-238760">
              <a:lnSpc>
                <a:spcPts val="2160"/>
              </a:lnSpc>
              <a:spcBef>
                <a:spcPts val="0"/>
              </a:spcBef>
              <a:buFont typeface="Arial"/>
              <a:buChar char="•"/>
            </a:pPr>
            <a:r>
              <a:rPr sz="1800">
                <a:solidFill>
                  <a:srgbClr val="000000"/>
                </a:solidFill>
                <a:latin typeface="+mn-lt"/>
              </a:rPr>
              <a:t>Reliable statistics regarding natural gas and other fuels, electric generation and transmission, and relevant energy prices</a:t>
            </a:r>
          </a:p>
          <a:p>
            <a:pPr marL="238760" indent="-238760">
              <a:lnSpc>
                <a:spcPts val="2160"/>
              </a:lnSpc>
              <a:spcBef>
                <a:spcPts val="2200"/>
              </a:spcBef>
              <a:buFont typeface="Arial"/>
              <a:buChar char="•"/>
            </a:pPr>
            <a:r>
              <a:rPr sz="1800">
                <a:solidFill>
                  <a:srgbClr val="000000"/>
                </a:solidFill>
                <a:latin typeface="+mn-lt"/>
              </a:rPr>
              <a:t>Detailed forecasts with extensive documentation to help understand short- and long-term energy trends</a:t>
            </a:r>
          </a:p>
          <a:p>
            <a:pPr marL="238760" indent="-238760">
              <a:lnSpc>
                <a:spcPts val="2160"/>
              </a:lnSpc>
              <a:spcBef>
                <a:spcPts val="2200"/>
              </a:spcBef>
              <a:buFont typeface="Arial"/>
              <a:buChar char="•"/>
            </a:pPr>
            <a:r>
              <a:rPr sz="1800">
                <a:solidFill>
                  <a:srgbClr val="000000"/>
                </a:solidFill>
                <a:latin typeface="+mn-lt"/>
              </a:rPr>
              <a:t>Insightful analysis of energy issues, in broadly accessible formats</a:t>
            </a:r>
          </a:p>
        </p:txBody>
      </p:sp>
      <p:sp>
        <p:nvSpPr>
          <p:cNvPr id="8" name="Chart title"/>
          <p:cNvSpPr txBox="1"/>
          <p:nvPr/>
        </p:nvSpPr>
        <p:spPr>
          <a:xfrm>
            <a:off x="694690" y="1234440"/>
            <a:ext cx="2794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1200" b="1">
                <a:solidFill>
                  <a:srgbClr val="000000"/>
                </a:solidFill>
                <a:latin typeface="+mn-lt"/>
              </a:rPr>
              <a:t>Dry natural gas production</a:t>
            </a:r>
            <a:endParaRPr sz="1200"/>
          </a:p>
        </p:txBody>
      </p:sp>
      <p:sp>
        <p:nvSpPr>
          <p:cNvPr id="9" name="Chart unit"/>
          <p:cNvSpPr txBox="1"/>
          <p:nvPr/>
        </p:nvSpPr>
        <p:spPr>
          <a:xfrm>
            <a:off x="694690" y="1409700"/>
            <a:ext cx="1905000" cy="1651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1104">
                <a:solidFill>
                  <a:srgbClr val="000000"/>
                </a:solidFill>
                <a:latin typeface="+mn-lt"/>
              </a:rPr>
              <a:t>trillion cubic feet</a:t>
            </a:r>
            <a:endParaRPr sz="1104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9E8341E-568C-089F-7CEF-D994C6429CED}"/>
</p:tagLst>
</file>

<file path=ppt/tags/tag2.xml><?xml version="1.0" encoding="utf-8"?>
<p:tagLst xmlns:p="http://schemas.openxmlformats.org/presentationml/2006/main">
  <p:tag name="COMPOUND_SLIDE_ID" val="{6AE835B1-558C-070C-7DEF-DB27C5429B5A}"/>
</p:tagLst>
</file>

<file path=ppt/tags/tag3.xml><?xml version="1.0" encoding="utf-8"?>
<p:tagLst xmlns:p="http://schemas.openxmlformats.org/presentationml/2006/main">
  <p:tag name="COMPOUND_SLIDE_ID" val="{A9E9A612-AA39-0CB7-73C9-0834A35B2311}"/>
</p:tagLst>
</file>

<file path=ppt/tags/tag4.xml><?xml version="1.0" encoding="utf-8"?>
<p:tagLst xmlns:p="http://schemas.openxmlformats.org/presentationml/2006/main">
  <p:tag name="COMPOUND_SLIDE_ID" val="{BF9CCA95-0510-E18C-798F-9B3F0DA8C80E}"/>
</p:tagLst>
</file>

<file path=ppt/tags/tag5.xml><?xml version="1.0" encoding="utf-8"?>
<p:tagLst xmlns:p="http://schemas.openxmlformats.org/presentationml/2006/main">
  <p:tag name="COMPOUND_SLIDE_ID" val="{AAE9A7A5-A939-0B24-74C9-09C7A25B217E}"/>
</p:tagLst>
</file>

<file path=ppt/tags/tag6.xml><?xml version="1.0" encoding="utf-8"?>
<p:tagLst xmlns:p="http://schemas.openxmlformats.org/presentationml/2006/main">
  <p:tag name="COMPOUND_SLIDE_ID" val="{A7E9A2EC-AC39-0FDD-75C9-0B5AA15B1FEB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096D7"/>
      </a:accent1>
      <a:accent2>
        <a:srgbClr val="CBDDF0"/>
      </a:accent2>
      <a:accent3>
        <a:srgbClr val="E7EFF8"/>
      </a:accent3>
      <a:accent4>
        <a:srgbClr val="AAC9E8"/>
      </a:accent4>
      <a:accent5>
        <a:srgbClr val="006D9E"/>
      </a:accent5>
      <a:accent6>
        <a:srgbClr val="E67E22"/>
      </a:accent6>
      <a:hlink>
        <a:srgbClr val="0096D7"/>
      </a:hlink>
      <a:folHlink>
        <a:srgbClr val="96607D"/>
      </a:folHlink>
    </a:clrScheme>
    <a:fontScheme name="Compoun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2026-10-28T20:59:50.311Z</dcterms:modified>
</cp:coreProperties>
</file>