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chart>
    <c:autoTitleDeleted/>
    <c:plotArea>
      <c:barChart>
        <c:barDir val="bar"/>
        <c:grouping val="clustered"/>
        <c:varyColors val="0"/>
        <c:ser>
          <c:idx val="0"/>
          <c:order val="0"/>
          <c:spPr>
            <a:solidFill>
              <a:srgbClr val="2B5C88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C0392B"/>
              </a:solidFill>
            </c:spPr>
          </c:dPt>
          <c:dPt>
            <c:idx val="1"/>
            <c:invertIfNegative val="0"/>
            <c:bubble3D val="0"/>
            <c:spPr>
              <a:solidFill>
                <a:srgbClr val="E67E22"/>
              </a:solidFill>
            </c:spPr>
          </c:dPt>
          <c:dLbls>
            <c:numFmt formatCode="#,##0.0"/>
            <c:showLegendKey val="0"/>
            <c:showVal/>
            <c:showCatName val="0"/>
            <c:showSerName val="0"/>
            <c:showPercent val="0"/>
            <c:showBubbleSize val="0"/>
          </c:dLbls>
          <c:cat>
            <c:strRef>
              <c:f>'Capex &amp; Covenant'!$B$71:$B$73</c:f>
              <c:strCache>
                <c:ptCount val="3"/>
                <c:pt idx="0">
                  <c:v>PHX II draws Apr-Dec 26</c:v>
                </c:pt>
                <c:pt idx="1">
                  <c:v>Capacity, credit agreement basis</c:v>
                </c:pt>
                <c:pt idx="2">
                  <c:v>Capacity, company basis</c:v>
                </c:pt>
              </c:strCache>
            </c:strRef>
          </c:cat>
          <c:val>
            <c:numRef>
              <c:f>'Capex &amp; Covenant'!$C$71:$C$73</c:f>
              <c:numCache>
                <c:formatCode>#,##0.0;(#,##0.0)</c:formatCode>
                <c:ptCount val="3"/>
                <c:pt idx="0">
                  <c:v>127.7</c:v>
                </c:pt>
                <c:pt idx="1">
                  <c:v>134.6700000000003</c:v>
                </c:pt>
                <c:pt idx="2">
                  <c:v>223.20000000000027</c:v>
                </c:pt>
              </c:numCache>
            </c:numRef>
          </c:val>
        </c:ser>
        <c:axId val="111111111"/>
        <c:axId val="222222222"/>
      </c:barChart>
      <c:catAx>
        <c:axId val="111111111"/>
        <c:scaling>
          <c:orientation val="minMax"/>
        </c:scaling>
        <c:delete val="0"/>
        <c:axPos val="b"/>
        <c:crossAx val="222222222"/>
        <c:crosses val="autoZero"/>
      </c:catAx>
      <c:valAx>
        <c:axId val="222222222"/>
        <c:scaling>
          <c:orientation val="minMax"/>
        </c:scaling>
        <c:delete val="1"/>
        <c:axPos val="l"/>
        <c:crossAx val="111111111"/>
        <c:crosses val="autoZero"/>
      </c:valAx>
    </c:plotArea>
    <c:dispBlanksAs val="gap"/>
  </c:chart>
  <c:txPr>
    <a:bodyPr/>
    <a:lstStyle/>
    <a:p>
      <a:pPr>
        <a:defRPr sz="1000">
          <a:solidFill>
            <a:srgbClr val="1A1A1A"/>
          </a:solidFill>
          <a:latin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8000" y="203200"/>
            <a:ext cx="11176000" cy="558800"/>
          </a:xfrm>
        </p:spPr>
        <p:txBody>
          <a:bodyPr wrap="square" lIns="0" tIns="0" rIns="0" bIns="0" anchor="b"/>
          <a:p>
            <a:r>
              <a:rPr sz="2600" b="0">
                <a:solidFill>
                  <a:srgbClr val="0B1F3A"/>
                </a:solidFill>
              </a:rPr>
              <a:t>Q1 FY26 is on plan; PHX II funding and covenant room are not</a:t>
            </a:r>
          </a:p>
        </p:txBody>
      </p:sp>
      <p:sp>
        <p:nvSpPr>
          <p:cNvPr id="5" name="Takeaway"/>
          <p:cNvSpPr/>
          <p:nvPr>
            <p:ph type="body" idx="13"/>
          </p:nvPr>
        </p:nvSpPr>
        <p:spPr>
          <a:xfrm>
            <a:off x="508000" y="825500"/>
            <a:ext cx="11176000" cy="431800"/>
          </a:xfrm>
        </p:spPr>
        <p:txBody>
          <a:bodyPr wrap="square" lIns="0" tIns="0" rIns="0" bIns="0" anchor="t"/>
          <a:p>
            <a:r>
              <a:rPr sz="1300" b="0">
                <a:solidFill>
                  <a:srgbClr val="1A1A1A"/>
                </a:solidFill>
              </a:rPr>
              <a:t>Q1 beat budget on revenue (</a:t>
            </a:r>
            <a:r>
              <a:rPr sz="1300" b="0">
                <a:solidFill>
                  <a:srgbClr val="1A1A1A"/>
                </a:solidFill>
              </a:rPr>
              <a:t>$113.0M</a:t>
            </a:r>
            <a:r>
              <a:rPr sz="1300" b="0">
                <a:solidFill>
                  <a:srgbClr val="1A1A1A"/>
                </a:solidFill>
              </a:rPr>
              <a:t>), NOI ($67.5M) and adjusted EBITDA (</a:t>
            </a:r>
            <a:r>
              <a:rPr sz="1300" b="0">
                <a:solidFill>
                  <a:srgbClr val="1A1A1A"/>
                </a:solidFill>
              </a:rPr>
              <a:t>$62.0M</a:t>
            </a:r>
            <a:r>
              <a:rPr sz="1300" b="0">
                <a:solidFill>
                  <a:srgbClr val="1A1A1A"/>
                </a:solidFill>
              </a:rPr>
              <a:t>), but PHX II is running </a:t>
            </a:r>
            <a:r>
              <a:rPr sz="1300" b="0">
                <a:solidFill>
                  <a:srgbClr val="1A1A1A"/>
                </a:solidFill>
              </a:rPr>
              <a:t>$42.2M</a:t>
            </a:r>
            <a:r>
              <a:rPr sz="1300" b="0">
                <a:solidFill>
                  <a:srgbClr val="1A1A1A"/>
                </a:solidFill>
              </a:rPr>
              <a:t> over its FY26 budget and its draws would use </a:t>
            </a:r>
            <a:r>
              <a:rPr sz="1300" b="0">
                <a:solidFill>
                  <a:srgbClr val="1A1A1A"/>
                </a:solidFill>
              </a:rPr>
              <a:t>almost all covenant room</a:t>
            </a:r>
            <a:r>
              <a:rPr sz="1300" b="0">
                <a:solidFill>
                  <a:srgbClr val="1A1A1A"/>
                </a:solidFill>
              </a:rPr>
              <a:t> on the credit agreement's EBITDA definition.</a:t>
            </a:r>
            <a:endParaRPr sz="1300"/>
          </a:p>
        </p:txBody>
      </p:sp>
      <p:cxnSp>
        <p:nvCxnSpPr>
          <p:cNvPr id="6" name="Title rule"/>
          <p:cNvCxnSpPr/>
          <p:nvPr/>
        </p:nvCxnSpPr>
        <p:spPr>
          <a:xfrm>
            <a:off x="508000" y="774700"/>
            <a:ext cx="11176000" cy="0"/>
          </a:xfrm>
          <a:prstGeom prst="line">
            <a:avLst/>
          </a:prstGeom>
          <a:ln w="12700">
            <a:solidFill>
              <a:srgbClr val="0B1F3A"/>
            </a:solidFill>
          </a:ln>
        </p:spPr>
      </p:cxnSp>
      <p:sp>
        <p:nvSpPr>
          <p:cNvPr id="7" name="Left header"/>
          <p:cNvSpPr txBox="1"/>
          <p:nvPr/>
        </p:nvSpPr>
        <p:spPr>
          <a:xfrm>
            <a:off x="508000" y="1536700"/>
            <a:ext cx="6731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300" b="1">
                <a:solidFill>
                  <a:srgbClr val="0B1F3A"/>
                </a:solidFill>
                <a:latin typeface="+mn-lt"/>
              </a:rPr>
              <a:t>Scorecard: Q1 FY26 vs budget and prior year</a:t>
            </a:r>
            <a:endParaRPr sz="1300"/>
          </a:p>
        </p:txBody>
      </p:sp>
      <p:sp>
        <p:nvSpPr>
          <p:cNvPr id="8" name="Right header"/>
          <p:cNvSpPr txBox="1"/>
          <p:nvPr/>
        </p:nvSpPr>
        <p:spPr>
          <a:xfrm>
            <a:off x="7493000" y="1536700"/>
            <a:ext cx="4191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300" b="1">
                <a:solidFill>
                  <a:srgbClr val="0B1F3A"/>
                </a:solidFill>
                <a:latin typeface="+mn-lt"/>
              </a:rPr>
              <a:t>Net debt room before 7.50x vs PHX II draws ($M)</a:t>
            </a:r>
            <a:endParaRPr sz="1300"/>
          </a:p>
        </p:txBody>
      </p:sp>
      <p:graphicFrame>
        <p:nvGraphicFramePr>
          <p:cNvPr id="9" name="Scorecard table"/>
          <p:cNvGraphicFramePr/>
          <p:nvPr/>
        </p:nvGraphicFramePr>
        <p:xfrm>
          <a:off x="508000" y="1778000"/>
          <a:ext cx="6731000" cy="31369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905000"/>
                <a:gridCol w="787400"/>
                <a:gridCol w="787400"/>
                <a:gridCol w="914400"/>
                <a:gridCol w="1066800"/>
                <a:gridCol w="1270000"/>
              </a:tblGrid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0B1F3A"/>
                          </a:solidFill>
                          <a:latin typeface="+mn-lt"/>
                        </a:rPr>
                        <a:t>KPI</a:t>
                      </a:r>
                      <a:endParaRPr sz="1050"/>
                    </a:p>
                  </a:txBody>
                  <a:tcPr marL="0" marR="50800" marT="25400" marB="25400" anchor="ctr">
                    <a:lnB w="12700">
                      <a:solidFill>
                        <a:srgbClr val="0B1F3A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0B1F3A"/>
                          </a:solidFill>
                          <a:latin typeface="+mn-lt"/>
                        </a:rPr>
                        <a:t>Q1 FY26</a:t>
                      </a:r>
                      <a:endParaRPr sz="1050"/>
                    </a:p>
                  </a:txBody>
                  <a:tcPr marL="50800" marR="50800" marT="25400" marB="25400" anchor="ctr">
                    <a:lnB w="12700">
                      <a:solidFill>
                        <a:srgbClr val="0B1F3A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0B1F3A"/>
                          </a:solidFill>
                          <a:latin typeface="+mn-lt"/>
                        </a:rPr>
                        <a:t>Budget</a:t>
                      </a:r>
                      <a:endParaRPr sz="1050"/>
                    </a:p>
                  </a:txBody>
                  <a:tcPr marL="50800" marR="50800" marT="25400" marB="25400" anchor="ctr">
                    <a:lnB w="12700">
                      <a:solidFill>
                        <a:srgbClr val="0B1F3A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0B1F3A"/>
                          </a:solidFill>
                          <a:latin typeface="+mn-lt"/>
                        </a:rPr>
                        <a:t>vs budget</a:t>
                      </a:r>
                      <a:endParaRPr sz="1050"/>
                    </a:p>
                  </a:txBody>
                  <a:tcPr marL="50800" marR="50800" marT="25400" marB="25400" anchor="ctr">
                    <a:lnB w="12700">
                      <a:solidFill>
                        <a:srgbClr val="0B1F3A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1">
                          <a:solidFill>
                            <a:srgbClr val="0B1F3A"/>
                          </a:solidFill>
                          <a:latin typeface="+mn-lt"/>
                        </a:rPr>
                        <a:t>vs Q1 FY25</a:t>
                      </a:r>
                      <a:endParaRPr sz="1050"/>
                    </a:p>
                  </a:txBody>
                  <a:tcPr marL="50800" marR="50800" marT="25400" marB="25400" anchor="ctr">
                    <a:lnB w="12700">
                      <a:solidFill>
                        <a:srgbClr val="0B1F3A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0B1F3A"/>
                          </a:solidFill>
                          <a:latin typeface="+mn-lt"/>
                        </a:rPr>
                        <a:t>Status</a:t>
                      </a:r>
                      <a:endParaRPr sz="1050"/>
                    </a:p>
                  </a:txBody>
                  <a:tcPr marL="50800" marR="50800" marT="25400" marB="25400" anchor="ctr">
                    <a:lnB w="12700">
                      <a:solidFill>
                        <a:srgbClr val="0B1F3A"/>
                      </a:solidFill>
                    </a:lnB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Revenue ($M)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113.0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111.5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+1.5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+20.0%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NOI ($M)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67.5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66.8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+0.7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+19.4%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Adjusted EBITDA ($M)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62.0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61.2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+0.8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+23.0%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MW leased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202.2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201.0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+1.2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+8.1 MW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MW commissioned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220.0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Occupancy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91.9%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91.4%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+0.5 pts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+3.7 pts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Churn, LTM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8.7%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10.0%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(1.3) pts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(0.9) pts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1E4620"/>
                          </a:solidFill>
                          <a:latin typeface="+mn-lt"/>
                        </a:rPr>
                        <a:t>On track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D9EAD3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Power margin ($M)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FY25 (8.2)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990000"/>
                          </a:solidFill>
                          <a:latin typeface="+mn-lt"/>
                        </a:rPr>
                        <a:t>Off plan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CCCC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Capex paid ($M)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75.7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108.8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(33.1)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n/a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7F4F00"/>
                          </a:solidFill>
                          <a:latin typeface="+mn-lt"/>
                        </a:rPr>
                        <a:t>Watch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5CD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PHX II FY26 spend ($M)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248.2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206.0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+42.2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n/a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990000"/>
                          </a:solidFill>
                          <a:latin typeface="+mn-lt"/>
                        </a:rPr>
                        <a:t>Off plan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CCCC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Net leverage, company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6.55x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7.50x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0.95x room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(0.08x) vs Q4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7F4F00"/>
                          </a:solidFill>
                          <a:latin typeface="+mn-lt"/>
                        </a:rPr>
                        <a:t>Watch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5CD"/>
                    </a:solidFill>
                  </a:tcPr>
                </a:tc>
              </a:tr>
              <a:tr h="234950">
                <a:tc>
                  <a:txBody>
                    <a:bodyPr/>
                    <a:p>
                      <a:pPr algn="l"/>
                      <a:r>
                        <a:rPr sz="1050" b="1">
                          <a:solidFill>
                            <a:srgbClr val="1A1A1A"/>
                          </a:solidFill>
                          <a:latin typeface="+mn-lt"/>
                        </a:rPr>
                        <a:t>Net leverage, agreement</a:t>
                      </a:r>
                      <a:endParaRPr sz="1050"/>
                    </a:p>
                  </a:txBody>
                  <a:tcPr marL="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6.90x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7.50x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0.60x room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050" b="0">
                          <a:solidFill>
                            <a:srgbClr val="1A1A1A"/>
                          </a:solidFill>
                          <a:latin typeface="+mn-lt"/>
                        </a:rPr>
                        <a:t>n/a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ctr"/>
                      <a:r>
                        <a:rPr sz="1050" b="1">
                          <a:solidFill>
                            <a:srgbClr val="990000"/>
                          </a:solidFill>
                          <a:latin typeface="+mn-lt"/>
                        </a:rPr>
                        <a:t>Off plan</a:t>
                      </a:r>
                      <a:endParaRPr sz="1050"/>
                    </a:p>
                  </a:txBody>
                  <a:tcPr marL="50800" marR="50800" marT="25400" marB="254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CC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Covenant chart"/>
          <p:cNvGraphicFramePr/>
          <p:nvPr/>
        </p:nvGraphicFramePr>
        <p:xfrm>
          <a:off x="7493000" y="1778000"/>
          <a:ext cx="4191000" cy="137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Why header"/>
          <p:cNvSpPr txBox="1"/>
          <p:nvPr/>
        </p:nvSpPr>
        <p:spPr>
          <a:xfrm>
            <a:off x="7493000" y="3225800"/>
            <a:ext cx="4191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300" b="1">
                <a:solidFill>
                  <a:srgbClr val="0B1F3A"/>
                </a:solidFill>
                <a:latin typeface="+mn-lt"/>
              </a:rPr>
              <a:t>Off plan and why</a:t>
            </a:r>
            <a:endParaRPr sz="1300"/>
          </a:p>
        </p:txBody>
      </p:sp>
      <p:sp>
        <p:nvSpPr>
          <p:cNvPr id="13" name="Raise header"/>
          <p:cNvSpPr txBox="1"/>
          <p:nvPr/>
        </p:nvSpPr>
        <p:spPr>
          <a:xfrm>
            <a:off x="508000" y="4953000"/>
            <a:ext cx="11176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300" b="1">
                <a:solidFill>
                  <a:srgbClr val="0B1F3A"/>
                </a:solidFill>
                <a:latin typeface="+mn-lt"/>
              </a:rPr>
              <a:t>Three things to raise with management</a:t>
            </a:r>
            <a:endParaRPr sz="1300"/>
          </a:p>
        </p:txBody>
      </p:sp>
      <p:sp>
        <p:nvSpPr>
          <p:cNvPr id="14" name="Raise card 1"/>
          <p:cNvSpPr/>
          <p:nvPr/>
        </p:nvSpPr>
        <p:spPr>
          <a:xfrm>
            <a:off x="508000" y="5181600"/>
            <a:ext cx="3623733" cy="1092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5" name="Raise title 1"/>
          <p:cNvSpPr txBox="1"/>
          <p:nvPr/>
        </p:nvSpPr>
        <p:spPr>
          <a:xfrm>
            <a:off x="635000" y="5257800"/>
            <a:ext cx="3369733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1. Lender-basis leverage and the draw path</a:t>
            </a:r>
            <a:endParaRPr sz="1100"/>
          </a:p>
        </p:txBody>
      </p:sp>
      <p:sp>
        <p:nvSpPr>
          <p:cNvPr id="16" name="Raise body 1"/>
          <p:cNvSpPr txBox="1"/>
          <p:nvPr/>
        </p:nvSpPr>
        <p:spPr>
          <a:xfrm>
            <a:off x="635000" y="5461000"/>
            <a:ext cx="3369733" cy="787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We get </a:t>
            </a:r>
            <a:r>
              <a:rPr sz="1000" b="0">
                <a:solidFill>
                  <a:srgbClr val="1A1A1A"/>
                </a:solidFill>
                <a:latin typeface="+mn-lt"/>
              </a:rPr>
              <a:t>6.90x</a:t>
            </a:r>
            <a:r>
              <a:rPr sz="1000" b="0">
                <a:solidFill>
                  <a:srgbClr val="1A1A1A"/>
                </a:solidFill>
                <a:latin typeface="+mn-lt"/>
              </a:rPr>
              <a:t>, not 6.55x, once interest income and straight-line rent come out as the definition requires. Ask for the lender calculation and a quarterly leverage forecast to PHX II rent start.</a:t>
            </a:r>
            <a:endParaRPr sz="1000"/>
          </a:p>
        </p:txBody>
      </p:sp>
      <p:sp>
        <p:nvSpPr>
          <p:cNvPr id="17" name="Raise card 2"/>
          <p:cNvSpPr/>
          <p:nvPr/>
        </p:nvSpPr>
        <p:spPr>
          <a:xfrm>
            <a:off x="4284133" y="5181600"/>
            <a:ext cx="3623733" cy="1092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8" name="Raise title 2"/>
          <p:cNvSpPr txBox="1"/>
          <p:nvPr/>
        </p:nvSpPr>
        <p:spPr>
          <a:xfrm>
            <a:off x="4411133" y="5257800"/>
            <a:ext cx="3369733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2. PHX II cost-to-complete and funding</a:t>
            </a:r>
            <a:endParaRPr sz="1100"/>
          </a:p>
        </p:txBody>
      </p:sp>
      <p:sp>
        <p:nvSpPr>
          <p:cNvPr id="19" name="Raise body 2"/>
          <p:cNvSpPr txBox="1"/>
          <p:nvPr/>
        </p:nvSpPr>
        <p:spPr>
          <a:xfrm>
            <a:off x="4411133" y="5461000"/>
            <a:ext cx="3369733" cy="787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FY26 spend runs $42.2M over budget, contingency is overdrawn and a </a:t>
            </a:r>
            <a:r>
              <a:rPr sz="1000" b="0">
                <a:solidFill>
                  <a:srgbClr val="1A1A1A"/>
                </a:solidFill>
                <a:latin typeface="+mn-lt"/>
              </a:rPr>
              <a:t>$4.6M</a:t>
            </a:r>
            <a:r>
              <a:rPr sz="1000" b="0">
                <a:solidFill>
                  <a:srgbClr val="1A1A1A"/>
                </a:solidFill>
                <a:latin typeface="+mn-lt"/>
              </a:rPr>
              <a:t> claim sits outside budget, while the board deck calls contingency within plan. Ask for a re-forecast and funding plan.</a:t>
            </a:r>
            <a:endParaRPr sz="1000"/>
          </a:p>
        </p:txBody>
      </p:sp>
      <p:sp>
        <p:nvSpPr>
          <p:cNvPr id="20" name="Raise card 3"/>
          <p:cNvSpPr/>
          <p:nvPr/>
        </p:nvSpPr>
        <p:spPr>
          <a:xfrm>
            <a:off x="8060267" y="5181600"/>
            <a:ext cx="3623733" cy="1092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1" name="Raise title 3"/>
          <p:cNvSpPr txBox="1"/>
          <p:nvPr/>
        </p:nvSpPr>
        <p:spPr>
          <a:xfrm>
            <a:off x="8187267" y="5257800"/>
            <a:ext cx="3369733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3. Power recovery and PHX II pricing</a:t>
            </a:r>
            <a:endParaRPr sz="1100"/>
          </a:p>
        </p:txBody>
      </p:sp>
      <p:sp>
        <p:nvSpPr>
          <p:cNvPr id="22" name="Raise body 3"/>
          <p:cNvSpPr txBox="1"/>
          <p:nvPr/>
        </p:nvSpPr>
        <p:spPr>
          <a:xfrm>
            <a:off x="8187267" y="5461000"/>
            <a:ext cx="3369733" cy="787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Power is booked at zero margin by construction; FY25 interval data show </a:t>
            </a:r>
            <a:r>
              <a:rPr sz="1000" b="0">
                <a:solidFill>
                  <a:srgbClr val="1A1A1A"/>
                </a:solidFill>
                <a:latin typeface="+mn-lt"/>
              </a:rPr>
              <a:t>$8.2M</a:t>
            </a:r>
            <a:r>
              <a:rPr sz="1000" b="0">
                <a:solidFill>
                  <a:srgbClr val="1A1A1A"/>
                </a:solidFill>
                <a:latin typeface="+mn-lt"/>
              </a:rPr>
              <a:t> unrecovered. Ask for utility cost vs billed by campus, and the underwriting rate behind the 18 MW LOI at </a:t>
            </a:r>
            <a:r>
              <a:rPr sz="1000" b="0">
                <a:solidFill>
                  <a:srgbClr val="1A1A1A"/>
                </a:solidFill>
                <a:latin typeface="+mn-lt"/>
              </a:rPr>
              <a:t>$118/kW/mo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</p:txBody>
      </p:sp>
      <p:sp>
        <p:nvSpPr>
          <p:cNvPr id="23" name="Footnote"/>
          <p:cNvSpPr txBox="1"/>
          <p:nvPr/>
        </p:nvSpPr>
        <p:spPr>
          <a:xfrm>
            <a:off x="508000" y="6350000"/>
            <a:ext cx="11176000" cy="482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800" b="0">
                <a:solidFill>
                  <a:srgbClr val="595959"/>
                </a:solidFill>
                <a:latin typeface="+mn-lt"/>
              </a:rPr>
              <a:t>Illustrative: Ironvale Digital Infrastructure is a fictional company (PE Bench). Capex budget is the FY26 budget spread evenly by quarter; agreement-basis leverage excludes interest income and straight-line rent (Q1 FY25 straight-line rent estimated); room assumes flat EBITDA. Prior-year MW per the KPI dashboard, as the flash's Q1 FY25 figures (188.6 MW leased, 214 MW commissioned) conflict with the capacity bridge. Sources: Q1 FY26 flash report; Q1 FY26 financial statements; FY25 management accounts; FY26 budget and LRP; KPI dashboard Q1 FY26; occupancy and capacity bridge; leasing pipeline reports; PHX II construction budget; compliance certificate FY25 Q4 p2; credit agreement p11-12, p49; Amendment No. 1 p2; FY25 power interval data; board deck May 2026 p3.</a:t>
            </a:r>
            <a:endParaRPr sz="800"/>
          </a:p>
        </p:txBody>
      </p:sp>
      <p:sp>
        <p:nvSpPr>
          <p:cNvPr id="24" name="Why bullets"/>
          <p:cNvSpPr txBox="1"/>
          <p:nvPr/>
        </p:nvSpPr>
        <p:spPr>
          <a:xfrm>
            <a:off x="7493000" y="3454400"/>
            <a:ext cx="4191000" cy="1371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1">
                <a:solidFill>
                  <a:srgbClr val="1A1A1A"/>
                </a:solidFill>
                <a:latin typeface="+mn-lt"/>
              </a:rPr>
              <a:t>PHX II: </a:t>
            </a:r>
            <a:r>
              <a:rPr sz="1000" b="0">
                <a:solidFill>
                  <a:srgbClr val="1A1A1A"/>
                </a:solidFill>
                <a:latin typeface="+mn-lt"/>
              </a:rPr>
              <a:t>the $206.0M FY26 budget leaves out </a:t>
            </a:r>
            <a:r>
              <a:rPr sz="1000" b="0">
                <a:solidFill>
                  <a:srgbClr val="1A1A1A"/>
                </a:solidFill>
                <a:latin typeface="+mn-lt"/>
              </a:rPr>
              <a:t>$71.0M</a:t>
            </a:r>
            <a:r>
              <a:rPr sz="1000" b="0">
                <a:solidFill>
                  <a:srgbClr val="1A1A1A"/>
                </a:solidFill>
                <a:latin typeface="+mn-lt"/>
              </a:rPr>
              <a:t> spent in Q1, so FY26 spend runs to $248.2M; contingency is $1.8M overdrawn.</a:t>
            </a:r>
            <a:endParaRPr sz="1000"/>
          </a:p>
          <a:p>
            <a:pPr>
              <a:spcBef>
                <a:spcPts val="4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Covenant: </a:t>
            </a:r>
            <a:r>
              <a:rPr sz="1000" b="0">
                <a:solidFill>
                  <a:srgbClr val="1A1A1A"/>
                </a:solidFill>
                <a:latin typeface="+mn-lt"/>
              </a:rPr>
              <a:t>$127.7M of PHX II draws to December use nearly all of the </a:t>
            </a:r>
            <a:r>
              <a:rPr sz="1000" b="0">
                <a:solidFill>
                  <a:srgbClr val="1A1A1A"/>
                </a:solidFill>
                <a:latin typeface="+mn-lt"/>
              </a:rPr>
              <a:t>$134.7M</a:t>
            </a:r>
            <a:r>
              <a:rPr sz="1000" b="0">
                <a:solidFill>
                  <a:srgbClr val="1A1A1A"/>
                </a:solidFill>
                <a:latin typeface="+mn-lt"/>
              </a:rPr>
              <a:t> of room on the agreement's EBITDA definition.</a:t>
            </a:r>
            <a:endParaRPr sz="1000"/>
          </a:p>
          <a:p>
            <a:pPr>
              <a:spcBef>
                <a:spcPts val="4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Plan gap: </a:t>
            </a:r>
            <a:r>
              <a:rPr sz="1000" b="0">
                <a:solidFill>
                  <a:srgbClr val="1A1A1A"/>
                </a:solidFill>
                <a:latin typeface="+mn-lt"/>
              </a:rPr>
              <a:t>29.8 MW</a:t>
            </a:r>
            <a:r>
              <a:rPr sz="1000" b="0">
                <a:solidFill>
                  <a:srgbClr val="1A1A1A"/>
                </a:solidFill>
                <a:latin typeface="+mn-lt"/>
              </a:rPr>
              <a:t> still to add by December, and Q2-Q4 lease revenue must average </a:t>
            </a:r>
            <a:r>
              <a:rPr sz="1000" b="0">
                <a:solidFill>
                  <a:srgbClr val="1A1A1A"/>
                </a:solidFill>
                <a:latin typeface="+mn-lt"/>
              </a:rPr>
              <a:t>$92.7M</a:t>
            </a:r>
            <a:r>
              <a:rPr sz="1000" b="0">
                <a:solidFill>
                  <a:srgbClr val="1A1A1A"/>
                </a:solidFill>
                <a:latin typeface="+mn-lt"/>
              </a:rPr>
              <a:t> a quarter vs $82.9M in Q1.</a:t>
            </a:r>
            <a:endParaRPr sz="1000"/>
          </a:p>
          <a:p>
            <a:pPr>
              <a:spcBef>
                <a:spcPts val="400"/>
              </a:spcBef>
            </a:pPr>
            <a:r>
              <a:rPr sz="1000" b="1">
                <a:solidFill>
                  <a:srgbClr val="1A1A1A"/>
                </a:solidFill>
                <a:latin typeface="+mn-lt"/>
              </a:rPr>
              <a:t>Reporting: </a:t>
            </a:r>
            <a:r>
              <a:rPr sz="1000" b="0">
                <a:solidFill>
                  <a:srgbClr val="1A1A1A"/>
                </a:solidFill>
                <a:latin typeface="+mn-lt"/>
              </a:rPr>
              <a:t>flash prior-year MW growth (+13.6 MW vs </a:t>
            </a:r>
            <a:r>
              <a:rPr sz="1000" b="0">
                <a:solidFill>
                  <a:srgbClr val="1A1A1A"/>
                </a:solidFill>
                <a:latin typeface="+mn-lt"/>
              </a:rPr>
              <a:t>+8.1 MW</a:t>
            </a:r>
            <a:r>
              <a:rPr sz="1000" b="0">
                <a:solidFill>
                  <a:srgbClr val="1A1A1A"/>
                </a:solidFill>
                <a:latin typeface="+mn-lt"/>
              </a:rPr>
              <a:t>) and other income ($3.8M vs </a:t>
            </a:r>
            <a:r>
              <a:rPr sz="1000" b="0">
                <a:solidFill>
                  <a:srgbClr val="1A1A1A"/>
                </a:solidFill>
                <a:latin typeface="+mn-lt"/>
              </a:rPr>
              <a:t>$4.3M</a:t>
            </a:r>
            <a:r>
              <a:rPr sz="1000" b="0">
                <a:solidFill>
                  <a:srgbClr val="1A1A1A"/>
                </a:solidFill>
                <a:latin typeface="+mn-lt"/>
              </a:rPr>
              <a:t> in the statements) do not tie.</a:t>
            </a:r>
            <a:endParaRPr sz="10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2026-10-22T23:54:22.627Z</dcterms:modified>
</cp:coreProperties>
</file>