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41248" y="792480"/>
            <a:ext cx="105095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254000"/>
            <a:ext cx="10509504" cy="538480"/>
          </a:xfrm>
        </p:spPr>
        <p:txBody>
          <a:bodyPr lIns="0" tIns="0" rIns="0" bIns="0" anchor="b"/>
          <a:p>
            <a:r>
              <a:rPr sz="2800" b="0">
                <a:latin typeface="Georgia"/>
              </a:rPr>
              <a:t>Diligence supports </a:t>
            </a:r>
            <a:r>
              <a:rPr sz="2800" b="0">
                <a:latin typeface="Georgia"/>
              </a:rPr>
              <a:t>$43.1M</a:t>
            </a:r>
            <a:r>
              <a:rPr sz="2800" b="0">
                <a:latin typeface="Georgia"/>
              </a:rPr>
              <a:t> to </a:t>
            </a:r>
            <a:r>
              <a:rPr sz="2800" b="0">
                <a:latin typeface="Georgia"/>
              </a:rPr>
              <a:t>$46.4M</a:t>
            </a:r>
            <a:r>
              <a:rPr sz="2800" b="0">
                <a:latin typeface="Georgia"/>
              </a:rPr>
              <a:t>, below the </a:t>
            </a:r>
            <a:r>
              <a:rPr sz="2800" b="0">
                <a:latin typeface="Georgia"/>
              </a:rPr>
              <a:t>$48.0M</a:t>
            </a:r>
            <a:r>
              <a:rPr sz="2800" b="0">
                <a:latin typeface="Georgia"/>
              </a:rPr>
              <a:t> ask</a:t>
            </a:r>
          </a:p>
        </p:txBody>
      </p:sp>
      <p:sp>
        <p:nvSpPr>
          <p:cNvPr id="3" name="Date Placeholder 3"/>
          <p:cNvSpPr/>
          <p:nvPr>
            <p:ph type="dt" sz="half" idx="10"/>
          </p:nvPr>
        </p:nvSpPr>
        <p:spPr/>
      </p:sp>
      <p:sp>
        <p:nvSpPr>
          <p:cNvPr id="4" name="Slide Number Placeholder 8"/>
          <p:cNvSpPr/>
          <p:nvPr>
            <p:ph type="sldNum" sz="quarter" idx="11"/>
          </p:nvPr>
        </p:nvSpPr>
        <p:spPr/>
      </p:sp>
      <p:sp>
        <p:nvSpPr>
          <p:cNvPr id="7" name="Subtitle"/>
          <p:cNvSpPr txBox="1"/>
          <p:nvPr/>
        </p:nvSpPr>
        <p:spPr>
          <a:xfrm>
            <a:off x="841248" y="830580"/>
            <a:ext cx="10509504" cy="2540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600" b="0">
                <a:solidFill>
                  <a:srgbClr val="1A1A1A"/>
                </a:solidFill>
                <a:latin typeface="+mn-lt"/>
              </a:rPr>
              <a:t>NOI is overstated, capital is </a:t>
            </a:r>
            <a:r>
              <a:rPr sz="1600" b="1">
                <a:solidFill>
                  <a:srgbClr val="1A1A1A"/>
                </a:solidFill>
                <a:latin typeface="+mn-lt"/>
              </a:rPr>
              <a:t>$773,000</a:t>
            </a:r>
            <a:r>
              <a:rPr sz="1600" b="0">
                <a:solidFill>
                  <a:srgbClr val="1A1A1A"/>
                </a:solidFill>
                <a:latin typeface="+mn-lt"/>
              </a:rPr>
              <a:t> over budget, and title, flood and environmental issues need cure</a:t>
            </a:r>
            <a:endParaRPr sz="1600"/>
          </a:p>
        </p:txBody>
      </p:sp>
      <p:sp>
        <p:nvSpPr>
          <p:cNvPr id="8" name="Status label"/>
          <p:cNvSpPr txBox="1"/>
          <p:nvPr/>
        </p:nvSpPr>
        <p:spPr>
          <a:xfrm>
            <a:off x="841248" y="1193800"/>
            <a:ext cx="3657600" cy="2286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400" b="1">
                <a:solidFill>
                  <a:srgbClr val="1A1A1A"/>
                </a:solidFill>
                <a:latin typeface="+mn-lt"/>
              </a:rPr>
              <a:t>Diligence status by workstream (</a:t>
            </a:r>
            <a:r>
              <a:rPr sz="1400" b="1">
                <a:solidFill>
                  <a:srgbClr val="1A1A1A"/>
                </a:solidFill>
                <a:latin typeface="+mn-lt"/>
              </a:rPr>
              <a:t>61 items</a:t>
            </a:r>
            <a:r>
              <a:rPr sz="1400" b="1">
                <a:solidFill>
                  <a:srgbClr val="1A1A1A"/>
                </a:solidFill>
                <a:latin typeface="+mn-lt"/>
              </a:rPr>
              <a:t>)</a:t>
            </a:r>
            <a:endParaRPr sz="1400"/>
          </a:p>
        </p:txBody>
      </p:sp>
      <p:graphicFrame>
        <p:nvGraphicFramePr>
          <p:cNvPr id="9" name="Status heat map"/>
          <p:cNvGraphicFramePr/>
          <p:nvPr/>
        </p:nvGraphicFramePr>
        <p:xfrm>
          <a:off x="841248" y="1447800"/>
          <a:ext cx="3657600" cy="3185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27200"/>
                <a:gridCol w="584200"/>
                <a:gridCol w="609600"/>
                <a:gridCol w="736600"/>
              </a:tblGrid>
              <a:tr h="26543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Workstream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Clear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Issue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Missing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Title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7C29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1A29C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Survey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B489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FCCC9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Zoning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ADECA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FCCC9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Environmental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8D0B4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0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Physical condition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5B489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0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Leases and estoppels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8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FCCC9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Financials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5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3A67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DB8D85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Insurance and flood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8D0B4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8B7B2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Closing deliverables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0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ADECA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FFFFFF"/>
                          </a:solidFill>
                          <a:latin typeface="+mn-lt"/>
                        </a:rPr>
                        <a:t>8</a:t>
                      </a:r>
                      <a:endParaRPr sz="1100"/>
                    </a:p>
                  </a:txBody>
                  <a:tcPr marL="50800" marR="76200" marT="25400" marB="25400" anchor="ctr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Total</a:t>
                      </a:r>
                      <a:endParaRPr sz="1100"/>
                    </a:p>
                  </a:txBody>
                  <a:tcPr marL="50800" marR="76200" marT="25400" marB="25400" anchor="ctr">
                    <a:lnT w="9525">
                      <a:solidFill>
                        <a:srgbClr val="1A1A1A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11</a:t>
                      </a:r>
                      <a:endParaRPr sz="1100"/>
                    </a:p>
                  </a:txBody>
                  <a:tcPr marL="50800" marR="76200" marT="25400" marB="25400" anchor="ctr">
                    <a:lnT w="9525">
                      <a:solidFill>
                        <a:srgbClr val="1A1A1A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30</a:t>
                      </a:r>
                      <a:endParaRPr sz="1100"/>
                    </a:p>
                  </a:txBody>
                  <a:tcPr marL="50800" marR="76200" marT="25400" marB="25400" anchor="ctr">
                    <a:lnT w="9525">
                      <a:solidFill>
                        <a:srgbClr val="1A1A1A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20</a:t>
                      </a:r>
                      <a:endParaRPr sz="1100"/>
                    </a:p>
                  </a:txBody>
                  <a:tcPr marL="50800" marR="76200" marT="25400" marB="25400" anchor="ctr">
                    <a:lnT w="9525">
                      <a:solidFill>
                        <a:srgbClr val="1A1A1A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Findings label"/>
          <p:cNvSpPr txBox="1"/>
          <p:nvPr/>
        </p:nvSpPr>
        <p:spPr>
          <a:xfrm>
            <a:off x="4702048" y="1193800"/>
            <a:ext cx="6648704" cy="2286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400" b="1">
                <a:solidFill>
                  <a:srgbClr val="1A1A1A"/>
                </a:solidFill>
                <a:latin typeface="+mn-lt"/>
              </a:rPr>
              <a:t>Top findings, exposure and action</a:t>
            </a:r>
            <a:endParaRPr sz="1400"/>
          </a:p>
        </p:txBody>
      </p:sp>
      <p:graphicFrame>
        <p:nvGraphicFramePr>
          <p:cNvPr id="11" name="Findings table"/>
          <p:cNvGraphicFramePr/>
          <p:nvPr/>
        </p:nvGraphicFramePr>
        <p:xfrm>
          <a:off x="4702048" y="1447800"/>
          <a:ext cx="6648704" cy="3185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72104"/>
                <a:gridCol w="1066800"/>
                <a:gridCol w="685800"/>
                <a:gridCol w="1524000"/>
              </a:tblGrid>
              <a:tr h="26543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Finding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Exposure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Unit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Action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A-100 can exit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30 Jun 2028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OM says 2032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$1,657,032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total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Capital over OM roof budget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$773,000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total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of which 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Bldg C roof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 above OM budget</a:t>
                      </a:r>
                      <a:endParaRPr sz="1100"/>
                    </a:p>
                  </a:txBody>
                  <a:tcPr marL="2032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$462,000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total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Building C roof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, gross cost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$612,000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total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Taxes reset at 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$48.0M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 price; OM keeps 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$28.4M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$441,000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a year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One-time termination fee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 inside OM in-place NOI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$142,000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a year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F-300 renewal unsigned; lease ended 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31 May 2026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$100,650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a year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Diligence credits: 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C-200 unpaid TI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, </a:t>
                      </a:r>
                      <a:r>
                        <a:rPr sz="1100" b="0">
                          <a:solidFill>
                            <a:srgbClr val="1A1A1A"/>
                          </a:solidFill>
                        </a:rPr>
                        <a:t>B-200 free rent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$55,784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sz="1100" b="0">
                          <a:solidFill>
                            <a:srgbClr val="1A1A1A"/>
                          </a:solidFill>
                        </a:rPr>
                        <a:t>total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Building E fuel tank has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 TCEQ closure record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$25,000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Phase II</a:t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Item 9 easement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holds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14 of 24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trailer stalls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Not quantified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  <a:tr h="26543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Bldg F parking: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0.6 acres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in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Zone AE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, uninsured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Not quantified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100"/>
                    </a:p>
                  </a:txBody>
                  <a:tcPr marL="635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</a:t>
                      </a:r>
                      <a:endParaRPr sz="1100"/>
                    </a:p>
                  </a:txBody>
                  <a:tcPr marL="50800" marR="508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" name="Price label"/>
          <p:cNvSpPr txBox="1"/>
          <p:nvPr/>
        </p:nvSpPr>
        <p:spPr>
          <a:xfrm>
            <a:off x="841248" y="4759960"/>
            <a:ext cx="10509504" cy="2286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400" b="1">
                <a:solidFill>
                  <a:srgbClr val="1A1A1A"/>
                </a:solidFill>
                <a:latin typeface="+mn-lt"/>
              </a:rPr>
              <a:t>Price view ($M)</a:t>
            </a:r>
            <a:endParaRPr sz="1400"/>
          </a:p>
        </p:txBody>
      </p:sp>
      <p:sp>
        <p:nvSpPr>
          <p:cNvPr id="23" name="Price range bar"/>
          <p:cNvSpPr/>
          <p:nvPr/>
        </p:nvSpPr>
        <p:spPr>
          <a:xfrm>
            <a:off x="841248" y="5242560"/>
            <a:ext cx="7053532" cy="152400"/>
          </a:xfrm>
          <a:prstGeom prst="rect">
            <a:avLst/>
          </a:prstGeom>
          <a:solidFill>
            <a:srgbClr val="8FAADC"/>
          </a:solidFill>
          <a:ln>
            <a:noFill/>
          </a:ln>
        </p:spPr>
      </p:sp>
      <p:cxnSp>
        <p:nvCxnSpPr>
          <p:cNvPr id="24" name="DCF marker"/>
          <p:cNvCxnSpPr/>
          <p:nvPr/>
        </p:nvCxnSpPr>
        <p:spPr>
          <a:xfrm>
            <a:off x="7894780" y="5204460"/>
            <a:ext cx="0" cy="190500"/>
          </a:xfrm>
          <a:prstGeom prst="line">
            <a:avLst/>
          </a:prstGeom>
          <a:ln w="28575">
            <a:solidFill>
              <a:srgbClr val="002060"/>
            </a:solidFill>
          </a:ln>
        </p:spPr>
      </p:cxnSp>
      <p:cxnSp>
        <p:nvCxnSpPr>
          <p:cNvPr id="25" name="Appraisal marker"/>
          <p:cNvCxnSpPr/>
          <p:nvPr/>
        </p:nvCxnSpPr>
        <p:spPr>
          <a:xfrm>
            <a:off x="7491772" y="5242560"/>
            <a:ext cx="0" cy="190500"/>
          </a:xfrm>
          <a:prstGeom prst="line">
            <a:avLst/>
          </a:prstGeom>
          <a:ln w="28575">
            <a:solidFill>
              <a:srgbClr val="595959"/>
            </a:solidFill>
          </a:ln>
        </p:spPr>
      </p:cxnSp>
      <p:sp>
        <p:nvSpPr>
          <p:cNvPr id="26" name="DCF label"/>
          <p:cNvSpPr txBox="1"/>
          <p:nvPr/>
        </p:nvSpPr>
        <p:spPr>
          <a:xfrm>
            <a:off x="5735780" y="5013960"/>
            <a:ext cx="43180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100" b="0">
                <a:solidFill>
                  <a:srgbClr val="1A1A1A"/>
                </a:solidFill>
                <a:latin typeface="+mn-lt"/>
              </a:rPr>
              <a:t>DCF bid: </a:t>
            </a:r>
            <a:r>
              <a:rPr sz="1100" b="0">
                <a:solidFill>
                  <a:srgbClr val="1A1A1A"/>
                </a:solidFill>
                <a:latin typeface="+mn-lt"/>
              </a:rPr>
              <a:t>8.0% unlevered IRR</a:t>
            </a:r>
            <a:r>
              <a:rPr sz="1100" b="0">
                <a:solidFill>
                  <a:srgbClr val="1A1A1A"/>
                </a:solidFill>
                <a:latin typeface="+mn-lt"/>
              </a:rPr>
              <a:t>, vacancy leased up  </a:t>
            </a:r>
            <a:r>
              <a:rPr sz="1100" b="1">
                <a:solidFill>
                  <a:srgbClr val="1A1A1A"/>
                </a:solidFill>
                <a:latin typeface="+mn-lt"/>
              </a:rPr>
              <a:t>$46.4M</a:t>
            </a:r>
            <a:r>
              <a:rPr sz="1100" b="0">
                <a:solidFill>
                  <a:srgbClr val="1A1A1A"/>
                </a:solidFill>
                <a:latin typeface="+mn-lt"/>
              </a:rPr>
              <a:t>²</a:t>
            </a:r>
            <a:endParaRPr sz="1100"/>
          </a:p>
        </p:txBody>
      </p:sp>
      <p:sp>
        <p:nvSpPr>
          <p:cNvPr id="27" name="Appraisal label"/>
          <p:cNvSpPr txBox="1"/>
          <p:nvPr/>
        </p:nvSpPr>
        <p:spPr>
          <a:xfrm>
            <a:off x="6348772" y="5433060"/>
            <a:ext cx="2286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100" b="0">
                <a:solidFill>
                  <a:srgbClr val="1A1A1A"/>
                </a:solidFill>
                <a:latin typeface="+mn-lt"/>
              </a:rPr>
              <a:t>Appraisal, 1 Sep 2026  </a:t>
            </a:r>
            <a:r>
              <a:rPr sz="1100" b="1">
                <a:solidFill>
                  <a:srgbClr val="1A1A1A"/>
                </a:solidFill>
                <a:latin typeface="+mn-lt"/>
              </a:rPr>
              <a:t>$46.2M</a:t>
            </a:r>
            <a:endParaRPr sz="1100"/>
          </a:p>
        </p:txBody>
      </p:sp>
      <p:sp>
        <p:nvSpPr>
          <p:cNvPr id="28" name="Direct-cap label"/>
          <p:cNvSpPr txBox="1"/>
          <p:nvPr/>
        </p:nvSpPr>
        <p:spPr>
          <a:xfrm>
            <a:off x="841248" y="5433060"/>
            <a:ext cx="3810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100" b="0">
                <a:solidFill>
                  <a:srgbClr val="1A1A1A"/>
                </a:solidFill>
                <a:latin typeface="+mn-lt"/>
              </a:rPr>
              <a:t>Direct-cap check  </a:t>
            </a:r>
            <a:r>
              <a:rPr sz="1100" b="1">
                <a:solidFill>
                  <a:srgbClr val="1A1A1A"/>
                </a:solidFill>
                <a:latin typeface="+mn-lt"/>
              </a:rPr>
              <a:t>$43.1M</a:t>
            </a:r>
            <a:r>
              <a:rPr sz="1100" b="0">
                <a:solidFill>
                  <a:srgbClr val="1A1A1A"/>
                </a:solidFill>
                <a:latin typeface="+mn-lt"/>
              </a:rPr>
              <a:t>¹</a:t>
            </a:r>
            <a:endParaRPr sz="1100"/>
          </a:p>
        </p:txBody>
      </p:sp>
      <p:sp>
        <p:nvSpPr>
          <p:cNvPr id="29" name="Direct-cap basis"/>
          <p:cNvSpPr txBox="1"/>
          <p:nvPr/>
        </p:nvSpPr>
        <p:spPr>
          <a:xfrm>
            <a:off x="841248" y="5610860"/>
            <a:ext cx="4318000" cy="1651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000" b="0">
                <a:solidFill>
                  <a:srgbClr val="7F7F7F"/>
                </a:solidFill>
                <a:latin typeface="+mn-lt"/>
              </a:rPr>
              <a:t>OM </a:t>
            </a:r>
            <a:r>
              <a:rPr sz="1000" b="0">
                <a:solidFill>
                  <a:srgbClr val="7F7F7F"/>
                </a:solidFill>
                <a:latin typeface="+mn-lt"/>
              </a:rPr>
              <a:t>6.00%</a:t>
            </a:r>
            <a:r>
              <a:rPr sz="1000" b="0">
                <a:solidFill>
                  <a:srgbClr val="7F7F7F"/>
                </a:solidFill>
                <a:latin typeface="+mn-lt"/>
              </a:rPr>
              <a:t> cap on in-place NOI, F-300 at zero, no lease-up</a:t>
            </a:r>
            <a:endParaRPr sz="1000"/>
          </a:p>
        </p:txBody>
      </p:sp>
      <p:sp>
        <p:nvSpPr>
          <p:cNvPr id="30" name="Ask label"/>
          <p:cNvSpPr txBox="1"/>
          <p:nvPr/>
        </p:nvSpPr>
        <p:spPr>
          <a:xfrm>
            <a:off x="8810752" y="5433060"/>
            <a:ext cx="2540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Asking price  </a:t>
            </a:r>
            <a:r>
              <a:rPr sz="1100" b="1">
                <a:solidFill>
                  <a:srgbClr val="1A1A1A"/>
                </a:solidFill>
                <a:latin typeface="+mn-lt"/>
              </a:rPr>
              <a:t>$48.0M</a:t>
            </a:r>
            <a:endParaRPr sz="1100"/>
          </a:p>
        </p:txBody>
      </p:sp>
      <p:sp>
        <p:nvSpPr>
          <p:cNvPr id="31" name="Ask basis"/>
          <p:cNvSpPr txBox="1"/>
          <p:nvPr/>
        </p:nvSpPr>
        <p:spPr>
          <a:xfrm>
            <a:off x="8810752" y="5610860"/>
            <a:ext cx="2540000" cy="1651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0">
                <a:solidFill>
                  <a:srgbClr val="7F7F7F"/>
                </a:solidFill>
                <a:latin typeface="+mn-lt"/>
              </a:rPr>
              <a:t>Offering memorandum</a:t>
            </a:r>
            <a:endParaRPr sz="1000"/>
          </a:p>
        </p:txBody>
      </p:sp>
      <p:sp>
        <p:nvSpPr>
          <p:cNvPr id="32" name="Footnotes"/>
          <p:cNvSpPr txBox="1"/>
          <p:nvPr/>
        </p:nvSpPr>
        <p:spPr>
          <a:xfrm>
            <a:off x="841248" y="5852160"/>
            <a:ext cx="10509504" cy="2794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900" b="0">
                <a:solidFill>
                  <a:srgbClr val="7F7F7F"/>
                </a:solidFill>
                <a:latin typeface="+mn-lt"/>
              </a:rPr>
              <a:t>¹ Adjusted in-place NOI of </a:t>
            </a:r>
            <a:r>
              <a:rPr sz="900" b="0">
                <a:solidFill>
                  <a:srgbClr val="7F7F7F"/>
                </a:solidFill>
                <a:latin typeface="+mn-lt"/>
              </a:rPr>
              <a:t>$2,622,594</a:t>
            </a:r>
            <a:r>
              <a:rPr sz="900" b="0">
                <a:solidFill>
                  <a:srgbClr val="7F7F7F"/>
                </a:solidFill>
                <a:latin typeface="+mn-lt"/>
              </a:rPr>
              <a:t> at 6.00%, less the </a:t>
            </a:r>
            <a:r>
              <a:rPr sz="900" b="0">
                <a:solidFill>
                  <a:srgbClr val="7F7F7F"/>
                </a:solidFill>
                <a:latin typeface="+mn-lt"/>
              </a:rPr>
              <a:t>$612,000</a:t>
            </a:r>
            <a:r>
              <a:rPr sz="900" b="0">
                <a:solidFill>
                  <a:srgbClr val="7F7F7F"/>
                </a:solidFill>
                <a:latin typeface="+mn-lt"/>
              </a:rPr>
              <a:t> Building C roof; it still deducts the </a:t>
            </a:r>
            <a:r>
              <a:rPr sz="900" b="0">
                <a:solidFill>
                  <a:srgbClr val="7F7F7F"/>
                </a:solidFill>
                <a:latin typeface="+mn-lt"/>
              </a:rPr>
              <a:t>$5,472</a:t>
            </a:r>
            <a:r>
              <a:rPr sz="900" b="0">
                <a:solidFill>
                  <a:srgbClr val="7F7F7F"/>
                </a:solidFill>
                <a:latin typeface="+mn-lt"/>
              </a:rPr>
              <a:t> C-100 rent step, which is timing only (starts </a:t>
            </a:r>
            <a:r>
              <a:rPr sz="900" b="0">
                <a:solidFill>
                  <a:srgbClr val="7F7F7F"/>
                </a:solidFill>
                <a:latin typeface="+mn-lt"/>
              </a:rPr>
              <a:t>1 Nov 2026</a:t>
            </a:r>
            <a:r>
              <a:rPr sz="900" b="0">
                <a:solidFill>
                  <a:srgbClr val="7F7F7F"/>
                </a:solidFill>
                <a:latin typeface="+mn-lt"/>
              </a:rPr>
              <a:t>, before closing).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² </a:t>
            </a:r>
            <a:r>
              <a:rPr sz="900">
                <a:solidFill>
                  <a:srgbClr val="7F7F7F"/>
                </a:solidFill>
                <a:latin typeface="+mn-lt"/>
              </a:rPr>
              <a:t>Compound underwriting model</a:t>
            </a:r>
            <a:r>
              <a:rPr sz="900">
                <a:solidFill>
                  <a:srgbClr val="7F7F7F"/>
                </a:solidFill>
                <a:latin typeface="+mn-lt"/>
              </a:rPr>
              <a:t>, 21 Oct 2026</a:t>
            </a:r>
            <a:r>
              <a:rPr sz="900">
                <a:solidFill>
                  <a:srgbClr val="7F7F7F"/>
                </a:solidFill>
                <a:latin typeface="+mn-lt"/>
              </a:rPr>
              <a:t>.</a:t>
            </a:r>
            <a:endParaRPr sz="900"/>
          </a:p>
        </p:txBody>
      </p:sp>
      <p:sp>
        <p:nvSpPr>
          <p:cNvPr id="33" name="Source"/>
          <p:cNvSpPr txBox="1"/>
          <p:nvPr/>
        </p:nvSpPr>
        <p:spPr>
          <a:xfrm>
            <a:off x="841248" y="6187440"/>
            <a:ext cx="10509504" cy="3048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000" b="0">
                <a:solidFill>
                  <a:srgbClr val="7F7F7F"/>
                </a:solidFill>
                <a:latin typeface="+mn-lt"/>
              </a:rPr>
              <a:t>Source: </a:t>
            </a:r>
            <a:r>
              <a:rPr sz="1000" b="0">
                <a:solidFill>
                  <a:srgbClr val="7F7F7F"/>
                </a:solidFill>
                <a:latin typeface="+mn-lt"/>
              </a:rPr>
              <a:t>Offering memorandum</a:t>
            </a:r>
            <a:r>
              <a:rPr sz="1000" b="0">
                <a:solidFill>
                  <a:srgbClr val="7F7F7F"/>
                </a:solidFill>
                <a:latin typeface="+mn-lt"/>
              </a:rPr>
              <a:t> (Oct 2026); </a:t>
            </a:r>
            <a:r>
              <a:rPr sz="1000" b="0">
                <a:solidFill>
                  <a:srgbClr val="7F7F7F"/>
                </a:solidFill>
                <a:latin typeface="+mn-lt"/>
              </a:rPr>
              <a:t>leases</a:t>
            </a:r>
            <a:r>
              <a:rPr sz="1000" b="0">
                <a:solidFill>
                  <a:srgbClr val="7F7F7F"/>
                </a:solidFill>
                <a:latin typeface="+mn-lt"/>
              </a:rPr>
              <a:t>, amendments and </a:t>
            </a:r>
            <a:r>
              <a:rPr sz="1000" b="0">
                <a:solidFill>
                  <a:srgbClr val="7F7F7F"/>
                </a:solidFill>
                <a:latin typeface="+mn-lt"/>
              </a:rPr>
              <a:t>tenant estoppels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title commitment GF 26-118402</a:t>
            </a:r>
            <a:r>
              <a:rPr sz="1000" b="0">
                <a:solidFill>
                  <a:srgbClr val="7F7F7F"/>
                </a:solidFill>
                <a:latin typeface="+mn-lt"/>
              </a:rPr>
              <a:t> (Kessler Bluff Title Company); </a:t>
            </a:r>
            <a:r>
              <a:rPr sz="1000" b="0">
                <a:solidFill>
                  <a:srgbClr val="7F7F7F"/>
                </a:solidFill>
                <a:latin typeface="+mn-lt"/>
              </a:rPr>
              <a:t>ALTA/NSPS survey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Phase I ESA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property condition assessment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appraisal (1 Sep 2026)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Denton CAD 2026 notice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T12</a:t>
            </a:r>
            <a:r>
              <a:rPr sz="1000" b="0">
                <a:solidFill>
                  <a:srgbClr val="7F7F7F"/>
                </a:solidFill>
                <a:latin typeface="+mn-lt"/>
              </a:rPr>
              <a:t> and </a:t>
            </a:r>
            <a:r>
              <a:rPr sz="1000" b="0">
                <a:solidFill>
                  <a:srgbClr val="7F7F7F"/>
                </a:solidFill>
                <a:latin typeface="+mn-lt"/>
              </a:rPr>
              <a:t>GL to Sep 2026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Compound diligence checklist</a:t>
            </a:r>
            <a:r>
              <a:rPr sz="1000" b="0">
                <a:solidFill>
                  <a:srgbClr val="7F7F7F"/>
                </a:solidFill>
                <a:latin typeface="+mn-lt"/>
              </a:rPr>
              <a:t> (22 Oct 2026) and </a:t>
            </a:r>
            <a:r>
              <a:rPr sz="1000" b="0">
                <a:solidFill>
                  <a:srgbClr val="7F7F7F"/>
                </a:solidFill>
                <a:latin typeface="+mn-lt"/>
              </a:rPr>
              <a:t>DCF analysis</a:t>
            </a:r>
            <a:r>
              <a:rPr sz="1000" b="0">
                <a:solidFill>
                  <a:srgbClr val="7F7F7F"/>
                </a:solidFill>
                <a:latin typeface="+mn-lt"/>
              </a:rPr>
              <a:t> (21 Oct 2026).</a:t>
            </a:r>
            <a:endParaRPr sz="1000"/>
          </a:p>
        </p:txBody>
      </p:sp>
      <p:sp>
        <p:nvSpPr>
          <p:cNvPr id="34" name="Price range bar, above DCF"/>
          <p:cNvSpPr/>
          <p:nvPr/>
        </p:nvSpPr>
        <p:spPr>
          <a:xfrm>
            <a:off x="7910020" y="5242560"/>
            <a:ext cx="3440732" cy="152400"/>
          </a:xfrm>
          <a:prstGeom prst="rect">
            <a:avLst/>
          </a:prstGeom>
          <a:solidFill>
            <a:srgbClr val="DAE3F3"/>
          </a:solidFill>
          <a:ln>
            <a:noFill/>
          </a:ln>
        </p:spPr>
      </p:sp>
      <p:sp>
        <p:nvSpPr>
          <p:cNvPr id="35" name="Action chip 1"/>
          <p:cNvSpPr/>
          <p:nvPr/>
        </p:nvSpPr>
        <p:spPr>
          <a:xfrm>
            <a:off x="9877552" y="1750695"/>
            <a:ext cx="558800" cy="190500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Price</a:t>
            </a:r>
            <a:endParaRPr sz="1000"/>
          </a:p>
        </p:txBody>
      </p:sp>
      <p:sp>
        <p:nvSpPr>
          <p:cNvPr id="36" name="Action chip 2"/>
          <p:cNvSpPr/>
          <p:nvPr/>
        </p:nvSpPr>
        <p:spPr>
          <a:xfrm>
            <a:off x="9877552" y="2016125"/>
            <a:ext cx="558800" cy="190500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Price</a:t>
            </a:r>
            <a:endParaRPr sz="1000"/>
          </a:p>
        </p:txBody>
      </p:sp>
      <p:sp>
        <p:nvSpPr>
          <p:cNvPr id="37" name="Action chip 4"/>
          <p:cNvSpPr/>
          <p:nvPr/>
        </p:nvSpPr>
        <p:spPr>
          <a:xfrm>
            <a:off x="9877552" y="2546985"/>
            <a:ext cx="622300" cy="190500"/>
          </a:xfrm>
          <a:prstGeom prst="roundRect">
            <a:avLst/>
          </a:prstGeom>
          <a:solidFill>
            <a:srgbClr val="264478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Credit</a:t>
            </a:r>
            <a:endParaRPr sz="1000"/>
          </a:p>
        </p:txBody>
      </p:sp>
      <p:sp>
        <p:nvSpPr>
          <p:cNvPr id="38" name="Action chip 5"/>
          <p:cNvSpPr/>
          <p:nvPr/>
        </p:nvSpPr>
        <p:spPr>
          <a:xfrm>
            <a:off x="9877552" y="2812415"/>
            <a:ext cx="558800" cy="190500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Price</a:t>
            </a:r>
            <a:endParaRPr sz="1000"/>
          </a:p>
        </p:txBody>
      </p:sp>
      <p:sp>
        <p:nvSpPr>
          <p:cNvPr id="39" name="Action chip 6"/>
          <p:cNvSpPr/>
          <p:nvPr/>
        </p:nvSpPr>
        <p:spPr>
          <a:xfrm>
            <a:off x="9877552" y="3077845"/>
            <a:ext cx="558800" cy="190500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Price</a:t>
            </a:r>
            <a:endParaRPr sz="1000"/>
          </a:p>
        </p:txBody>
      </p:sp>
      <p:sp>
        <p:nvSpPr>
          <p:cNvPr id="40" name="Action chip 7"/>
          <p:cNvSpPr/>
          <p:nvPr/>
        </p:nvSpPr>
        <p:spPr>
          <a:xfrm>
            <a:off x="9877552" y="3343275"/>
            <a:ext cx="1447800" cy="190500"/>
          </a:xfrm>
          <a:prstGeom prst="roundRect">
            <a:avLst/>
          </a:prstGeom>
          <a:solidFill>
            <a:srgbClr val="9E480E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Closing condition</a:t>
            </a:r>
            <a:endParaRPr sz="1000"/>
          </a:p>
        </p:txBody>
      </p:sp>
      <p:sp>
        <p:nvSpPr>
          <p:cNvPr id="41" name="Action chip 8"/>
          <p:cNvSpPr/>
          <p:nvPr/>
        </p:nvSpPr>
        <p:spPr>
          <a:xfrm>
            <a:off x="9877552" y="3608705"/>
            <a:ext cx="622300" cy="190500"/>
          </a:xfrm>
          <a:prstGeom prst="roundRect">
            <a:avLst/>
          </a:prstGeom>
          <a:solidFill>
            <a:srgbClr val="264478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Credit</a:t>
            </a:r>
            <a:endParaRPr sz="1000"/>
          </a:p>
        </p:txBody>
      </p:sp>
      <p:sp>
        <p:nvSpPr>
          <p:cNvPr id="42" name="Action chip 9"/>
          <p:cNvSpPr/>
          <p:nvPr/>
        </p:nvSpPr>
        <p:spPr>
          <a:xfrm>
            <a:off x="9877552" y="3874135"/>
            <a:ext cx="622300" cy="190500"/>
          </a:xfrm>
          <a:prstGeom prst="roundRect">
            <a:avLst/>
          </a:prstGeom>
          <a:solidFill>
            <a:srgbClr val="7F7F7F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Report</a:t>
            </a:r>
            <a:endParaRPr sz="1000"/>
          </a:p>
        </p:txBody>
      </p:sp>
      <p:sp>
        <p:nvSpPr>
          <p:cNvPr id="43" name="Action chip 10"/>
          <p:cNvSpPr/>
          <p:nvPr/>
        </p:nvSpPr>
        <p:spPr>
          <a:xfrm>
            <a:off x="9877552" y="4139565"/>
            <a:ext cx="1447800" cy="190500"/>
          </a:xfrm>
          <a:prstGeom prst="roundRect">
            <a:avLst/>
          </a:prstGeom>
          <a:solidFill>
            <a:srgbClr val="9E480E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Closing condition</a:t>
            </a:r>
            <a:endParaRPr sz="1000"/>
          </a:p>
        </p:txBody>
      </p:sp>
      <p:sp>
        <p:nvSpPr>
          <p:cNvPr id="44" name="Action chip 11"/>
          <p:cNvSpPr/>
          <p:nvPr/>
        </p:nvSpPr>
        <p:spPr>
          <a:xfrm>
            <a:off x="9877552" y="4404995"/>
            <a:ext cx="622300" cy="190500"/>
          </a:xfrm>
          <a:prstGeom prst="roundRect">
            <a:avLst/>
          </a:prstGeom>
          <a:solidFill>
            <a:srgbClr val="7F7F7F"/>
          </a:solidFill>
          <a:ln>
            <a:noFill/>
          </a:ln>
        </p:spPr>
        <p:txBody>
          <a:bodyPr wrap="none"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Report</a:t>
            </a:r>
            <a:endParaRPr sz="1000"/>
          </a:p>
        </p:txBody>
      </p:sp>
      <p:sp>
        <p:nvSpPr>
          <p:cNvPr id="45" name="Heat map key"/>
          <p:cNvSpPr txBox="1"/>
          <p:nvPr/>
        </p:nvSpPr>
        <p:spPr>
          <a:xfrm>
            <a:off x="841248" y="4418330"/>
            <a:ext cx="36576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7F7F7F"/>
                </a:solidFill>
                <a:latin typeface="+mn-lt"/>
              </a:rPr>
              <a:t>Shading scales with the count, 0 to 8</a:t>
            </a:r>
            <a:endParaRPr sz="1000"/>
          </a:p>
        </p:txBody>
      </p:sp>
      <p:sp>
        <p:nvSpPr>
          <p:cNvPr id="46" name="Footer"/>
          <p:cNvSpPr txBox="1"/>
          <p:nvPr/>
        </p:nvSpPr>
        <p:spPr>
          <a:xfrm>
            <a:off x="841248" y="6553200"/>
            <a:ext cx="10509504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>
                <a:solidFill>
                  <a:srgbClr val="7F7F7F"/>
                </a:solidFill>
                <a:latin typeface="+mn-lt"/>
              </a:rPr>
              <a:t>Cedar Fork Commerce Park is an illustrative property</a:t>
            </a:r>
            <a:endParaRPr sz="10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rgbClr val="1A1A1A"/>
      </a:dk1>
      <a:lt1>
        <a:sysClr val="window" lastClr="FFFFFF"/>
      </a:lt1>
      <a:dk2>
        <a:srgbClr val="002060"/>
      </a:dk2>
      <a:lt2>
        <a:srgbClr val="F2F0EC"/>
      </a:lt2>
      <a:accent1>
        <a:srgbClr val="4472C4"/>
      </a:accent1>
      <a:accent2>
        <a:srgbClr val="ED7D31"/>
      </a:accent2>
      <a:accent3>
        <a:srgbClr val="7F7F7F"/>
      </a:accent3>
      <a:accent4>
        <a:srgbClr val="264478"/>
      </a:accent4>
      <a:accent5>
        <a:srgbClr val="9E480E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2026-10-22T20:17:00.208Z</dcterms:modified>
</cp:coreProperties>
</file>