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-notesMaster"/>
  </p:notesMasterIdLst>
  <p:handoutMasterIdLst>
    <p:handoutMasterId r:id="rId-handoutMaster"/>
  </p:handoutMasterIdLst>
  <p:sldIdLst>
    <p:sldId id="256" r:id="rId4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4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793750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38200" y="304800"/>
            <a:ext cx="10515600" cy="457200"/>
          </a:xfrm>
        </p:spPr>
        <p:txBody>
          <a:bodyPr lIns="0" tIns="0" rIns="0" bIns="0" anchor="b"/>
          <a:p>
            <a:r>
              <a:rPr sz="2800" b="0">
                <a:latin typeface="Georgia"/>
              </a:rPr>
              <a:t>Model rent sits above the submarket and vacancy below it</a:t>
            </a:r>
          </a:p>
        </p:txBody>
      </p:sp>
      <p:sp>
        <p:nvSpPr>
          <p:cNvPr id="4" name="Slide Number Placeholder 4"/>
          <p:cNvSpPr/>
          <p:nvPr>
            <p:ph type="sldNum" sz="quarter" idx="12"/>
          </p:nvPr>
        </p:nvSpPr>
        <p:spPr/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38200" y="831850"/>
            <a:ext cx="10515600" cy="254000"/>
          </a:xfrm>
        </p:spPr>
        <p:txBody>
          <a:bodyPr lIns="0" tIns="0" rIns="0" bIns="0" anchor="t"/>
          <a:p>
            <a:r>
              <a:rPr sz="1400" b="0"/>
              <a:t>3-mile ring: </a:t>
            </a:r>
            <a:r>
              <a:rPr sz="1400" b="1"/>
              <a:t>96,722</a:t>
            </a:r>
            <a:r>
              <a:rPr sz="1400" b="0"/>
              <a:t> people, $101K median income, 4.1% unemployment; submarket vacancy </a:t>
            </a:r>
            <a:r>
              <a:rPr sz="1400" b="1"/>
              <a:t>10.2% to 11.0%</a:t>
            </a:r>
            <a:r>
              <a:rPr sz="1400" b="0"/>
              <a:t> vs </a:t>
            </a:r>
            <a:r>
              <a:rPr sz="1400" b="1"/>
              <a:t>1.0%</a:t>
            </a:r>
            <a:r>
              <a:rPr sz="1400" b="0"/>
              <a:t> modeled</a:t>
            </a:r>
            <a:endParaRPr sz="1400"/>
          </a:p>
        </p:txBody>
      </p:sp>
      <p:sp>
        <p:nvSpPr>
          <p:cNvPr id="26" name="Sources"/>
          <p:cNvSpPr txBox="1"/>
          <p:nvPr/>
        </p:nvSpPr>
        <p:spPr>
          <a:xfrm>
            <a:off x="838200" y="6339840"/>
            <a:ext cx="105156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 b="0">
                <a:solidFill>
                  <a:srgbClr val="7F7F7F"/>
                </a:solidFill>
                <a:latin typeface="+mn-lt"/>
              </a:rPr>
              <a:t>Sources: Census ACS 2020-24 5-yr, Population Estimates, TIGER/Line; BLS QCEW, LAUS, CES; CBRE and C&amp;W Q3 2026 DFW industrial reports; underwriting model; Compound analysis, 3 Nov 2026</a:t>
            </a:r>
            <a:endParaRPr sz="900"/>
          </a:p>
        </p:txBody>
      </p:sp>
      <p:sp>
        <p:nvSpPr>
          <p:cNvPr id="30" name="Illustrative footer"/>
          <p:cNvSpPr txBox="1"/>
          <p:nvPr/>
        </p:nvSpPr>
        <p:spPr>
          <a:xfrm>
            <a:off x="838200" y="6527800"/>
            <a:ext cx="10515600" cy="1524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900" b="0">
                <a:solidFill>
                  <a:srgbClr val="7F7F7F"/>
                </a:solidFill>
                <a:latin typeface="+mn-lt"/>
              </a:rPr>
              <a:t>Cedar Fork Commerce Park is an illustrative property</a:t>
            </a:r>
            <a:endParaRPr sz="900"/>
          </a:p>
        </p:txBody>
      </p:sp>
      <p:sp>
        <p:nvSpPr>
          <p:cNvPr id="31" name="Hdr rings"/>
          <p:cNvSpPr txBox="1"/>
          <p:nvPr/>
        </p:nvSpPr>
        <p:spPr>
          <a:xfrm>
            <a:off x="838200" y="1193800"/>
            <a:ext cx="5257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</a:rPr>
              <a:t>Trade area rings, ACS 2020-2024 (our calculation)</a:t>
            </a:r>
            <a:endParaRPr sz="1200"/>
          </a:p>
        </p:txBody>
      </p:sp>
      <p:cxnSp>
        <p:nvCxnSpPr>
          <p:cNvPr id="32" name="Hdr rings rule"/>
          <p:cNvCxnSpPr/>
          <p:nvPr/>
        </p:nvCxnSpPr>
        <p:spPr>
          <a:xfrm>
            <a:off x="838200" y="1409700"/>
            <a:ext cx="52578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graphicFrame>
        <p:nvGraphicFramePr>
          <p:cNvPr id="33" name="Rings table"/>
          <p:cNvGraphicFramePr/>
          <p:nvPr/>
        </p:nvGraphicFramePr>
        <p:xfrm>
          <a:off x="838200" y="1447800"/>
          <a:ext cx="5257800" cy="264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81200"/>
                <a:gridCol w="762000"/>
                <a:gridCol w="787400"/>
                <a:gridCol w="812800"/>
                <a:gridCol w="914400"/>
              </a:tblGrid>
              <a:tr h="203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</a:rPr>
                        <a:t/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1 mile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3 miles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5 miles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DFW metro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</a:rPr>
                        <a:t>Population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18,662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96,722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230,986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7,985,590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Households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8,971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38,546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91,138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2,891,725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Median household income¹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$69,462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$101,091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$113,599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$90,275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Mean household income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$85,490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$123,028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$136,206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$124,387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Unemployment rate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4.5%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4.1%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3.8%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4.6%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Bachelor's degree or higher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33.5%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43.0%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50.1%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39.4%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Drove alone to work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70.0%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68.0%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66.2%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69.2%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Worked from home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17.8%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20.5%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23.3%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17.8%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Mean commute (minutes)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25.5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25.7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26.2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30.3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Median home value¹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$339,056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$406,893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$444,844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$359,500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Median gross rent¹ ($/month)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$1,582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$1,670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$1,749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$1,614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Population vs ZIP area split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+43.8%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+3.0%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+0.3%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n/a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4" name="Hdr submarket"/>
          <p:cNvSpPr txBox="1"/>
          <p:nvPr/>
        </p:nvSpPr>
        <p:spPr>
          <a:xfrm>
            <a:off x="6324600" y="1193800"/>
            <a:ext cx="50292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</a:rPr>
              <a:t>Industrial submarket, Q3 2026 broker reports</a:t>
            </a:r>
            <a:endParaRPr sz="1200"/>
          </a:p>
        </p:txBody>
      </p:sp>
      <p:cxnSp>
        <p:nvCxnSpPr>
          <p:cNvPr id="35" name="Hdr submarket rule"/>
          <p:cNvCxnSpPr/>
          <p:nvPr/>
        </p:nvCxnSpPr>
        <p:spPr>
          <a:xfrm>
            <a:off x="6324600" y="1409700"/>
            <a:ext cx="5029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graphicFrame>
        <p:nvGraphicFramePr>
          <p:cNvPr id="36" name="Submarket table"/>
          <p:cNvGraphicFramePr/>
          <p:nvPr/>
        </p:nvGraphicFramePr>
        <p:xfrm>
          <a:off x="6324600" y="1447800"/>
          <a:ext cx="5029200" cy="101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78000"/>
                <a:gridCol w="711200"/>
                <a:gridCol w="711200"/>
                <a:gridCol w="914400"/>
                <a:gridCol w="914400"/>
              </a:tblGrid>
              <a:tr h="203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</a:rPr>
                        <a:t/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Vacancy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Rent²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Q3 abs. (SF)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UC (SF)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CBRE Lewisville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11.0%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$11.29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(106,000)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1,890,000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C&amp;W Far North/I-35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10.2%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$9.97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2,055,003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375,831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CBRE R&amp;D/Flex (metro)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6.4%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$12.83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(258,000)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168,000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C&amp;W Flex (metro)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6.6%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$12.98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(42,856)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275,413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7" name="Hdr uw"/>
          <p:cNvSpPr txBox="1"/>
          <p:nvPr/>
        </p:nvSpPr>
        <p:spPr>
          <a:xfrm>
            <a:off x="6324600" y="2616200"/>
            <a:ext cx="50292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</a:rPr>
              <a:t>Underwriting vs market (our calculation)</a:t>
            </a:r>
            <a:endParaRPr sz="1200"/>
          </a:p>
        </p:txBody>
      </p:sp>
      <p:cxnSp>
        <p:nvCxnSpPr>
          <p:cNvPr id="38" name="Hdr uw rule"/>
          <p:cNvCxnSpPr/>
          <p:nvPr/>
        </p:nvCxnSpPr>
        <p:spPr>
          <a:xfrm>
            <a:off x="6324600" y="2832100"/>
            <a:ext cx="5029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graphicFrame>
        <p:nvGraphicFramePr>
          <p:cNvPr id="39" name="UW table"/>
          <p:cNvGraphicFramePr/>
          <p:nvPr/>
        </p:nvGraphicFramePr>
        <p:xfrm>
          <a:off x="6324600" y="2870200"/>
          <a:ext cx="5029200" cy="1016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47800"/>
                <a:gridCol w="635000"/>
                <a:gridCol w="1016000"/>
                <a:gridCol w="1016000"/>
                <a:gridCol w="914400"/>
              </a:tblGrid>
              <a:tr h="203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</a:rPr>
                        <a:t/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Model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Submarket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Flex (metro)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100" b="1"/>
                        <a:t>Model is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Small-bay rent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$14.50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$9.97-11.29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$12.83-12.98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100" b="1">
                          <a:solidFill>
                            <a:srgbClr val="7A1F12"/>
                          </a:solidFill>
                        </a:rPr>
                        <a:t>Above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8D7D3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Large-bay rent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$12.75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$9.97-11.29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$12.83-12.98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100" b="1">
                          <a:solidFill>
                            <a:srgbClr val="7A1F12"/>
                          </a:solidFill>
                        </a:rPr>
                        <a:t>Above / below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8D7D3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General vacancy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10.2-11.0%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6.4-6.6%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100" b="1">
                          <a:solidFill>
                            <a:srgbClr val="7A1F12"/>
                          </a:solidFill>
                        </a:rPr>
                        <a:t>Below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8D7D3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Economic vacancy³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3.3%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10.2-11.0%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6.4-6.6%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100" b="1">
                          <a:solidFill>
                            <a:srgbClr val="7A1F12"/>
                          </a:solidFill>
                        </a:rPr>
                        <a:t>Below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8D7D3"/>
                    </a:solidFill>
                  </a:tcPr>
                </a:tc>
              </a:tr>
            </a:tbl>
          </a:graphicData>
        </a:graphic>
      </p:graphicFrame>
      <p:sp>
        <p:nvSpPr>
          <p:cNvPr id="40" name="Hdr growth"/>
          <p:cNvSpPr txBox="1"/>
          <p:nvPr/>
        </p:nvSpPr>
        <p:spPr>
          <a:xfrm>
            <a:off x="838200" y="4241800"/>
            <a:ext cx="52578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</a:rPr>
              <a:t>Growth and industrial labor (BLS, Census; our calculation)</a:t>
            </a:r>
            <a:endParaRPr sz="1200"/>
          </a:p>
        </p:txBody>
      </p:sp>
      <p:cxnSp>
        <p:nvCxnSpPr>
          <p:cNvPr id="41" name="Hdr growth rule"/>
          <p:cNvCxnSpPr/>
          <p:nvPr/>
        </p:nvCxnSpPr>
        <p:spPr>
          <a:xfrm>
            <a:off x="838200" y="4457700"/>
            <a:ext cx="52578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graphicFrame>
        <p:nvGraphicFramePr>
          <p:cNvPr id="42" name="Growth table"/>
          <p:cNvGraphicFramePr/>
          <p:nvPr/>
        </p:nvGraphicFramePr>
        <p:xfrm>
          <a:off x="838200" y="4495800"/>
          <a:ext cx="5257800" cy="1219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21000"/>
                <a:gridCol w="1168400"/>
                <a:gridCol w="1168400"/>
              </a:tblGrid>
              <a:tr h="2032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</a:rPr>
                        <a:t/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Denton County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</a:rPr>
                        <a:t>DFW metro</a:t>
                      </a:r>
                      <a:endParaRPr sz="1100"/>
                    </a:p>
                  </a:txBody>
                  <a:tcPr marL="38100" marR="38100" marT="12700" marB="127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Population growth, 2020-2025 (per year)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3.2%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Job growth, Mar 2014-Mar 2026 (per year)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3.9%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2.2%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Unemployment rate, Sep 2026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3.9%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4.1%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Construction, mfg. and T&amp;W share of jobs⁴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19.0%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19.7%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032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</a:rPr>
                        <a:t>Manufacturing avg. weekly wage⁴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$1,870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</a:rPr>
                        <a:t>$1,812</a:t>
                      </a:r>
                      <a:endParaRPr sz="1100"/>
                    </a:p>
                  </a:txBody>
                  <a:tcPr marL="38100" marR="38100" marT="12700" marB="12700" anchor="ctr"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3" name="Hdr change"/>
          <p:cNvSpPr txBox="1"/>
          <p:nvPr/>
        </p:nvSpPr>
        <p:spPr>
          <a:xfrm>
            <a:off x="6324600" y="4038600"/>
            <a:ext cx="50292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1A1A1A"/>
                </a:solidFill>
              </a:rPr>
              <a:t>What we would change in the model</a:t>
            </a:r>
            <a:endParaRPr sz="1200"/>
          </a:p>
        </p:txBody>
      </p:sp>
      <p:cxnSp>
        <p:nvCxnSpPr>
          <p:cNvPr id="44" name="Hdr change rule"/>
          <p:cNvCxnSpPr/>
          <p:nvPr/>
        </p:nvCxnSpPr>
        <p:spPr>
          <a:xfrm>
            <a:off x="6324600" y="4254500"/>
            <a:ext cx="5029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5" name="Changes"/>
          <p:cNvSpPr txBox="1"/>
          <p:nvPr/>
        </p:nvSpPr>
        <p:spPr>
          <a:xfrm>
            <a:off x="6324600" y="4318000"/>
            <a:ext cx="5029200" cy="1397000"/>
          </a:xfrm>
          <a:prstGeom prst="rect">
            <a:avLst/>
          </a:prstGeom>
        </p:spPr>
        <p:txBody>
          <a:bodyPr wrap="square" lIns="0" tIns="0" rIns="0" bIns="0" anchor="t"/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</a:rPr>
              <a:t>Vacancy to 3.0%</a:t>
            </a:r>
            <a:r>
              <a:rPr sz="1200" b="0">
                <a:solidFill>
                  <a:srgbClr val="1A1A1A"/>
                </a:solidFill>
              </a:rPr>
              <a:t>: lifts hold-average economic vacancy from 3.3% to 5.2%, nearer the 6.4% to 6.6% flex range</a:t>
            </a:r>
            <a:endParaRPr sz="1200"/>
          </a:p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</a:rPr>
              <a:t>Rent downside</a:t>
            </a:r>
            <a:r>
              <a:rPr sz="1200" b="0">
                <a:solidFill>
                  <a:srgbClr val="1A1A1A"/>
                </a:solidFill>
              </a:rPr>
              <a:t>: confirm $14.50 / $12.75 with the park's 2025-26 leases; rerun at $12.90 small bay and $11.29 large bay</a:t>
            </a:r>
            <a:endParaRPr sz="1200"/>
          </a:p>
          <a:p>
            <a:pPr marL="152400" indent="-152400">
              <a:spcAft>
                <a:spcPts val="800"/>
              </a:spcAft>
              <a:buChar char="•"/>
            </a:pPr>
            <a:r>
              <a:rPr sz="1200" b="1">
                <a:solidFill>
                  <a:srgbClr val="1A1A1A"/>
                </a:solidFill>
              </a:rPr>
              <a:t>Supply watch</a:t>
            </a:r>
            <a:r>
              <a:rPr sz="1200" b="0">
                <a:solidFill>
                  <a:srgbClr val="1A1A1A"/>
                </a:solidFill>
              </a:rPr>
              <a:t>: 1.89M SF under construction in CBRE's Lewisville submarket and 375,831 SF in C&amp;W's Far North/I-35</a:t>
            </a:r>
            <a:endParaRPr sz="1200"/>
          </a:p>
        </p:txBody>
      </p:sp>
      <p:sp>
        <p:nvSpPr>
          <p:cNvPr id="46" name="Footnote"/>
          <p:cNvSpPr txBox="1"/>
          <p:nvPr/>
        </p:nvSpPr>
        <p:spPr>
          <a:xfrm>
            <a:off x="838200" y="5930900"/>
            <a:ext cx="105156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900">
                <a:solidFill>
                  <a:srgbClr val="7F7F7F"/>
                </a:solidFill>
              </a:rPr>
              <a:t>¹ Tract or ZCTA medians weighted to the ring; education and commute from ZCTAs. Rings use land-area shares of block groups, water excluded, around I-35E and Corporate Dr, Lewisville (33.0090 N, 96.9814 W); the property address is illustrative.  ² $/SF/yr; CBRE direct asking NNN, C&amp;W weighted net.  ³ Downtime plus general vacancy, hold average.  ⁴ County Mar/Q1 2026; metro Jun/Q2 2025.</a:t>
            </a:r>
            <a:endParaRPr sz="90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 panose="02040502050405020303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 name="Compoun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 panose="02040502050405020303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 name="Compoun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 panose="02040502050405020303"/>
        <a:ea typeface=""/>
        <a:cs typeface=""/>
      </a:majorFont>
      <a:minorFont>
        <a:latin typeface="Arial" panose="020B0604020202020204"/>
        <a:ea typeface=""/>
        <a:cs typeface=""/>
      </a:minorFont>
    </a:fontScheme>
    <a:fmtScheme name="Compound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2026-11-04T01:08:26.357Z</dcterms:modified>
</cp:coreProperties>
</file>