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slides/slide1.xml" ContentType="application/vnd.openxmlformats-officedocument.presentationml.slide+xml"/>
  <Override PartName="/ppt/charts/chart10.xml" ContentType="application/vnd.openxmlformats-officedocument.drawingml.chart+xml"/>
  <Override PartName="/ppt/embeddings/Microsoft_Excel_Worksheet10.xlsx" ContentType="application/vnd.openxmlformats-officedocument.spreadsheetml.sheet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-notesMaster"/>
  </p:notesMasterIdLst>
  <p:handoutMasterIdLst>
    <p:handoutMasterId r:id="rId-handoutMaster"/>
  </p:handoutMasterIdLst>
  <p:sldIdLst>
    <p:sldId id="256" r:id="rId2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-pres-theme" Type="http://schemas.openxmlformats.org/officeDocument/2006/relationships/theme" Target="theme/theme1.xml"/><Relationship Id="rId-notesMaster" Type="http://schemas.openxmlformats.org/officeDocument/2006/relationships/notesMaster" Target="notesMasters/notesMaster1.xml"/><Relationship Id="rId-handoutMaster" Type="http://schemas.openxmlformats.org/officeDocument/2006/relationships/handoutMaster" Target="handoutMasters/handoutMaster1.xml"/><Relationship Id="rId2" Type="http://schemas.openxmlformats.org/officeDocument/2006/relationships/slide" Target="slides/slide1.xml"/></Relationships>
</file>

<file path=ppt/charts/_rels/chart1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chart>
    <c:autoTitleDeleted/>
    <c:plotArea>
      <c:layout>
        <c:manualLayout>
          <c:layoutTarget val="inner"/>
          <c:xMode val="edge"/>
          <c:yMode val="edge"/>
          <c:wMode/>
          <c:hMode/>
          <c:x val="0.2966101694915254"/>
          <c:y val="0.022222222222222223"/>
          <c:w val="0.4491525423728814"/>
          <c:h val="0.9555555555555556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'IC Page'!$E$17</c:f>
              <c:strCache>
                <c:ptCount val="1"/>
                <c:pt idx="0">
                  <c:v>Chart base ($000)</c:v>
                </c:pt>
              </c:strCache>
            </c:strRef>
          </c:tx>
          <c:spPr>
            <a:noFill/>
            <a:ln>
              <a:noFill/>
            </a:ln>
          </c:spPr>
          <c:invertIfNegative val="0"/>
          <c:cat>
            <c:strRef>
              <c:f>'IC Page'!$H$18:$H$27</c:f>
              <c:strCache>
                <c:ptCount val="10"/>
                <c:pt idx="0">
                  <c:v>OM in-place</c:v>
                </c:pt>
                <c:pt idx="1">
                  <c:v>Rent roll</c:v>
                </c:pt>
                <c:pt idx="2">
                  <c:v>Termination</c:v>
                </c:pt>
                <c:pt idx="3">
                  <c:v>Roof repairs</c:v>
                </c:pt>
                <c:pt idx="4">
                  <c:v>Taxes, net</c:v>
                </c:pt>
                <c:pt idx="5">
                  <c:v>Recov. &amp; mgmt</c:v>
                </c:pt>
                <c:pt idx="6">
                  <c:v>UW in-place</c:v>
                </c:pt>
                <c:pt idx="7">
                  <c:v>2027 leasing</c:v>
                </c:pt>
                <c:pt idx="8">
                  <c:v>2027 other</c:v>
                </c:pt>
                <c:pt idx="9">
                  <c:v>UW 2027</c:v>
                </c:pt>
              </c:strCache>
            </c:strRef>
          </c:cat>
          <c:val>
            <c:numRef>
              <c:f>'IC Page'!$E$18:$E$27</c:f>
              <c:numCache>
                <c:formatCode>#,##0.0</c:formatCode>
                <c:ptCount val="10"/>
                <c:pt idx="0">
                  <c:v>0</c:v>
                </c:pt>
                <c:pt idx="1">
                  <c:v>2764.594</c:v>
                </c:pt>
                <c:pt idx="2">
                  <c:v>2622.594</c:v>
                </c:pt>
                <c:pt idx="3">
                  <c:v>2584.594</c:v>
                </c:pt>
                <c:pt idx="4">
                  <c:v>2537.5468985507246</c:v>
                </c:pt>
                <c:pt idx="5">
                  <c:v>2537.5468985507246</c:v>
                </c:pt>
                <c:pt idx="6">
                  <c:v>0</c:v>
                </c:pt>
                <c:pt idx="7">
                  <c:v>2552.106327953183</c:v>
                </c:pt>
                <c:pt idx="8">
                  <c:v>2651.351398786516</c:v>
                </c:pt>
                <c:pt idx="9">
                  <c:v>0</c:v>
                </c:pt>
              </c:numCache>
            </c:numRef>
          </c:val>
        </c:ser>
        <c:ser>
          <c:idx val="1"/>
          <c:order val="1"/>
          <c:tx>
            <c:strRef>
              <c:f>'IC Page'!$F$17</c:f>
              <c:strCache>
                <c:ptCount val="1"/>
                <c:pt idx="0">
                  <c:v>Chart bar ($000)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B1F3A"/>
              </a:solidFill>
            </c:spPr>
          </c:dPt>
          <c:dPt>
            <c:idx val="1"/>
            <c:invertIfNegative val="0"/>
            <c:bubble3D val="0"/>
            <c:spPr>
              <a:solidFill>
                <a:srgbClr val="C0392B"/>
              </a:solidFill>
            </c:spPr>
          </c:dPt>
          <c:dPt>
            <c:idx val="2"/>
            <c:invertIfNegative val="0"/>
            <c:bubble3D val="0"/>
            <c:spPr>
              <a:solidFill>
                <a:srgbClr val="C0392B"/>
              </a:solidFill>
            </c:spPr>
          </c:dPt>
          <c:dPt>
            <c:idx val="3"/>
            <c:invertIfNegative val="0"/>
            <c:bubble3D val="0"/>
            <c:spPr>
              <a:solidFill>
                <a:srgbClr val="C0392B"/>
              </a:solidFill>
            </c:spPr>
          </c:dPt>
          <c:dPt>
            <c:idx val="4"/>
            <c:invertIfNegative val="0"/>
            <c:bubble3D val="0"/>
            <c:spPr>
              <a:solidFill>
                <a:srgbClr val="C0392B"/>
              </a:solidFill>
            </c:spPr>
          </c:dPt>
          <c:dPt>
            <c:idx val="5"/>
            <c:invertIfNegative val="0"/>
            <c:bubble3D val="0"/>
            <c:spPr>
              <a:solidFill>
                <a:srgbClr val="2E7D32"/>
              </a:solidFill>
            </c:spPr>
          </c:dPt>
          <c:dPt>
            <c:idx val="6"/>
            <c:invertIfNegative val="0"/>
            <c:bubble3D val="0"/>
            <c:spPr>
              <a:solidFill>
                <a:srgbClr val="0B1F3A"/>
              </a:solidFill>
            </c:spPr>
          </c:dPt>
          <c:dPt>
            <c:idx val="7"/>
            <c:invertIfNegative val="0"/>
            <c:bubble3D val="0"/>
            <c:spPr>
              <a:solidFill>
                <a:srgbClr val="2E7D32"/>
              </a:solidFill>
            </c:spPr>
          </c:dPt>
          <c:dPt>
            <c:idx val="8"/>
            <c:invertIfNegative val="0"/>
            <c:bubble3D val="0"/>
            <c:spPr>
              <a:solidFill>
                <a:srgbClr val="2E7D32"/>
              </a:solidFill>
            </c:spPr>
          </c:dPt>
          <c:dPt>
            <c:idx val="9"/>
            <c:invertIfNegative val="0"/>
            <c:bubble3D val="0"/>
            <c:spPr>
              <a:solidFill>
                <a:srgbClr val="0B1F3A"/>
              </a:solidFill>
            </c:spPr>
          </c:dPt>
          <c:dLbls>
            <c:dLbl>
              <c:idx val="0"/>
              <c:numFmt formatCode="#,##0" sourceLinked="0"/>
              <c:txPr>
                <a:bodyPr/>
                <a:lstStyle/>
                <a:p>
                  <a:pPr>
                    <a:defRPr sz="1000" b="1">
                      <a:solidFill>
                        <a:srgbClr val="FFFFFF"/>
                      </a:solidFill>
                    </a:defRPr>
                  </a:pPr>
                  <a:endParaRPr lang="en-US"/>
                </a:p>
              </c:txPr>
              <c:dLblPos val="inEnd"/>
              <c:showLegendKey val="0"/>
              <c:showVal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numFmt formatCode="#,##0" sourceLinked="0"/>
              <c:txPr>
                <a:bodyPr/>
                <a:lstStyle/>
                <a:p>
                  <a:pPr>
                    <a:defRPr sz="1000" b="1">
                      <a:solidFill>
                        <a:srgbClr val="FFFFFF"/>
                      </a:solidFill>
                    </a:defRPr>
                  </a:pPr>
                  <a:endParaRPr lang="en-US"/>
                </a:p>
              </c:txPr>
              <c:dLblPos val="inEnd"/>
              <c:showLegendKey val="0"/>
              <c:showVal/>
              <c:showCatName val="0"/>
              <c:showSerName val="0"/>
              <c:showPercent val="0"/>
              <c:showBubbleSize val="0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numFmt formatCode="#,##0" sourceLinked="0"/>
              <c:txPr>
                <a:bodyPr/>
                <a:lstStyle/>
                <a:p>
                  <a:pPr>
                    <a:defRPr sz="1000" b="1">
                      <a:solidFill>
                        <a:srgbClr val="FFFFFF"/>
                      </a:solidFill>
                    </a:defRPr>
                  </a:pPr>
                  <a:endParaRPr lang="en-US"/>
                </a:p>
              </c:txPr>
              <c:dLblPos val="inEnd"/>
              <c:showLegendKey val="0"/>
              <c:showVal/>
              <c:showCatName val="0"/>
              <c:showSerName val="0"/>
              <c:showPercent val="0"/>
              <c:showBubbleSize val="0"/>
            </c:dLbl>
            <c:showLegendKey val="0"/>
            <c:showVal/>
            <c:showCatName val="0"/>
            <c:showSerName val="0"/>
            <c:showPercent val="0"/>
            <c:showBubbleSize val="0"/>
          </c:dLbls>
          <c:cat>
            <c:strRef>
              <c:f>'IC Page'!$H$18:$H$27</c:f>
              <c:strCache>
                <c:ptCount val="10"/>
                <c:pt idx="0">
                  <c:v>OM in-place</c:v>
                </c:pt>
                <c:pt idx="1">
                  <c:v>Rent roll</c:v>
                </c:pt>
                <c:pt idx="2">
                  <c:v>Termination</c:v>
                </c:pt>
                <c:pt idx="3">
                  <c:v>Roof repairs</c:v>
                </c:pt>
                <c:pt idx="4">
                  <c:v>Taxes, net</c:v>
                </c:pt>
                <c:pt idx="5">
                  <c:v>Recov. &amp; mgmt</c:v>
                </c:pt>
                <c:pt idx="6">
                  <c:v>UW in-place</c:v>
                </c:pt>
                <c:pt idx="7">
                  <c:v>2027 leasing</c:v>
                </c:pt>
                <c:pt idx="8">
                  <c:v>2027 other</c:v>
                </c:pt>
                <c:pt idx="9">
                  <c:v>UW 2027</c:v>
                </c:pt>
              </c:strCache>
            </c:strRef>
          </c:cat>
          <c:val>
            <c:numRef>
              <c:f>'IC Page'!$F$18:$F$27</c:f>
              <c:numCache>
                <c:formatCode>#,##0.0</c:formatCode>
                <c:ptCount val="10"/>
                <c:pt idx="0">
                  <c:v>2879.326</c:v>
                </c:pt>
                <c:pt idx="1">
                  <c:v>114.732</c:v>
                </c:pt>
                <c:pt idx="2">
                  <c:v>142</c:v>
                </c:pt>
                <c:pt idx="3">
                  <c:v>38</c:v>
                </c:pt>
                <c:pt idx="4">
                  <c:v>47.04710144927539</c:v>
                </c:pt>
                <c:pt idx="5">
                  <c:v>14.559429402458715</c:v>
                </c:pt>
                <c:pt idx="6">
                  <c:v>2552.106327953183</c:v>
                </c:pt>
                <c:pt idx="7">
                  <c:v>99.24507083333302</c:v>
                </c:pt>
                <c:pt idx="8">
                  <c:v>13.065924580286985</c:v>
                </c:pt>
                <c:pt idx="9">
                  <c:v>2664.4173233668034</c:v>
                </c:pt>
              </c:numCache>
            </c:numRef>
          </c:val>
        </c:ser>
        <c:ser>
          <c:idx val="2"/>
          <c:order val="2"/>
          <c:tx>
            <c:v>Label carrier</c:v>
          </c:tx>
          <c:spPr>
            <a:noFill/>
            <a:ln>
              <a:noFill/>
            </a:ln>
          </c:spPr>
          <c:invertIfNegative val="0"/>
          <c:dLbls>
            <c:dLbl>
              <c:idx val="0"/>
              <c:delete val="1"/>
            </c:dLbl>
            <c:dLbl>
              <c:idx val="1"/>
              <c:numFmt formatCode="\(#,##0\)" sourceLinked="0"/>
              <c:txPr>
                <a:bodyPr/>
                <a:lstStyle/>
                <a:p>
                  <a:pPr>
                    <a:defRPr sz="1000" b="0">
                      <a:solidFill>
                        <a:srgbClr val="1A1A1A"/>
                      </a:solidFill>
                    </a:defRPr>
                  </a:pPr>
                  <a:endParaRPr lang="en-US"/>
                </a:p>
              </c:txPr>
              <c:dLblPos val="inBase"/>
              <c:showLegendKey val="0"/>
              <c:showVal/>
              <c:showCatName val="0"/>
              <c:showSerName val="0"/>
              <c:showPercent val="0"/>
              <c:showBubbleSize val="0"/>
            </c:dLbl>
            <c:dLbl>
              <c:idx val="2"/>
              <c:numFmt formatCode="\(#,##0\)" sourceLinked="0"/>
              <c:txPr>
                <a:bodyPr/>
                <a:lstStyle/>
                <a:p>
                  <a:pPr>
                    <a:defRPr sz="1000" b="0">
                      <a:solidFill>
                        <a:srgbClr val="1A1A1A"/>
                      </a:solidFill>
                    </a:defRPr>
                  </a:pPr>
                  <a:endParaRPr lang="en-US"/>
                </a:p>
              </c:txPr>
              <c:dLblPos val="inBase"/>
              <c:showLegendKey val="0"/>
              <c:showVal/>
              <c:showCatName val="0"/>
              <c:showSerName val="0"/>
              <c:showPercent val="0"/>
              <c:showBubbleSize val="0"/>
            </c:dLbl>
            <c:dLbl>
              <c:idx val="3"/>
              <c:numFmt formatCode="\(#,##0\)" sourceLinked="0"/>
              <c:txPr>
                <a:bodyPr/>
                <a:lstStyle/>
                <a:p>
                  <a:pPr>
                    <a:defRPr sz="1000" b="0">
                      <a:solidFill>
                        <a:srgbClr val="1A1A1A"/>
                      </a:solidFill>
                    </a:defRPr>
                  </a:pPr>
                  <a:endParaRPr lang="en-US"/>
                </a:p>
              </c:txPr>
              <c:dLblPos val="inBase"/>
              <c:showLegendKey val="0"/>
              <c:showVal/>
              <c:showCatName val="0"/>
              <c:showSerName val="0"/>
              <c:showPercent val="0"/>
              <c:showBubbleSize val="0"/>
            </c:dLbl>
            <c:dLbl>
              <c:idx val="4"/>
              <c:numFmt formatCode="\(#,##0\)" sourceLinked="0"/>
              <c:txPr>
                <a:bodyPr/>
                <a:lstStyle/>
                <a:p>
                  <a:pPr>
                    <a:defRPr sz="1000" b="0">
                      <a:solidFill>
                        <a:srgbClr val="1A1A1A"/>
                      </a:solidFill>
                    </a:defRPr>
                  </a:pPr>
                  <a:endParaRPr lang="en-US"/>
                </a:p>
              </c:txPr>
              <c:dLblPos val="inBase"/>
              <c:showLegendKey val="0"/>
              <c:showVal/>
              <c:showCatName val="0"/>
              <c:showSerName val="0"/>
              <c:showPercent val="0"/>
              <c:showBubbleSize val="0"/>
            </c:dLbl>
            <c:dLbl>
              <c:idx val="5"/>
              <c:numFmt formatCode="&quot;+&quot;#,##0" sourceLinked="0"/>
              <c:txPr>
                <a:bodyPr/>
                <a:lstStyle/>
                <a:p>
                  <a:pPr>
                    <a:defRPr sz="1000" b="0">
                      <a:solidFill>
                        <a:srgbClr val="1A1A1A"/>
                      </a:solidFill>
                    </a:defRPr>
                  </a:pPr>
                  <a:endParaRPr lang="en-US"/>
                </a:p>
              </c:txPr>
              <c:dLblPos val="inBase"/>
              <c:showLegendKey val="0"/>
              <c:showVal/>
              <c:showCatName val="0"/>
              <c:showSerName val="0"/>
              <c:showPercent val="0"/>
              <c:showBubbleSize val="0"/>
            </c:dLbl>
            <c:dLbl>
              <c:idx val="6"/>
              <c:delete val="1"/>
            </c:dLbl>
            <c:dLbl>
              <c:idx val="7"/>
              <c:numFmt formatCode="&quot;+&quot;#,##0" sourceLinked="0"/>
              <c:txPr>
                <a:bodyPr/>
                <a:lstStyle/>
                <a:p>
                  <a:pPr>
                    <a:defRPr sz="1000" b="0">
                      <a:solidFill>
                        <a:srgbClr val="1A1A1A"/>
                      </a:solidFill>
                    </a:defRPr>
                  </a:pPr>
                  <a:endParaRPr lang="en-US"/>
                </a:p>
              </c:txPr>
              <c:dLblPos val="inBase"/>
              <c:showLegendKey val="0"/>
              <c:showVal/>
              <c:showCatName val="0"/>
              <c:showSerName val="0"/>
              <c:showPercent val="0"/>
              <c:showBubbleSize val="0"/>
            </c:dLbl>
            <c:dLbl>
              <c:idx val="8"/>
              <c:numFmt formatCode="&quot;+&quot;#,##0" sourceLinked="0"/>
              <c:txPr>
                <a:bodyPr/>
                <a:lstStyle/>
                <a:p>
                  <a:pPr>
                    <a:defRPr sz="1000" b="0">
                      <a:solidFill>
                        <a:srgbClr val="1A1A1A"/>
                      </a:solidFill>
                    </a:defRPr>
                  </a:pPr>
                  <a:endParaRPr lang="en-US"/>
                </a:p>
              </c:txPr>
              <c:dLblPos val="inBase"/>
              <c:showLegendKey val="0"/>
              <c:showVal/>
              <c:showCatName val="0"/>
              <c:showSerName val="0"/>
              <c:showPercent val="0"/>
              <c:showBubbleSize val="0"/>
            </c:dLbl>
            <c:dLbl>
              <c:idx val="9"/>
              <c:delete val="1"/>
            </c:dLbl>
            <c:showLegendKey val="0"/>
            <c:showVal/>
            <c:showCatName val="0"/>
            <c:showSerName val="0"/>
            <c:showPercent val="0"/>
            <c:showBubbleSize val="0"/>
          </c:dLbls>
          <c:val>
            <c:numRef>
              <c:f>'IC Page'!$K$18:$K$27</c:f>
              <c:numCache>
                <c:formatCode>#,##0.0</c:formatCode>
                <c:ptCount val="10"/>
                <c:pt idx="0">
                  <c:v>0</c:v>
                </c:pt>
                <c:pt idx="1">
                  <c:v>114.732</c:v>
                </c:pt>
                <c:pt idx="2">
                  <c:v>142</c:v>
                </c:pt>
                <c:pt idx="3">
                  <c:v>38</c:v>
                </c:pt>
                <c:pt idx="4">
                  <c:v>47.04710144927539</c:v>
                </c:pt>
                <c:pt idx="5">
                  <c:v>14.559429402458715</c:v>
                </c:pt>
                <c:pt idx="6">
                  <c:v>0</c:v>
                </c:pt>
                <c:pt idx="7">
                  <c:v>99.24507083333302</c:v>
                </c:pt>
                <c:pt idx="8">
                  <c:v>13.065924580286985</c:v>
                </c:pt>
                <c:pt idx="9">
                  <c:v>0</c:v>
                </c:pt>
              </c:numCache>
            </c:numRef>
          </c:val>
        </c:ser>
        <c:gapWidth val="25"/>
        <c:overlap val="100"/>
        <c:axId val="111111111"/>
        <c:axId val="222222222"/>
      </c:barChart>
      <c:catAx>
        <c:axId val="111111111"/>
        <c:scaling>
          <c:orientation val="maxMin"/>
        </c:scaling>
        <c:delete val="0"/>
        <c:axPos val="b"/>
        <c:majorTickMark val="none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rgbClr val="1A1A1A"/>
                </a:solidFill>
              </a:defRPr>
            </a:pPr>
            <a:endParaRPr lang="en-US"/>
          </a:p>
        </c:txPr>
        <c:crossAx val="222222222"/>
        <c:crosses val="autoZero"/>
        <c:tickLblSkip val="1"/>
        <c:tickMarkSkip val="1"/>
      </c:catAx>
      <c:valAx>
        <c:axId val="222222222"/>
        <c:scaling>
          <c:orientation val="minMax"/>
          <c:max val="3150"/>
          <c:min val="2100"/>
        </c:scaling>
        <c:delete val="1"/>
        <c:axPos val="l"/>
        <c:crossAx val="111111111"/>
        <c:crosses val="autoZero"/>
      </c:valAx>
    </c:plotArea>
    <c:dispBlanksAs val="gap"/>
  </c:chart>
  <c:spPr>
    <a:ln>
      <a:noFill/>
    </a:ln>
  </c:spPr>
  <c:externalData r:id="rId1">
    <c:autoUpdate val="0"/>
  </c:externalData>
</c:chartSpace>
</file>

<file path=ppt/handoutMasters/_rels/handout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Georgia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823384" y="4576764"/>
            <a:ext cx="105219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7920"/>
          </a:xfrm>
        </p:spPr>
        <p:txBody>
          <a:bodyPr vert="horz" rIns="91440" anchor="t"/>
          <a:p>
            <a:r>
              <a:rPr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cxnSp>
        <p:nvCxnSpPr>
          <p:cNvPr id="6" name="Straight Connector 5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172120"/>
            <a:ext cx="10514012" cy="400484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1850" y="3546764"/>
            <a:ext cx="10097386" cy="675666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1850" y="4222430"/>
            <a:ext cx="9144000" cy="40460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latin typeface="Georgi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sz="half" idx="11"/>
          </p:nvPr>
        </p:nvSpPr>
        <p:spPr>
          <a:xfrm>
            <a:off x="839788" y="2609199"/>
            <a:ext cx="5133445" cy="35677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6220355" y="2609199"/>
            <a:ext cx="5133445" cy="35677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 marL="594360">
              <a:buFont typeface="Arial" panose="020B0604020202020204" pitchFamily="34" charset="0"/>
              <a:buChar char="-"/>
              <a:defRPr sz="1400"/>
            </a:lvl2pPr>
            <a:lvl3pPr marL="850392">
              <a:buFont typeface="Courier New" panose="02070309020205020404" pitchFamily="49" charset="0"/>
              <a:buChar char="o"/>
              <a:defRPr sz="1400"/>
            </a:lvl3pPr>
            <a:lvl4pPr marL="1097280">
              <a:buFont typeface="Wingdings" panose="05000000000000000000" pitchFamily="2" charset="2"/>
              <a:buChar char="§"/>
              <a:defRPr sz="1400"/>
            </a:lvl4pPr>
            <a:lvl5pPr marL="1325880">
              <a:defRPr sz="14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5"/>
          </p:nvPr>
        </p:nvSpPr>
        <p:spPr>
          <a:xfrm>
            <a:off x="839788" y="2235509"/>
            <a:ext cx="5133445" cy="37369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6"/>
          </p:nvPr>
        </p:nvSpPr>
        <p:spPr>
          <a:xfrm>
            <a:off x="6220355" y="2235509"/>
            <a:ext cx="5133445" cy="37369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7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137920"/>
          </a:xfrm>
        </p:spPr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2018217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842129"/>
            <a:ext cx="5157787" cy="3347534"/>
          </a:xfrm>
        </p:spPr>
        <p:txBody>
          <a:bodyPr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2018217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842129"/>
            <a:ext cx="5183188" cy="3347534"/>
          </a:xfrm>
        </p:spPr>
        <p:txBody>
          <a:bodyPr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  <p:cxnSp>
        <p:nvCxnSpPr>
          <p:cNvPr id="10" name="Straight Connector 9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  <p:cxnSp>
        <p:nvCxnSpPr>
          <p:cNvPr id="6" name="Straight Connector 5"/>
          <p:cNvCxnSpPr>
            <a:cxnSpLocks/>
          </p:cNvCxnSpPr>
          <p:nvPr userDrawn="1"/>
        </p:nvCxnSpPr>
        <p:spPr>
          <a:xfrm>
            <a:off x="838200" y="793750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sz="half" idx="11"/>
          </p:nvPr>
        </p:nvSpPr>
        <p:spPr>
          <a:xfrm>
            <a:off x="839788" y="2235509"/>
            <a:ext cx="3902425" cy="394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4"/>
          </p:nvPr>
        </p:nvSpPr>
        <p:spPr>
          <a:xfrm>
            <a:off x="4877399" y="2235509"/>
            <a:ext cx="6474813" cy="394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None/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7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79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677346"/>
            <a:ext cx="10515600" cy="4576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10885118" y="6356350"/>
            <a:ext cx="4686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82000"/>
                  </a:schemeClr>
                </a:solidFill>
                <a:latin typeface="Arial"/>
                <a:cs typeface="Arial"/>
              </a:defRPr>
            </a:lvl1pPr>
          </a:lstStyle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Arial"/>
                <a:cs typeface="Arial"/>
              </a:defRPr>
            </a:lvl1pPr>
          </a:lstStyle>
          <a:p>
            <a:endParaRPr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69848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-tag-1" Type="http://schemas.openxmlformats.org/officeDocument/2006/relationships/tags" Target="../tags/tag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/>
          <p:nvPr>
            <p:ph type="title"/>
          </p:nvPr>
        </p:nvSpPr>
        <p:spPr>
          <a:xfrm>
            <a:off x="838200" y="304800"/>
            <a:ext cx="10515600" cy="457200"/>
          </a:xfrm>
        </p:spPr>
        <p:txBody>
          <a:bodyPr lIns="0" tIns="0" rIns="0" bIns="0" anchor="b"/>
          <a:p>
            <a:r>
              <a:rPr sz="2800" b="0">
                <a:latin typeface="Georgia"/>
              </a:rPr>
              <a:t>7.52%</a:t>
            </a:r>
            <a:r>
              <a:rPr sz="2800" b="0">
                <a:latin typeface="Georgia"/>
              </a:rPr>
              <a:t> unlevered at the </a:t>
            </a:r>
            <a:r>
              <a:rPr sz="2800" b="0">
                <a:latin typeface="Georgia"/>
              </a:rPr>
              <a:t>$48.0M</a:t>
            </a:r>
            <a:r>
              <a:rPr sz="2800" b="0">
                <a:latin typeface="Georgia"/>
              </a:rPr>
              <a:t> ask; 8.0% needs </a:t>
            </a:r>
            <a:r>
              <a:rPr sz="2800" b="0">
                <a:latin typeface="Georgia"/>
              </a:rPr>
              <a:t>$46.4M</a:t>
            </a:r>
          </a:p>
        </p:txBody>
      </p:sp>
      <p:sp>
        <p:nvSpPr>
          <p:cNvPr id="4" name="Slide Number Placeholder 4"/>
          <p:cNvSpPr/>
          <p:nvPr>
            <p:ph type="sldNum" sz="quarter" idx="12"/>
          </p:nvPr>
        </p:nvSpPr>
        <p:spPr/>
      </p:sp>
      <p:sp>
        <p:nvSpPr>
          <p:cNvPr id="5" name="Text Placeholder 6"/>
          <p:cNvSpPr/>
          <p:nvPr>
            <p:ph type="body" idx="13"/>
          </p:nvPr>
        </p:nvSpPr>
        <p:spPr>
          <a:xfrm>
            <a:off x="838200" y="831850"/>
            <a:ext cx="10515600" cy="254000"/>
          </a:xfrm>
        </p:spPr>
        <p:txBody>
          <a:bodyPr lIns="0" tIns="0" rIns="0" bIns="0" anchor="t"/>
          <a:p>
            <a:r>
              <a:rPr sz="1400"/>
              <a:t>Underwritten NOI is </a:t>
            </a:r>
            <a:r>
              <a:rPr sz="1400" b="1"/>
              <a:t>$327K</a:t>
            </a:r>
            <a:r>
              <a:rPr sz="1400"/>
              <a:t> below the OM in place and </a:t>
            </a:r>
            <a:r>
              <a:rPr sz="1400" b="1"/>
              <a:t>$475K</a:t>
            </a:r>
            <a:r>
              <a:rPr sz="1400"/>
              <a:t> below in 2027; going-in cap </a:t>
            </a:r>
            <a:r>
              <a:rPr sz="1400" b="1"/>
              <a:t>5.55%</a:t>
            </a:r>
            <a:r>
              <a:rPr sz="1400"/>
              <a:t>, not </a:t>
            </a:r>
            <a:r>
              <a:rPr sz="1400"/>
              <a:t>6.54%</a:t>
            </a:r>
            <a:endParaRPr sz="1400"/>
          </a:p>
        </p:txBody>
      </p:sp>
      <p:sp>
        <p:nvSpPr>
          <p:cNvPr id="6" name="Hdr snapshot"/>
          <p:cNvSpPr txBox="1"/>
          <p:nvPr/>
        </p:nvSpPr>
        <p:spPr>
          <a:xfrm>
            <a:off x="838200" y="1193800"/>
            <a:ext cx="3048000" cy="2032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200" b="1">
                <a:solidFill>
                  <a:srgbClr val="1A1A1A"/>
                </a:solidFill>
                <a:latin typeface="+mn-lt"/>
              </a:rPr>
              <a:t>Deal snapshot</a:t>
            </a:r>
            <a:endParaRPr sz="1200"/>
          </a:p>
        </p:txBody>
      </p:sp>
      <p:cxnSp>
        <p:nvCxnSpPr>
          <p:cNvPr id="7" name="Hdr snapshot rule"/>
          <p:cNvCxnSpPr/>
          <p:nvPr/>
        </p:nvCxnSpPr>
        <p:spPr>
          <a:xfrm>
            <a:off x="838200" y="1409700"/>
            <a:ext cx="3048000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8" name="Hdr bridge"/>
          <p:cNvSpPr txBox="1"/>
          <p:nvPr/>
        </p:nvSpPr>
        <p:spPr>
          <a:xfrm>
            <a:off x="4114800" y="1193800"/>
            <a:ext cx="2997200" cy="2032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200" b="1">
                <a:solidFill>
                  <a:srgbClr val="1A1A1A"/>
                </a:solidFill>
                <a:latin typeface="+mn-lt"/>
              </a:rPr>
              <a:t>OM to underwritten NOI ($000)</a:t>
            </a:r>
            <a:endParaRPr sz="1200"/>
          </a:p>
        </p:txBody>
      </p:sp>
      <p:cxnSp>
        <p:nvCxnSpPr>
          <p:cNvPr id="9" name="Hdr bridge rule"/>
          <p:cNvCxnSpPr/>
          <p:nvPr/>
        </p:nvCxnSpPr>
        <p:spPr>
          <a:xfrm>
            <a:off x="4114800" y="1409700"/>
            <a:ext cx="2997200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10" name="Hdr sensitivity"/>
          <p:cNvSpPr txBox="1"/>
          <p:nvPr/>
        </p:nvSpPr>
        <p:spPr>
          <a:xfrm>
            <a:off x="7340600" y="1193800"/>
            <a:ext cx="4013200" cy="2032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200" b="1">
                <a:solidFill>
                  <a:srgbClr val="1A1A1A"/>
                </a:solidFill>
                <a:latin typeface="+mn-lt"/>
              </a:rPr>
              <a:t>IRR by price and exit cap; shaded at 8.0%+</a:t>
            </a:r>
            <a:endParaRPr sz="1200"/>
          </a:p>
        </p:txBody>
      </p:sp>
      <p:cxnSp>
        <p:nvCxnSpPr>
          <p:cNvPr id="11" name="Hdr sensitivity rule"/>
          <p:cNvCxnSpPr/>
          <p:nvPr/>
        </p:nvCxnSpPr>
        <p:spPr>
          <a:xfrm>
            <a:off x="7340600" y="1409700"/>
            <a:ext cx="4013200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12" name="Hdr risks"/>
          <p:cNvSpPr txBox="1"/>
          <p:nvPr/>
        </p:nvSpPr>
        <p:spPr>
          <a:xfrm>
            <a:off x="4114800" y="3962400"/>
            <a:ext cx="7239000" cy="2032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200" b="1">
                <a:solidFill>
                  <a:srgbClr val="1A1A1A"/>
                </a:solidFill>
                <a:latin typeface="+mn-lt"/>
              </a:rPr>
              <a:t>Key risks</a:t>
            </a:r>
            <a:endParaRPr sz="1200"/>
          </a:p>
        </p:txBody>
      </p:sp>
      <p:cxnSp>
        <p:nvCxnSpPr>
          <p:cNvPr id="13" name="Hdr risks rule"/>
          <p:cNvCxnSpPr/>
          <p:nvPr/>
        </p:nvCxnSpPr>
        <p:spPr>
          <a:xfrm>
            <a:off x="4114800" y="4178300"/>
            <a:ext cx="7239000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14" name="Tile 1"/>
          <p:cNvSpPr/>
          <p:nvPr/>
        </p:nvSpPr>
        <p:spPr>
          <a:xfrm>
            <a:off x="838200" y="1447800"/>
            <a:ext cx="1473200" cy="558800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txBody>
          <a:bodyPr wrap="square" lIns="63500" tIns="12700" rIns="25400" bIns="12700" anchor="ctr"/>
          <a:p>
            <a:pPr algn="l"/>
            <a:r>
              <a:rPr sz="1600" b="1">
                <a:solidFill>
                  <a:srgbClr val="1A1A1A"/>
                </a:solidFill>
                <a:latin typeface="+mn-lt"/>
              </a:rPr>
              <a:t>248,400</a:t>
            </a:r>
            <a:endParaRPr sz="1600"/>
          </a:p>
          <a:p>
            <a:pPr algn="l"/>
            <a:r>
              <a:rPr sz="1200" b="0">
                <a:solidFill>
                  <a:srgbClr val="7F7F7F"/>
                </a:solidFill>
                <a:latin typeface="+mn-lt"/>
              </a:rPr>
              <a:t>Rentable SF</a:t>
            </a:r>
            <a:endParaRPr sz="1200"/>
          </a:p>
        </p:txBody>
      </p:sp>
      <p:sp>
        <p:nvSpPr>
          <p:cNvPr id="15" name="Tile 2"/>
          <p:cNvSpPr/>
          <p:nvPr/>
        </p:nvSpPr>
        <p:spPr>
          <a:xfrm>
            <a:off x="2413000" y="1447800"/>
            <a:ext cx="1473200" cy="558800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txBody>
          <a:bodyPr wrap="square" lIns="63500" tIns="12700" rIns="25400" bIns="12700" anchor="ctr"/>
          <a:p>
            <a:pPr algn="l"/>
            <a:r>
              <a:rPr sz="1600" b="1">
                <a:solidFill>
                  <a:srgbClr val="1A1A1A"/>
                </a:solidFill>
                <a:latin typeface="+mn-lt"/>
              </a:rPr>
              <a:t>89.3%</a:t>
            </a:r>
            <a:endParaRPr sz="1600"/>
          </a:p>
          <a:p>
            <a:pPr algn="l"/>
            <a:r>
              <a:rPr sz="1200" b="0">
                <a:solidFill>
                  <a:srgbClr val="7F7F7F"/>
                </a:solidFill>
                <a:latin typeface="+mn-lt"/>
              </a:rPr>
              <a:t>Occupied, Jan 2027</a:t>
            </a:r>
            <a:endParaRPr sz="1200"/>
          </a:p>
        </p:txBody>
      </p:sp>
      <p:sp>
        <p:nvSpPr>
          <p:cNvPr id="16" name="Tile 3"/>
          <p:cNvSpPr/>
          <p:nvPr/>
        </p:nvSpPr>
        <p:spPr>
          <a:xfrm>
            <a:off x="838200" y="2108200"/>
            <a:ext cx="1473200" cy="558800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txBody>
          <a:bodyPr wrap="square" lIns="63500" tIns="12700" rIns="25400" bIns="12700" anchor="ctr"/>
          <a:p>
            <a:pPr algn="l"/>
            <a:r>
              <a:rPr sz="1600" b="1">
                <a:solidFill>
                  <a:srgbClr val="1A1A1A"/>
                </a:solidFill>
                <a:latin typeface="+mn-lt"/>
              </a:rPr>
              <a:t>2.9 years</a:t>
            </a:r>
            <a:endParaRPr sz="1600"/>
          </a:p>
          <a:p>
            <a:pPr algn="l"/>
            <a:r>
              <a:rPr sz="1200" b="0">
                <a:solidFill>
                  <a:srgbClr val="7F7F7F"/>
                </a:solidFill>
                <a:latin typeface="+mn-lt"/>
              </a:rPr>
              <a:t>WALT (base rent)</a:t>
            </a:r>
            <a:endParaRPr sz="1200"/>
          </a:p>
        </p:txBody>
      </p:sp>
      <p:sp>
        <p:nvSpPr>
          <p:cNvPr id="17" name="Tile 4"/>
          <p:cNvSpPr/>
          <p:nvPr/>
        </p:nvSpPr>
        <p:spPr>
          <a:xfrm>
            <a:off x="2413000" y="2108200"/>
            <a:ext cx="1473200" cy="558800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txBody>
          <a:bodyPr wrap="square" lIns="63500" tIns="12700" rIns="25400" bIns="12700" anchor="ctr"/>
          <a:p>
            <a:pPr algn="l"/>
            <a:r>
              <a:rPr sz="1600" b="1">
                <a:solidFill>
                  <a:srgbClr val="1A1A1A"/>
                </a:solidFill>
                <a:latin typeface="+mn-lt"/>
              </a:rPr>
              <a:t>$193.24</a:t>
            </a:r>
            <a:endParaRPr sz="1600"/>
          </a:p>
          <a:p>
            <a:pPr algn="l"/>
            <a:r>
              <a:rPr sz="1200" b="0">
                <a:solidFill>
                  <a:srgbClr val="7F7F7F"/>
                </a:solidFill>
                <a:latin typeface="+mn-lt"/>
              </a:rPr>
              <a:t>Price/SF at the ask</a:t>
            </a:r>
            <a:endParaRPr sz="1200"/>
          </a:p>
        </p:txBody>
      </p:sp>
      <p:sp>
        <p:nvSpPr>
          <p:cNvPr id="18" name="Hdr returns"/>
          <p:cNvSpPr txBox="1"/>
          <p:nvPr/>
        </p:nvSpPr>
        <p:spPr>
          <a:xfrm>
            <a:off x="838200" y="2895600"/>
            <a:ext cx="3048000" cy="2032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200" b="1">
                <a:solidFill>
                  <a:srgbClr val="1A1A1A"/>
                </a:solidFill>
                <a:latin typeface="+mn-lt"/>
              </a:rPr>
              <a:t>Ten-year unlevered returns</a:t>
            </a:r>
            <a:endParaRPr sz="1200"/>
          </a:p>
        </p:txBody>
      </p:sp>
      <p:cxnSp>
        <p:nvCxnSpPr>
          <p:cNvPr id="19" name="Hdr returns rule"/>
          <p:cNvCxnSpPr/>
          <p:nvPr/>
        </p:nvCxnSpPr>
        <p:spPr>
          <a:xfrm>
            <a:off x="838200" y="3111500"/>
            <a:ext cx="3048000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22" name="Bridge bracket"/>
          <p:cNvSpPr/>
          <p:nvPr/>
        </p:nvSpPr>
        <p:spPr>
          <a:xfrm>
            <a:off x="6426200" y="1607820"/>
            <a:ext cx="63500" cy="1310640"/>
          </a:xfrm>
          <a:prstGeom prst="rightBracket">
            <a:avLst/>
          </a:prstGeom>
          <a:ln w="12700">
            <a:solidFill>
              <a:srgbClr val="1A1A1A"/>
            </a:solidFill>
          </a:ln>
        </p:spPr>
      </p:sp>
      <p:sp>
        <p:nvSpPr>
          <p:cNvPr id="23" name="Bridge callout"/>
          <p:cNvSpPr txBox="1"/>
          <p:nvPr/>
        </p:nvSpPr>
        <p:spPr>
          <a:xfrm>
            <a:off x="6540500" y="2021840"/>
            <a:ext cx="571500" cy="482600"/>
          </a:xfrm>
          <a:prstGeom prst="rect">
            <a:avLst/>
          </a:prstGeom>
        </p:spPr>
        <p:txBody>
          <a:bodyPr wrap="square" lIns="0" tIns="0" rIns="0" bIns="0" anchor="ctr"/>
          <a:p>
            <a:pPr algn="l"/>
            <a:r>
              <a:rPr sz="1000" b="1">
                <a:solidFill>
                  <a:srgbClr val="1A1A1A"/>
                </a:solidFill>
                <a:latin typeface="+mn-lt"/>
              </a:rPr>
              <a:t>($327K)</a:t>
            </a:r>
            <a:endParaRPr sz="1000"/>
          </a:p>
          <a:p>
            <a:pPr algn="l"/>
            <a:r>
              <a:rPr sz="1000">
                <a:solidFill>
                  <a:srgbClr val="1A1A1A"/>
                </a:solidFill>
                <a:latin typeface="+mn-lt"/>
              </a:rPr>
              <a:t>vs OM</a:t>
            </a:r>
            <a:endParaRPr sz="1000"/>
          </a:p>
          <a:p>
            <a:pPr algn="l"/>
            <a:r>
              <a:rPr sz="1000">
                <a:solidFill>
                  <a:srgbClr val="1A1A1A"/>
                </a:solidFill>
                <a:latin typeface="+mn-lt"/>
              </a:rPr>
              <a:t>in place</a:t>
            </a:r>
            <a:endParaRPr sz="1000"/>
          </a:p>
        </p:txBody>
      </p:sp>
      <p:sp>
        <p:nvSpPr>
          <p:cNvPr id="25" name="Risks"/>
          <p:cNvSpPr txBox="1"/>
          <p:nvPr/>
        </p:nvSpPr>
        <p:spPr>
          <a:xfrm>
            <a:off x="4114800" y="4216400"/>
            <a:ext cx="7239000" cy="1879600"/>
          </a:xfrm>
          <a:prstGeom prst="rect">
            <a:avLst/>
          </a:prstGeom>
        </p:spPr>
        <p:txBody>
          <a:bodyPr wrap="square" lIns="0" tIns="0" rIns="0" bIns="0" anchor="t"/>
          <a:p>
            <a:pPr marL="152400" indent="-152400">
              <a:spcAft>
                <a:spcPts val="800"/>
              </a:spcAft>
              <a:buChar char="•"/>
            </a:pPr>
            <a:r>
              <a:rPr sz="1200" b="1">
                <a:solidFill>
                  <a:srgbClr val="1A1A1A"/>
                </a:solidFill>
                <a:latin typeface="+mn-lt"/>
              </a:rPr>
              <a:t>Rollover</a:t>
            </a:r>
            <a:r>
              <a:rPr sz="1200" b="0">
                <a:solidFill>
                  <a:srgbClr val="1A1A1A"/>
                </a:solidFill>
                <a:latin typeface="+mn-lt"/>
              </a:rPr>
              <a:t>: </a:t>
            </a:r>
            <a:r>
              <a:rPr sz="1200" b="0">
                <a:solidFill>
                  <a:srgbClr val="1A1A1A"/>
                </a:solidFill>
                <a:latin typeface="+mn-lt"/>
              </a:rPr>
              <a:t>2.9-year WALT</a:t>
            </a:r>
            <a:r>
              <a:rPr sz="1200" b="0">
                <a:solidFill>
                  <a:srgbClr val="1A1A1A"/>
                </a:solidFill>
                <a:latin typeface="+mn-lt"/>
              </a:rPr>
              <a:t>, </a:t>
            </a:r>
            <a:r>
              <a:rPr sz="1200" b="0">
                <a:solidFill>
                  <a:srgbClr val="1A1A1A"/>
                </a:solidFill>
                <a:latin typeface="+mn-lt"/>
              </a:rPr>
              <a:t>70% renewal</a:t>
            </a:r>
            <a:r>
              <a:rPr sz="1200" b="0">
                <a:solidFill>
                  <a:srgbClr val="1A1A1A"/>
                </a:solidFill>
                <a:latin typeface="+mn-lt"/>
              </a:rPr>
              <a:t> and </a:t>
            </a:r>
            <a:r>
              <a:rPr sz="1200" b="0">
                <a:solidFill>
                  <a:srgbClr val="1A1A1A"/>
                </a:solidFill>
                <a:latin typeface="+mn-lt"/>
              </a:rPr>
              <a:t>six months of downtime</a:t>
            </a:r>
            <a:r>
              <a:rPr sz="1200" b="0">
                <a:solidFill>
                  <a:srgbClr val="1A1A1A"/>
                </a:solidFill>
                <a:latin typeface="+mn-lt"/>
              </a:rPr>
              <a:t>; 2037 exit NOI falls to </a:t>
            </a:r>
            <a:r>
              <a:rPr sz="1200" b="0">
                <a:solidFill>
                  <a:srgbClr val="1A1A1A"/>
                </a:solidFill>
                <a:latin typeface="+mn-lt"/>
              </a:rPr>
              <a:t>$3.77M</a:t>
            </a:r>
            <a:r>
              <a:rPr sz="1200" b="0">
                <a:solidFill>
                  <a:srgbClr val="1A1A1A"/>
                </a:solidFill>
                <a:latin typeface="+mn-lt"/>
              </a:rPr>
              <a:t> from </a:t>
            </a:r>
            <a:r>
              <a:rPr sz="1200" b="0">
                <a:solidFill>
                  <a:srgbClr val="1A1A1A"/>
                </a:solidFill>
                <a:latin typeface="+mn-lt"/>
              </a:rPr>
              <a:t>$4.03M</a:t>
            </a:r>
            <a:r>
              <a:rPr sz="1200" b="0">
                <a:solidFill>
                  <a:srgbClr val="1A1A1A"/>
                </a:solidFill>
                <a:latin typeface="+mn-lt"/>
              </a:rPr>
              <a:t>, and an end-2034 sale returns </a:t>
            </a:r>
            <a:r>
              <a:rPr sz="1200" b="0">
                <a:solidFill>
                  <a:srgbClr val="1A1A1A"/>
                </a:solidFill>
                <a:latin typeface="+mn-lt"/>
              </a:rPr>
              <a:t>8.33%</a:t>
            </a:r>
            <a:endParaRPr sz="1200"/>
          </a:p>
          <a:p>
            <a:pPr marL="152400" indent="-152400">
              <a:spcAft>
                <a:spcPts val="800"/>
              </a:spcAft>
              <a:buChar char="•"/>
            </a:pPr>
            <a:r>
              <a:rPr sz="1200" b="1">
                <a:solidFill>
                  <a:srgbClr val="1A1A1A"/>
                </a:solidFill>
                <a:latin typeface="+mn-lt"/>
              </a:rPr>
              <a:t>A-100 termination</a:t>
            </a:r>
            <a:r>
              <a:rPr sz="1200">
                <a:solidFill>
                  <a:srgbClr val="1A1A1A"/>
                </a:solidFill>
                <a:latin typeface="+mn-lt"/>
              </a:rPr>
              <a:t>: </a:t>
            </a:r>
            <a:r>
              <a:rPr sz="1200">
                <a:solidFill>
                  <a:srgbClr val="1A1A1A"/>
                </a:solidFill>
                <a:latin typeface="+mn-lt"/>
              </a:rPr>
              <a:t>12.6%</a:t>
            </a:r>
            <a:r>
              <a:rPr sz="1200">
                <a:solidFill>
                  <a:srgbClr val="1A1A1A"/>
                </a:solidFill>
                <a:latin typeface="+mn-lt"/>
              </a:rPr>
              <a:t> of SF may leave </a:t>
            </a:r>
            <a:r>
              <a:rPr sz="1200">
                <a:solidFill>
                  <a:srgbClr val="1A1A1A"/>
                </a:solidFill>
                <a:latin typeface="+mn-lt"/>
              </a:rPr>
              <a:t>30 Jun 2028</a:t>
            </a:r>
            <a:r>
              <a:rPr sz="1200">
                <a:solidFill>
                  <a:srgbClr val="1A1A1A"/>
                </a:solidFill>
                <a:latin typeface="+mn-lt"/>
              </a:rPr>
              <a:t>; IRR </a:t>
            </a:r>
            <a:r>
              <a:rPr sz="1200">
                <a:solidFill>
                  <a:srgbClr val="1A1A1A"/>
                </a:solidFill>
                <a:latin typeface="+mn-lt"/>
              </a:rPr>
              <a:t>7.57%</a:t>
            </a:r>
            <a:r>
              <a:rPr sz="1200">
                <a:solidFill>
                  <a:srgbClr val="1A1A1A"/>
                </a:solidFill>
                <a:latin typeface="+mn-lt"/>
              </a:rPr>
              <a:t> if it stays, </a:t>
            </a:r>
            <a:r>
              <a:rPr sz="1200">
                <a:solidFill>
                  <a:srgbClr val="1A1A1A"/>
                </a:solidFill>
                <a:latin typeface="+mn-lt"/>
              </a:rPr>
              <a:t>7.46%</a:t>
            </a:r>
            <a:r>
              <a:rPr sz="1200">
                <a:solidFill>
                  <a:srgbClr val="1A1A1A"/>
                </a:solidFill>
                <a:latin typeface="+mn-lt"/>
              </a:rPr>
              <a:t> if it goes</a:t>
            </a:r>
            <a:endParaRPr sz="1200"/>
          </a:p>
          <a:p>
            <a:pPr marL="152400" indent="-152400">
              <a:spcAft>
                <a:spcPts val="800"/>
              </a:spcAft>
              <a:buChar char="•"/>
            </a:pPr>
            <a:r>
              <a:rPr sz="1200" b="1">
                <a:solidFill>
                  <a:srgbClr val="1A1A1A"/>
                </a:solidFill>
                <a:latin typeface="+mn-lt"/>
              </a:rPr>
              <a:t>Tax reset</a:t>
            </a:r>
            <a:r>
              <a:rPr sz="1200">
                <a:solidFill>
                  <a:srgbClr val="1A1A1A"/>
                </a:solidFill>
                <a:latin typeface="+mn-lt"/>
              </a:rPr>
              <a:t>: taxes at the price add </a:t>
            </a:r>
            <a:r>
              <a:rPr sz="1200">
                <a:solidFill>
                  <a:srgbClr val="1A1A1A"/>
                </a:solidFill>
                <a:latin typeface="+mn-lt"/>
              </a:rPr>
              <a:t>$441K</a:t>
            </a:r>
            <a:r>
              <a:rPr sz="1200">
                <a:solidFill>
                  <a:srgbClr val="1A1A1A"/>
                </a:solidFill>
                <a:latin typeface="+mn-lt"/>
              </a:rPr>
              <a:t> a year; NNN tenants repay </a:t>
            </a:r>
            <a:r>
              <a:rPr sz="1200">
                <a:solidFill>
                  <a:srgbClr val="1A1A1A"/>
                </a:solidFill>
                <a:latin typeface="+mn-lt"/>
              </a:rPr>
              <a:t>$394K</a:t>
            </a:r>
            <a:r>
              <a:rPr sz="1200">
                <a:solidFill>
                  <a:srgbClr val="1A1A1A"/>
                </a:solidFill>
                <a:latin typeface="+mn-lt"/>
              </a:rPr>
              <a:t>, the landlord bears </a:t>
            </a:r>
            <a:r>
              <a:rPr sz="1200">
                <a:solidFill>
                  <a:srgbClr val="1A1A1A"/>
                </a:solidFill>
                <a:latin typeface="+mn-lt"/>
              </a:rPr>
              <a:t>$47K</a:t>
            </a:r>
            <a:endParaRPr sz="1200"/>
          </a:p>
          <a:p>
            <a:pPr marL="152400" indent="-152400">
              <a:spcAft>
                <a:spcPts val="800"/>
              </a:spcAft>
              <a:buChar char="•"/>
            </a:pPr>
            <a:r>
              <a:rPr sz="1200" b="1">
                <a:solidFill>
                  <a:srgbClr val="1A1A1A"/>
                </a:solidFill>
                <a:latin typeface="+mn-lt"/>
              </a:rPr>
              <a:t>Roof and PCA</a:t>
            </a:r>
            <a:r>
              <a:rPr sz="1200">
                <a:solidFill>
                  <a:srgbClr val="1A1A1A"/>
                </a:solidFill>
                <a:latin typeface="+mn-lt"/>
              </a:rPr>
              <a:t>: </a:t>
            </a:r>
            <a:r>
              <a:rPr sz="1200">
                <a:solidFill>
                  <a:srgbClr val="1A1A1A"/>
                </a:solidFill>
                <a:latin typeface="+mn-lt"/>
              </a:rPr>
              <a:t>Building C roof leaks</a:t>
            </a:r>
            <a:r>
              <a:rPr sz="1200">
                <a:solidFill>
                  <a:srgbClr val="1A1A1A"/>
                </a:solidFill>
                <a:latin typeface="+mn-lt"/>
              </a:rPr>
              <a:t>; PCA budgets </a:t>
            </a:r>
            <a:r>
              <a:rPr sz="1200">
                <a:solidFill>
                  <a:srgbClr val="1A1A1A"/>
                </a:solidFill>
                <a:latin typeface="+mn-lt"/>
              </a:rPr>
              <a:t>$923K</a:t>
            </a:r>
            <a:r>
              <a:rPr sz="1200">
                <a:solidFill>
                  <a:srgbClr val="1A1A1A"/>
                </a:solidFill>
                <a:latin typeface="+mn-lt"/>
              </a:rPr>
              <a:t> (2026 dollars) for roof, paving and RTUs</a:t>
            </a:r>
            <a:endParaRPr sz="1200"/>
          </a:p>
          <a:p>
            <a:pPr marL="152400" indent="-152400">
              <a:spcAft>
                <a:spcPts val="800"/>
              </a:spcAft>
              <a:buChar char="•"/>
            </a:pPr>
            <a:r>
              <a:rPr sz="1200" b="1">
                <a:solidFill>
                  <a:srgbClr val="1A1A1A"/>
                </a:solidFill>
                <a:latin typeface="+mn-lt"/>
              </a:rPr>
              <a:t>Exit cap</a:t>
            </a:r>
            <a:r>
              <a:rPr sz="1200">
                <a:solidFill>
                  <a:srgbClr val="1A1A1A"/>
                </a:solidFill>
                <a:latin typeface="+mn-lt"/>
              </a:rPr>
              <a:t>: </a:t>
            </a:r>
            <a:r>
              <a:rPr sz="1200">
                <a:solidFill>
                  <a:srgbClr val="1A1A1A"/>
                </a:solidFill>
                <a:latin typeface="+mn-lt"/>
              </a:rPr>
              <a:t>6.40%</a:t>
            </a:r>
            <a:r>
              <a:rPr sz="1200">
                <a:solidFill>
                  <a:srgbClr val="1A1A1A"/>
                </a:solidFill>
                <a:latin typeface="+mn-lt"/>
              </a:rPr>
              <a:t> is </a:t>
            </a:r>
            <a:r>
              <a:rPr sz="1200">
                <a:solidFill>
                  <a:srgbClr val="1A1A1A"/>
                </a:solidFill>
                <a:latin typeface="+mn-lt"/>
              </a:rPr>
              <a:t>50 bps</a:t>
            </a:r>
            <a:r>
              <a:rPr sz="1200">
                <a:solidFill>
                  <a:srgbClr val="1A1A1A"/>
                </a:solidFill>
                <a:latin typeface="+mn-lt"/>
              </a:rPr>
              <a:t> over the </a:t>
            </a:r>
            <a:r>
              <a:rPr sz="1200">
                <a:solidFill>
                  <a:srgbClr val="1A1A1A"/>
                </a:solidFill>
                <a:latin typeface="+mn-lt"/>
              </a:rPr>
              <a:t>5.90%</a:t>
            </a:r>
            <a:r>
              <a:rPr sz="1200">
                <a:solidFill>
                  <a:srgbClr val="1A1A1A"/>
                </a:solidFill>
                <a:latin typeface="+mn-lt"/>
              </a:rPr>
              <a:t> sale comps; 25 bps either way gives </a:t>
            </a:r>
            <a:r>
              <a:rPr sz="1200">
                <a:solidFill>
                  <a:srgbClr val="1A1A1A"/>
                </a:solidFill>
                <a:latin typeface="+mn-lt"/>
              </a:rPr>
              <a:t>7.84% or 7.22%</a:t>
            </a:r>
            <a:r>
              <a:rPr sz="1200">
                <a:solidFill>
                  <a:srgbClr val="1A1A1A"/>
                </a:solidFill>
                <a:latin typeface="+mn-lt"/>
              </a:rPr>
              <a:t> IRR</a:t>
            </a:r>
            <a:endParaRPr sz="1200"/>
          </a:p>
          <a:p>
            <a:pPr marL="152400" indent="-152400">
              <a:spcAft>
                <a:spcPts val="800"/>
              </a:spcAft>
              <a:buChar char="•"/>
            </a:pPr>
            <a:r>
              <a:rPr sz="1200" b="1">
                <a:solidFill>
                  <a:srgbClr val="1A1A1A"/>
                </a:solidFill>
                <a:latin typeface="+mn-lt"/>
              </a:rPr>
              <a:t>F-300</a:t>
            </a:r>
            <a:r>
              <a:rPr sz="1200">
                <a:solidFill>
                  <a:srgbClr val="1A1A1A"/>
                </a:solidFill>
                <a:latin typeface="+mn-lt"/>
              </a:rPr>
              <a:t>: </a:t>
            </a:r>
            <a:r>
              <a:rPr sz="1200">
                <a:solidFill>
                  <a:srgbClr val="1A1A1A"/>
                </a:solidFill>
                <a:latin typeface="+mn-lt"/>
              </a:rPr>
              <a:t>unsigned draft amendment</a:t>
            </a:r>
            <a:r>
              <a:rPr sz="1200">
                <a:solidFill>
                  <a:srgbClr val="1A1A1A"/>
                </a:solidFill>
                <a:latin typeface="+mn-lt"/>
              </a:rPr>
              <a:t> and </a:t>
            </a:r>
            <a:r>
              <a:rPr sz="1200">
                <a:solidFill>
                  <a:srgbClr val="1A1A1A"/>
                </a:solidFill>
                <a:latin typeface="+mn-lt"/>
              </a:rPr>
              <a:t>no estoppel</a:t>
            </a:r>
            <a:r>
              <a:rPr sz="1200">
                <a:solidFill>
                  <a:srgbClr val="1A1A1A"/>
                </a:solidFill>
                <a:latin typeface="+mn-lt"/>
              </a:rPr>
              <a:t>; its </a:t>
            </a:r>
            <a:r>
              <a:rPr sz="1200">
                <a:solidFill>
                  <a:srgbClr val="1A1A1A"/>
                </a:solidFill>
                <a:latin typeface="+mn-lt"/>
              </a:rPr>
              <a:t>$100,650</a:t>
            </a:r>
            <a:r>
              <a:rPr sz="1200">
                <a:solidFill>
                  <a:srgbClr val="1A1A1A"/>
                </a:solidFill>
                <a:latin typeface="+mn-lt"/>
              </a:rPr>
              <a:t> draft rent is out of in-place NOI</a:t>
            </a:r>
            <a:endParaRPr sz="1200"/>
          </a:p>
        </p:txBody>
      </p:sp>
      <p:sp>
        <p:nvSpPr>
          <p:cNvPr id="26" name="Sources"/>
          <p:cNvSpPr txBox="1"/>
          <p:nvPr/>
        </p:nvSpPr>
        <p:spPr>
          <a:xfrm>
            <a:off x="838200" y="6339840"/>
            <a:ext cx="10515600" cy="1524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900" b="0">
                <a:solidFill>
                  <a:srgbClr val="7F7F7F"/>
                </a:solidFill>
                <a:latin typeface="+mn-lt"/>
              </a:rPr>
              <a:t>Sources: </a:t>
            </a:r>
            <a:r>
              <a:rPr sz="900" b="0">
                <a:solidFill>
                  <a:srgbClr val="7F7F7F"/>
                </a:solidFill>
                <a:latin typeface="+mn-lt"/>
              </a:rPr>
              <a:t>OM</a:t>
            </a:r>
            <a:r>
              <a:rPr sz="900" b="0">
                <a:solidFill>
                  <a:srgbClr val="7F7F7F"/>
                </a:solidFill>
                <a:latin typeface="+mn-lt"/>
              </a:rPr>
              <a:t>; </a:t>
            </a:r>
            <a:r>
              <a:rPr sz="900" b="0">
                <a:solidFill>
                  <a:srgbClr val="7F7F7F"/>
                </a:solidFill>
                <a:latin typeface="+mn-lt"/>
              </a:rPr>
              <a:t>T12</a:t>
            </a:r>
            <a:r>
              <a:rPr sz="900" b="0">
                <a:solidFill>
                  <a:srgbClr val="7F7F7F"/>
                </a:solidFill>
                <a:latin typeface="+mn-lt"/>
              </a:rPr>
              <a:t>; </a:t>
            </a:r>
            <a:r>
              <a:rPr sz="900" b="0">
                <a:solidFill>
                  <a:srgbClr val="7F7F7F"/>
                </a:solidFill>
                <a:latin typeface="+mn-lt"/>
              </a:rPr>
              <a:t>leases, amendments</a:t>
            </a:r>
            <a:r>
              <a:rPr sz="900" b="0">
                <a:solidFill>
                  <a:srgbClr val="7F7F7F"/>
                </a:solidFill>
                <a:latin typeface="+mn-lt"/>
              </a:rPr>
              <a:t> and </a:t>
            </a:r>
            <a:r>
              <a:rPr sz="900" b="0">
                <a:solidFill>
                  <a:srgbClr val="7F7F7F"/>
                </a:solidFill>
                <a:latin typeface="+mn-lt"/>
              </a:rPr>
              <a:t>estoppels</a:t>
            </a:r>
            <a:r>
              <a:rPr sz="900" b="0">
                <a:solidFill>
                  <a:srgbClr val="7F7F7F"/>
                </a:solidFill>
                <a:latin typeface="+mn-lt"/>
              </a:rPr>
              <a:t>; </a:t>
            </a:r>
            <a:r>
              <a:rPr sz="900" b="0">
                <a:solidFill>
                  <a:srgbClr val="7F7F7F"/>
                </a:solidFill>
                <a:latin typeface="+mn-lt"/>
              </a:rPr>
              <a:t>PCA</a:t>
            </a:r>
            <a:r>
              <a:rPr sz="900" b="0">
                <a:solidFill>
                  <a:srgbClr val="7F7F7F"/>
                </a:solidFill>
                <a:latin typeface="+mn-lt"/>
              </a:rPr>
              <a:t>; </a:t>
            </a:r>
            <a:r>
              <a:rPr sz="900" b="0">
                <a:solidFill>
                  <a:srgbClr val="7F7F7F"/>
                </a:solidFill>
                <a:latin typeface="+mn-lt"/>
              </a:rPr>
              <a:t>Denton CAD notice</a:t>
            </a:r>
            <a:r>
              <a:rPr sz="900" b="0">
                <a:solidFill>
                  <a:srgbClr val="7F7F7F"/>
                </a:solidFill>
                <a:latin typeface="+mn-lt"/>
              </a:rPr>
              <a:t>; </a:t>
            </a:r>
            <a:r>
              <a:rPr sz="900" b="0">
                <a:solidFill>
                  <a:srgbClr val="7F7F7F"/>
                </a:solidFill>
                <a:latin typeface="+mn-lt"/>
              </a:rPr>
              <a:t>appraisal sale</a:t>
            </a:r>
            <a:r>
              <a:rPr sz="900" b="0">
                <a:solidFill>
                  <a:srgbClr val="7F7F7F"/>
                </a:solidFill>
                <a:latin typeface="+mn-lt"/>
              </a:rPr>
              <a:t> and </a:t>
            </a:r>
            <a:r>
              <a:rPr sz="900" b="0">
                <a:solidFill>
                  <a:srgbClr val="7F7F7F"/>
                </a:solidFill>
                <a:latin typeface="+mn-lt"/>
              </a:rPr>
              <a:t>lease comps</a:t>
            </a:r>
            <a:r>
              <a:rPr sz="900" b="0">
                <a:solidFill>
                  <a:srgbClr val="7F7F7F"/>
                </a:solidFill>
                <a:latin typeface="+mn-lt"/>
              </a:rPr>
              <a:t>; </a:t>
            </a:r>
            <a:r>
              <a:rPr sz="900" b="0">
                <a:solidFill>
                  <a:srgbClr val="7F7F7F"/>
                </a:solidFill>
                <a:latin typeface="+mn-lt"/>
              </a:rPr>
              <a:t>Compound acquisition underwriting analysis</a:t>
            </a:r>
            <a:r>
              <a:rPr sz="900" b="0">
                <a:solidFill>
                  <a:srgbClr val="7F7F7F"/>
                </a:solidFill>
                <a:latin typeface="+mn-lt"/>
              </a:rPr>
              <a:t>, 20 Oct 2026</a:t>
            </a:r>
            <a:endParaRPr sz="900"/>
          </a:p>
        </p:txBody>
      </p:sp>
      <p:graphicFrame>
        <p:nvGraphicFramePr>
          <p:cNvPr id="27" name="Bridge chart"/>
          <p:cNvGraphicFramePr/>
          <p:nvPr/>
        </p:nvGraphicFramePr>
        <p:xfrm>
          <a:off x="4114800" y="1447800"/>
          <a:ext cx="2997200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9" name="Footnote 1"/>
          <p:cNvSpPr txBox="1"/>
          <p:nvPr/>
        </p:nvSpPr>
        <p:spPr>
          <a:xfrm>
            <a:off x="838200" y="6187440"/>
            <a:ext cx="10515600" cy="1524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900" b="0">
                <a:solidFill>
                  <a:srgbClr val="7F7F7F"/>
                </a:solidFill>
                <a:latin typeface="+mn-lt"/>
              </a:rPr>
              <a:t>¹ At the bid the model re-runs NOI with taxes reset to the $46.4M price: UW in-place NOI </a:t>
            </a:r>
            <a:r>
              <a:rPr sz="900" b="0">
                <a:solidFill>
                  <a:srgbClr val="7F7F7F"/>
                </a:solidFill>
                <a:latin typeface="+mn-lt"/>
              </a:rPr>
              <a:t>$2,557K</a:t>
            </a:r>
            <a:r>
              <a:rPr sz="900" b="0">
                <a:solidFill>
                  <a:srgbClr val="7F7F7F"/>
                </a:solidFill>
                <a:latin typeface="+mn-lt"/>
              </a:rPr>
              <a:t> and 2027 NOI </a:t>
            </a:r>
            <a:r>
              <a:rPr sz="900" b="0">
                <a:solidFill>
                  <a:srgbClr val="7F7F7F"/>
                </a:solidFill>
                <a:latin typeface="+mn-lt"/>
              </a:rPr>
              <a:t>$2,668K</a:t>
            </a:r>
            <a:r>
              <a:rPr sz="900" b="0">
                <a:solidFill>
                  <a:srgbClr val="7F7F7F"/>
                </a:solidFill>
                <a:latin typeface="+mn-lt"/>
              </a:rPr>
              <a:t>, against </a:t>
            </a:r>
            <a:r>
              <a:rPr sz="900" b="0">
                <a:solidFill>
                  <a:srgbClr val="7F7F7F"/>
                </a:solidFill>
                <a:latin typeface="+mn-lt"/>
              </a:rPr>
              <a:t>$2,552K</a:t>
            </a:r>
            <a:r>
              <a:rPr sz="900" b="0">
                <a:solidFill>
                  <a:srgbClr val="7F7F7F"/>
                </a:solidFill>
                <a:latin typeface="+mn-lt"/>
              </a:rPr>
              <a:t> and </a:t>
            </a:r>
            <a:r>
              <a:rPr sz="900" b="0">
                <a:solidFill>
                  <a:srgbClr val="7F7F7F"/>
                </a:solidFill>
                <a:latin typeface="+mn-lt"/>
              </a:rPr>
              <a:t>$2,664K</a:t>
            </a:r>
            <a:r>
              <a:rPr sz="900" b="0">
                <a:solidFill>
                  <a:srgbClr val="7F7F7F"/>
                </a:solidFill>
                <a:latin typeface="+mn-lt"/>
              </a:rPr>
              <a:t> at the ask</a:t>
            </a:r>
            <a:endParaRPr sz="900"/>
          </a:p>
        </p:txBody>
      </p:sp>
      <p:sp>
        <p:nvSpPr>
          <p:cNvPr id="30" name="Illustrative footer"/>
          <p:cNvSpPr txBox="1"/>
          <p:nvPr/>
        </p:nvSpPr>
        <p:spPr>
          <a:xfrm>
            <a:off x="838200" y="6527800"/>
            <a:ext cx="10515600" cy="152400"/>
          </a:xfrm>
          <a:prstGeom prst="rect">
            <a:avLst/>
          </a:prstGeom>
        </p:spPr>
        <p:txBody>
          <a:bodyPr wrap="square" lIns="0" tIns="0" rIns="0" bIns="0" anchor="t"/>
          <a:p>
            <a:pPr algn="r"/>
            <a:r>
              <a:rPr sz="900" b="0">
                <a:solidFill>
                  <a:srgbClr val="7F7F7F"/>
                </a:solidFill>
                <a:latin typeface="+mn-lt"/>
              </a:rPr>
              <a:t>Cedar Fork Commerce Park is an illustrative property</a:t>
            </a:r>
            <a:endParaRPr sz="900"/>
          </a:p>
        </p:txBody>
      </p:sp>
      <p:graphicFrame>
        <p:nvGraphicFramePr>
          <p:cNvPr id="31" name="Returns table"/>
          <p:cNvGraphicFramePr/>
          <p:nvPr/>
        </p:nvGraphicFramePr>
        <p:xfrm>
          <a:off x="838200" y="3149600"/>
          <a:ext cx="3048000" cy="294640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{5C22544A-7EE6-4342-B048-85BDC9FD1C3A}</a:tableStyleId>
              </a:tblPr>
              <a:tblGrid>
                <a:gridCol w="1752600"/>
                <a:gridCol w="647700"/>
                <a:gridCol w="647700"/>
              </a:tblGrid>
              <a:tr h="294640">
                <a:tc>
                  <a:txBody>
                    <a:bodyPr/>
                    <a:p>
                      <a:pPr algn="l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/>
                      </a:r>
                      <a:endParaRPr sz="1200"/>
                    </a:p>
                  </a:txBody>
                  <a:tcPr marL="38100" marR="381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Ask</a:t>
                      </a:r>
                      <a:endParaRPr sz="1200"/>
                    </a:p>
                  </a:txBody>
                  <a:tcPr marL="38100" marR="381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Bid</a:t>
                      </a:r>
                      <a:endParaRPr sz="1200"/>
                    </a:p>
                  </a:txBody>
                  <a:tcPr marL="38100" marR="381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</a:tr>
              <a:tr h="294640"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Price</a:t>
                      </a:r>
                      <a:endParaRPr sz="1200"/>
                    </a:p>
                  </a:txBody>
                  <a:tcPr marL="38100" marR="381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$48.0M</a:t>
                      </a:r>
                      <a:endParaRPr sz="1200"/>
                    </a:p>
                  </a:txBody>
                  <a:tcPr marL="38100" marR="381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$46.4M</a:t>
                      </a:r>
                      <a:endParaRPr sz="1200"/>
                    </a:p>
                  </a:txBody>
                  <a:tcPr marL="38100" marR="381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94640"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Price per SF</a:t>
                      </a:r>
                      <a:endParaRPr sz="1200"/>
                    </a:p>
                  </a:txBody>
                  <a:tcPr marL="38100" marR="381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$193.24</a:t>
                      </a:r>
                      <a:endParaRPr sz="1200"/>
                    </a:p>
                  </a:txBody>
                  <a:tcPr marL="38100" marR="381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$186.77</a:t>
                      </a:r>
                      <a:endParaRPr sz="1200"/>
                    </a:p>
                  </a:txBody>
                  <a:tcPr marL="38100" marR="381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94640"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UW in-place cap rate</a:t>
                      </a:r>
                      <a:endParaRPr sz="1200"/>
                    </a:p>
                  </a:txBody>
                  <a:tcPr marL="38100" marR="381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5.32%</a:t>
                      </a:r>
                      <a:endParaRPr sz="1200"/>
                    </a:p>
                  </a:txBody>
                  <a:tcPr marL="38100" marR="381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5.51%¹</a:t>
                      </a:r>
                      <a:endParaRPr sz="1200"/>
                    </a:p>
                  </a:txBody>
                  <a:tcPr marL="38100" marR="381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94640"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UW 2027 cap rate</a:t>
                      </a:r>
                      <a:endParaRPr sz="1200"/>
                    </a:p>
                  </a:txBody>
                  <a:tcPr marL="38100" marR="381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5.55%</a:t>
                      </a:r>
                      <a:endParaRPr sz="1200"/>
                    </a:p>
                  </a:txBody>
                  <a:tcPr marL="38100" marR="381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5.75%¹</a:t>
                      </a:r>
                      <a:endParaRPr sz="1200"/>
                    </a:p>
                  </a:txBody>
                  <a:tcPr marL="38100" marR="381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94640"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OM in-place cap rate</a:t>
                      </a:r>
                      <a:endParaRPr sz="1200"/>
                    </a:p>
                  </a:txBody>
                  <a:tcPr marL="38100" marR="381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6.00%</a:t>
                      </a:r>
                      <a:endParaRPr sz="1200"/>
                    </a:p>
                  </a:txBody>
                  <a:tcPr marL="38100" marR="381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6.21%</a:t>
                      </a:r>
                      <a:endParaRPr sz="1200"/>
                    </a:p>
                  </a:txBody>
                  <a:tcPr marL="38100" marR="381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94640"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OM 2027 cap rate</a:t>
                      </a:r>
                      <a:endParaRPr sz="1200"/>
                    </a:p>
                  </a:txBody>
                  <a:tcPr marL="38100" marR="381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6.54%</a:t>
                      </a:r>
                      <a:endParaRPr sz="1200"/>
                    </a:p>
                  </a:txBody>
                  <a:tcPr marL="38100" marR="381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6.77%</a:t>
                      </a:r>
                      <a:endParaRPr sz="1200"/>
                    </a:p>
                  </a:txBody>
                  <a:tcPr marL="38100" marR="381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94640">
                <a:tc>
                  <a:txBody>
                    <a:bodyPr/>
                    <a:p>
                      <a:pPr algn="l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Unlevered IRR</a:t>
                      </a:r>
                      <a:endParaRPr sz="1200"/>
                    </a:p>
                  </a:txBody>
                  <a:tcPr marL="38100" marR="381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7.52%</a:t>
                      </a:r>
                      <a:endParaRPr sz="1200"/>
                    </a:p>
                  </a:txBody>
                  <a:tcPr marL="38100" marR="381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8.00%</a:t>
                      </a:r>
                      <a:endParaRPr sz="1200"/>
                    </a:p>
                  </a:txBody>
                  <a:tcPr marL="38100" marR="381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94640"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Unlevered multiple</a:t>
                      </a:r>
                      <a:endParaRPr sz="1200"/>
                    </a:p>
                  </a:txBody>
                  <a:tcPr marL="38100" marR="381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1.81x</a:t>
                      </a:r>
                      <a:endParaRPr sz="1200"/>
                    </a:p>
                  </a:txBody>
                  <a:tcPr marL="38100" marR="381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1.88x</a:t>
                      </a:r>
                      <a:endParaRPr sz="1200"/>
                    </a:p>
                  </a:txBody>
                  <a:tcPr marL="38100" marR="381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94640"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Unlevered profit</a:t>
                      </a:r>
                      <a:endParaRPr sz="1200"/>
                    </a:p>
                  </a:txBody>
                  <a:tcPr marL="38100" marR="381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$39.4M</a:t>
                      </a:r>
                      <a:endParaRPr sz="1200"/>
                    </a:p>
                  </a:txBody>
                  <a:tcPr marL="38100" marR="381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$41.1M</a:t>
                      </a:r>
                      <a:endParaRPr sz="1200"/>
                    </a:p>
                  </a:txBody>
                  <a:tcPr marL="38100" marR="381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2" name="Sensitivity table"/>
          <p:cNvGraphicFramePr/>
          <p:nvPr/>
        </p:nvGraphicFramePr>
        <p:xfrm>
          <a:off x="7340600" y="1447800"/>
          <a:ext cx="4013200" cy="228600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{5C22544A-7EE6-4342-B048-85BDC9FD1C3A}</a:tableStyleId>
              </a:tblPr>
              <a:tblGrid>
                <a:gridCol w="1155700"/>
                <a:gridCol w="571500"/>
                <a:gridCol w="571500"/>
                <a:gridCol w="571500"/>
                <a:gridCol w="571500"/>
                <a:gridCol w="571500"/>
              </a:tblGrid>
              <a:tr h="285750">
                <a:tc>
                  <a:txBody>
                    <a:bodyPr/>
                    <a:p>
                      <a:pPr algn="l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Price ($/SF)</a:t>
                      </a:r>
                      <a:endParaRPr sz="1200"/>
                    </a:p>
                  </a:txBody>
                  <a:tcPr marL="25400" marR="254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5.90%</a:t>
                      </a:r>
                      <a:endParaRPr sz="1200"/>
                    </a:p>
                  </a:txBody>
                  <a:tcPr marL="25400" marR="254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6.15%</a:t>
                      </a:r>
                      <a:endParaRPr sz="1200"/>
                    </a:p>
                  </a:txBody>
                  <a:tcPr marL="25400" marR="254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6.40%</a:t>
                      </a:r>
                      <a:endParaRPr sz="1200"/>
                    </a:p>
                  </a:txBody>
                  <a:tcPr marL="25400" marR="254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6.65%</a:t>
                      </a:r>
                      <a:endParaRPr sz="1200"/>
                    </a:p>
                  </a:txBody>
                  <a:tcPr marL="25400" marR="254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6.90%</a:t>
                      </a:r>
                      <a:endParaRPr sz="1200"/>
                    </a:p>
                  </a:txBody>
                  <a:tcPr marL="25400" marR="254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</a:tr>
              <a:tr h="285750"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$42.0M ($169)</a:t>
                      </a:r>
                      <a:endParaRPr sz="1200"/>
                    </a:p>
                  </a:txBody>
                  <a:tcPr marL="25400" marR="254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10.08%</a:t>
                      </a:r>
                      <a:endParaRPr sz="1200"/>
                    </a:p>
                  </a:txBody>
                  <a:tcPr marL="25400" marR="254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E1EAF2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9.75%</a:t>
                      </a:r>
                      <a:endParaRPr sz="1200"/>
                    </a:p>
                  </a:txBody>
                  <a:tcPr marL="25400" marR="254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E1EAF2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9.43%</a:t>
                      </a:r>
                      <a:endParaRPr sz="1200"/>
                    </a:p>
                  </a:txBody>
                  <a:tcPr marL="25400" marR="254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E1EAF2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9.13%</a:t>
                      </a:r>
                      <a:endParaRPr sz="1200"/>
                    </a:p>
                  </a:txBody>
                  <a:tcPr marL="25400" marR="254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E1EAF2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8.84%</a:t>
                      </a:r>
                      <a:endParaRPr sz="1200"/>
                    </a:p>
                  </a:txBody>
                  <a:tcPr marL="25400" marR="254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E1EAF2"/>
                    </a:solidFill>
                  </a:tcPr>
                </a:tc>
              </a:tr>
              <a:tr h="285750"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$44.0M ($177)</a:t>
                      </a:r>
                      <a:endParaRPr sz="1200"/>
                    </a:p>
                  </a:txBody>
                  <a:tcPr marL="25400" marR="254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9.41%</a:t>
                      </a:r>
                      <a:endParaRPr sz="1200"/>
                    </a:p>
                  </a:txBody>
                  <a:tcPr marL="25400" marR="254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E1EAF2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9.08%</a:t>
                      </a:r>
                      <a:endParaRPr sz="1200"/>
                    </a:p>
                  </a:txBody>
                  <a:tcPr marL="25400" marR="254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E1EAF2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8.76%</a:t>
                      </a:r>
                      <a:endParaRPr sz="1200"/>
                    </a:p>
                  </a:txBody>
                  <a:tcPr marL="25400" marR="254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E1EAF2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8.46%</a:t>
                      </a:r>
                      <a:endParaRPr sz="1200"/>
                    </a:p>
                  </a:txBody>
                  <a:tcPr marL="25400" marR="254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E1EAF2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8.17%</a:t>
                      </a:r>
                      <a:endParaRPr sz="1200"/>
                    </a:p>
                  </a:txBody>
                  <a:tcPr marL="25400" marR="254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E1EAF2"/>
                    </a:solidFill>
                  </a:tcPr>
                </a:tc>
              </a:tr>
              <a:tr h="285750"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$46.0M ($185)</a:t>
                      </a:r>
                      <a:endParaRPr sz="1200"/>
                    </a:p>
                  </a:txBody>
                  <a:tcPr marL="25400" marR="254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8.77%</a:t>
                      </a:r>
                      <a:endParaRPr sz="1200"/>
                    </a:p>
                  </a:txBody>
                  <a:tcPr marL="25400" marR="254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E1EAF2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8.44%</a:t>
                      </a:r>
                      <a:endParaRPr sz="1200"/>
                    </a:p>
                  </a:txBody>
                  <a:tcPr marL="25400" marR="254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E1EAF2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8.12%</a:t>
                      </a:r>
                      <a:endParaRPr sz="1200"/>
                    </a:p>
                  </a:txBody>
                  <a:tcPr marL="25400" marR="254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E1EAF2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7.82%</a:t>
                      </a:r>
                      <a:endParaRPr sz="1200"/>
                    </a:p>
                  </a:txBody>
                  <a:tcPr marL="25400" marR="254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7.53%</a:t>
                      </a:r>
                      <a:endParaRPr sz="1200"/>
                    </a:p>
                  </a:txBody>
                  <a:tcPr marL="25400" marR="254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85750"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$48.0M ($193)</a:t>
                      </a:r>
                      <a:endParaRPr sz="1200"/>
                    </a:p>
                  </a:txBody>
                  <a:tcPr marL="25400" marR="254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8.17%</a:t>
                      </a:r>
                      <a:endParaRPr sz="1200"/>
                    </a:p>
                  </a:txBody>
                  <a:tcPr marL="25400" marR="254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E1EAF2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7.84%</a:t>
                      </a:r>
                      <a:endParaRPr sz="1200"/>
                    </a:p>
                  </a:txBody>
                  <a:tcPr marL="25400" marR="254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7.52%</a:t>
                      </a:r>
                      <a:endParaRPr sz="1200"/>
                    </a:p>
                  </a:txBody>
                  <a:tcPr marL="25400" marR="254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A9C4DB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7.22%</a:t>
                      </a:r>
                      <a:endParaRPr sz="1200"/>
                    </a:p>
                  </a:txBody>
                  <a:tcPr marL="25400" marR="254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6.93%</a:t>
                      </a:r>
                      <a:endParaRPr sz="1200"/>
                    </a:p>
                  </a:txBody>
                  <a:tcPr marL="25400" marR="254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85750"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$50.0M ($201)</a:t>
                      </a:r>
                      <a:endParaRPr sz="1200"/>
                    </a:p>
                  </a:txBody>
                  <a:tcPr marL="25400" marR="254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7.60%</a:t>
                      </a:r>
                      <a:endParaRPr sz="1200"/>
                    </a:p>
                  </a:txBody>
                  <a:tcPr marL="25400" marR="254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7.26%</a:t>
                      </a:r>
                      <a:endParaRPr sz="1200"/>
                    </a:p>
                  </a:txBody>
                  <a:tcPr marL="25400" marR="254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6.95%</a:t>
                      </a:r>
                      <a:endParaRPr sz="1200"/>
                    </a:p>
                  </a:txBody>
                  <a:tcPr marL="25400" marR="254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6.65%</a:t>
                      </a:r>
                      <a:endParaRPr sz="1200"/>
                    </a:p>
                  </a:txBody>
                  <a:tcPr marL="25400" marR="254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6.36%</a:t>
                      </a:r>
                      <a:endParaRPr sz="1200"/>
                    </a:p>
                  </a:txBody>
                  <a:tcPr marL="25400" marR="254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85750"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$52.0M ($209)</a:t>
                      </a:r>
                      <a:endParaRPr sz="1200"/>
                    </a:p>
                  </a:txBody>
                  <a:tcPr marL="25400" marR="254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7.05%</a:t>
                      </a:r>
                      <a:endParaRPr sz="1200"/>
                    </a:p>
                  </a:txBody>
                  <a:tcPr marL="25400" marR="254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6.72%</a:t>
                      </a:r>
                      <a:endParaRPr sz="1200"/>
                    </a:p>
                  </a:txBody>
                  <a:tcPr marL="25400" marR="254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6.40%</a:t>
                      </a:r>
                      <a:endParaRPr sz="1200"/>
                    </a:p>
                  </a:txBody>
                  <a:tcPr marL="25400" marR="254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6.10%</a:t>
                      </a:r>
                      <a:endParaRPr sz="1200"/>
                    </a:p>
                  </a:txBody>
                  <a:tcPr marL="25400" marR="254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5.81%</a:t>
                      </a:r>
                      <a:endParaRPr sz="1200"/>
                    </a:p>
                  </a:txBody>
                  <a:tcPr marL="25400" marR="254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85750"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$54.0M ($217)</a:t>
                      </a:r>
                      <a:endParaRPr sz="1200"/>
                    </a:p>
                  </a:txBody>
                  <a:tcPr marL="25400" marR="254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6.53%</a:t>
                      </a:r>
                      <a:endParaRPr sz="1200"/>
                    </a:p>
                  </a:txBody>
                  <a:tcPr marL="25400" marR="254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6.20%</a:t>
                      </a:r>
                      <a:endParaRPr sz="1200"/>
                    </a:p>
                  </a:txBody>
                  <a:tcPr marL="25400" marR="254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5.88%</a:t>
                      </a:r>
                      <a:endParaRPr sz="1200"/>
                    </a:p>
                  </a:txBody>
                  <a:tcPr marL="25400" marR="254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5.58%</a:t>
                      </a:r>
                      <a:endParaRPr sz="1200"/>
                    </a:p>
                  </a:txBody>
                  <a:tcPr marL="25400" marR="254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5.30%</a:t>
                      </a:r>
                      <a:endParaRPr sz="1200"/>
                    </a:p>
                  </a:txBody>
                  <a:tcPr marL="25400" marR="254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custDataLst>
      <p:tags r:id="rId-tag-1"/>
    </p:custDataLst>
  </p:cSld>
  <p:clrMapOvr>
    <a:masterClrMapping/>
  </p:clrMapOvr>
</p:sld>
</file>

<file path=ppt/tags/tag1.xml><?xml version="1.0" encoding="utf-8"?>
<p:tagLst xmlns:p="http://schemas.openxmlformats.org/presentationml/2006/main">
  <p:tag name="COMPOUND_SLIDE_ID" val="{6AE835B1-558C-070C-7DEF-DB27C5429B5A}"/>
</p:tagLst>
</file>

<file path=ppt/theme/theme1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modified xsi:type="dcterms:W3CDTF">2026-10-22T20:04:38.616Z</dcterms:modified>
</cp:coreProperties>
</file>