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2.xml" ContentType="application/vnd.openxmlformats-officedocument.drawingml.chart+xml"/>
  <Override PartName="/ppt/embeddings/Microsoft_Excel_Worksheet2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100" b="1"/>
            </a:pPr>
            <a:r>
              <a:rPr lang="en-US"/>
              <a:t>Q4 ARR, organic vs acquired ($m)</a:t>
            </a:r>
          </a:p>
        </c:rich>
      </c:tx>
      <c:overlay val="0"/>
    </c:title>
    <c:plotArea>
      <c:barChart>
        <c:barDir val="col"/>
        <c:grouping val="stacked"/>
        <c:varyColors val="0"/>
        <c:ser>
          <c:idx val="0"/>
          <c:order val="0"/>
          <c:tx>
            <c:v>Organic ARR</c:v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numFmt formatCode="#,##0,;;;"/>
            <c:txPr>
              <a:bodyPr/>
              <a:lstStyle/>
              <a:p>
                <a:pPr>
                  <a:defRPr sz="10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ctr"/>
            <c:showLegendKey val="0"/>
            <c:showVal/>
            <c:showCatName val="0"/>
            <c:showSerName val="0"/>
            <c:showPercent val="0"/>
            <c:showBubbleSize val="0"/>
          </c:dLbls>
          <c:cat>
            <c:numRef>
              <c:f>'KPI Trend'!$C$5:$G$5</c:f>
              <c:numCache>
                <c:formatCode>"FY"yyyy</c:formatCode>
                <c:ptCount val="5"/>
                <c:pt idx="0">
                  <c:v>44561</c:v>
                </c:pt>
                <c:pt idx="1">
                  <c:v>44926</c:v>
                </c:pt>
                <c:pt idx="2">
                  <c:v>45291</c:v>
                </c:pt>
                <c:pt idx="3">
                  <c:v>45657</c:v>
                </c:pt>
                <c:pt idx="4">
                  <c:v>46022</c:v>
                </c:pt>
              </c:numCache>
            </c:numRef>
          </c:cat>
          <c:val>
            <c:numRef>
              <c:f>'KPI Trend'!$C$14:$G$14</c:f>
              <c:numCache>
                <c:formatCode>#,##0.0,;(#,##0.0,)</c:formatCode>
                <c:ptCount val="5"/>
                <c:pt idx="0">
                  <c:v>277780</c:v>
                </c:pt>
                <c:pt idx="1">
                  <c:v>323461</c:v>
                </c:pt>
                <c:pt idx="2">
                  <c:v>379096</c:v>
                </c:pt>
                <c:pt idx="3">
                  <c:v>474924</c:v>
                </c:pt>
                <c:pt idx="4">
                  <c:v>558962</c:v>
                </c:pt>
              </c:numCache>
            </c:numRef>
          </c:val>
        </c:ser>
        <c:ser>
          <c:idx val="1"/>
          <c:order val="1"/>
          <c:tx>
            <c:v>Acquired ARR</c:v>
          </c:tx>
          <c:spPr>
            <a:solidFill>
              <a:srgbClr val="ED7D31"/>
            </a:solidFill>
            <a:ln>
              <a:noFill/>
            </a:ln>
          </c:spPr>
          <c:invertIfNegative val="0"/>
          <c:dLbls>
            <c:numFmt formatCode="#,##0,;;;"/>
            <c:txPr>
              <a:bodyPr/>
              <a:lstStyle/>
              <a:p>
                <a:pPr>
                  <a:defRPr sz="10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ctr"/>
            <c:showLegendKey val="0"/>
            <c:showVal/>
            <c:showCatName val="0"/>
            <c:showSerName val="0"/>
            <c:showPercent val="0"/>
            <c:showBubbleSize val="0"/>
          </c:dLbls>
          <c:cat>
            <c:numRef>
              <c:f>'KPI Trend'!$C$5:$G$5</c:f>
              <c:numCache>
                <c:formatCode>"FY"yyyy</c:formatCode>
                <c:ptCount val="5"/>
                <c:pt idx="0">
                  <c:v>44561</c:v>
                </c:pt>
                <c:pt idx="1">
                  <c:v>44926</c:v>
                </c:pt>
                <c:pt idx="2">
                  <c:v>45291</c:v>
                </c:pt>
                <c:pt idx="3">
                  <c:v>45657</c:v>
                </c:pt>
                <c:pt idx="4">
                  <c:v>46022</c:v>
                </c:pt>
              </c:numCache>
            </c:numRef>
          </c:cat>
          <c:val>
            <c:numRef>
              <c:f>'KPI Trend'!$C$13:$G$13</c:f>
              <c:numCache>
                <c:formatCode>#,##0.0,;(#,##0.0,)</c:formatCode>
                <c:ptCount val="5"/>
                <c:pt idx="4">
                  <c:v>282000</c:v>
                </c:pt>
              </c:numCache>
            </c:numRef>
          </c:val>
        </c:ser>
        <c:gapWidth val="60"/>
        <c:overlap val="10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numFmt formatCode="&quot;FY&quot;yy" sourceLinked="0"/>
        <c:txPr>
          <a:bodyPr/>
          <a:lstStyle/>
          <a:p>
            <a:pPr>
              <a:defRPr sz="1000"/>
            </a:pPr>
            <a:endParaRPr lang="en-US"/>
          </a:p>
        </c:txPr>
        <c:crossAx val="222222222"/>
        <c:crosses val="autoZero"/>
        <c:auto val="0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dispBlanksAs val="gap"/>
  </c:chart>
  <c:txPr>
    <a:bodyPr/>
    <a:lstStyle/>
    <a:p>
      <a:pPr>
        <a:defRPr>
          <a:latin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41248" y="812800"/>
            <a:ext cx="105095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406400"/>
            <a:ext cx="10509504" cy="406400"/>
          </a:xfrm>
        </p:spPr>
        <p:txBody>
          <a:bodyPr lIns="0" tIns="0" rIns="0" bIns="0" anchor="t"/>
          <a:p>
            <a:r>
              <a:rPr sz="2800" b="0"/>
              <a:t>Five filing changes shaped the CWAN take-private</a:t>
            </a:r>
          </a:p>
        </p:txBody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41248" y="838200"/>
            <a:ext cx="10509504" cy="254000"/>
          </a:xfrm>
        </p:spPr>
        <p:txBody>
          <a:bodyPr lIns="0" tIns="0" rIns="0" bIns="0" anchor="t"/>
          <a:p>
            <a:r>
              <a:rPr sz="1600" b="0">
                <a:solidFill>
                  <a:srgbClr val="1A1A1A"/>
                </a:solidFill>
              </a:rPr>
              <a:t>Enfusion and the TRA buyout reset the story before two former sponsors bid; </a:t>
            </a:r>
            <a:r>
              <a:rPr sz="1600" b="1">
                <a:solidFill>
                  <a:srgbClr val="1A1A1A"/>
                </a:solidFill>
              </a:rPr>
              <a:t>$24.55</a:t>
            </a:r>
            <a:r>
              <a:rPr sz="1600" b="0">
                <a:solidFill>
                  <a:srgbClr val="1A1A1A"/>
                </a:solidFill>
              </a:rPr>
              <a:t> was </a:t>
            </a:r>
            <a:r>
              <a:rPr sz="1600" b="1">
                <a:solidFill>
                  <a:srgbClr val="1A1A1A"/>
                </a:solidFill>
              </a:rPr>
              <a:t>$0.05</a:t>
            </a:r>
            <a:r>
              <a:rPr sz="1600" b="0">
                <a:solidFill>
                  <a:srgbClr val="1A1A1A"/>
                </a:solidFill>
              </a:rPr>
              <a:t> above their opener</a:t>
            </a:r>
            <a:endParaRPr sz="1600"/>
          </a:p>
        </p:txBody>
      </p:sp>
      <p:graphicFrame>
        <p:nvGraphicFramePr>
          <p:cNvPr id="8" name="ARR chart"/>
          <p:cNvGraphicFramePr/>
          <p:nvPr/>
        </p:nvGraphicFramePr>
        <p:xfrm>
          <a:off x="8028940" y="1219200"/>
          <a:ext cx="332105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Deal terms box"/>
          <p:cNvSpPr/>
          <p:nvPr/>
        </p:nvSpPr>
        <p:spPr>
          <a:xfrm>
            <a:off x="8028940" y="4978400"/>
            <a:ext cx="3321050" cy="1193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127000" tIns="88900" rIns="101600" bIns="63500" anchor="ctr"/>
          <a:p>
            <a:pPr algn="l">
              <a:spcBef>
                <a:spcPts val="0"/>
              </a:spcBef>
            </a:pPr>
            <a:r>
              <a:rPr sz="1100" b="1">
                <a:solidFill>
                  <a:srgbClr val="1A1A1A"/>
                </a:solidFill>
                <a:latin typeface="+mn-lt"/>
              </a:rPr>
              <a:t>Negotiation in the proxy</a:t>
            </a:r>
            <a:endParaRPr sz="1100"/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1A1A1A"/>
                </a:solidFill>
                <a:latin typeface="+mn-lt"/>
              </a:rPr>
              <a:t>Opening bid </a:t>
            </a:r>
            <a:r>
              <a:rPr sz="1050" b="0">
                <a:solidFill>
                  <a:srgbClr val="1A1A1A"/>
                </a:solidFill>
                <a:latin typeface="+mn-lt"/>
              </a:rPr>
              <a:t>$24.50</a:t>
            </a:r>
            <a:r>
              <a:rPr sz="1050" b="0">
                <a:solidFill>
                  <a:srgbClr val="1A1A1A"/>
                </a:solidFill>
                <a:latin typeface="+mn-lt"/>
              </a:rPr>
              <a:t> (23 Oct 2025)</a:t>
            </a:r>
            <a:endParaRPr sz="1050"/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1A1A1A"/>
                </a:solidFill>
                <a:latin typeface="+mn-lt"/>
              </a:rPr>
              <a:t>Special Committee ask </a:t>
            </a:r>
            <a:r>
              <a:rPr sz="1050" b="0">
                <a:solidFill>
                  <a:srgbClr val="1A1A1A"/>
                </a:solidFill>
                <a:latin typeface="+mn-lt"/>
              </a:rPr>
              <a:t>$25.75</a:t>
            </a:r>
            <a:endParaRPr sz="1050"/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1A1A1A"/>
                </a:solidFill>
                <a:latin typeface="+mn-lt"/>
              </a:rPr>
              <a:t>Go-shop: </a:t>
            </a:r>
            <a:r>
              <a:rPr sz="1050" b="0">
                <a:solidFill>
                  <a:srgbClr val="1A1A1A"/>
                </a:solidFill>
                <a:latin typeface="+mn-lt"/>
              </a:rPr>
              <a:t>44 parties</a:t>
            </a:r>
            <a:r>
              <a:rPr sz="1050" b="0">
                <a:solidFill>
                  <a:srgbClr val="1A1A1A"/>
                </a:solidFill>
                <a:latin typeface="+mn-lt"/>
              </a:rPr>
              <a:t>, no bid</a:t>
            </a:r>
            <a:endParaRPr sz="1050"/>
          </a:p>
          <a:p>
            <a:pPr algn="l">
              <a:spcBef>
                <a:spcPts val="200"/>
              </a:spcBef>
            </a:pPr>
            <a:r>
              <a:rPr sz="1050" b="0">
                <a:solidFill>
                  <a:srgbClr val="1A1A1A"/>
                </a:solidFill>
                <a:latin typeface="+mn-lt"/>
              </a:rPr>
              <a:t>Reverse fee </a:t>
            </a:r>
            <a:r>
              <a:rPr sz="1050" b="0">
                <a:solidFill>
                  <a:srgbClr val="1A1A1A"/>
                </a:solidFill>
                <a:latin typeface="+mn-lt"/>
              </a:rPr>
              <a:t>$521.1m</a:t>
            </a:r>
            <a:r>
              <a:rPr sz="1050" b="0">
                <a:solidFill>
                  <a:srgbClr val="1A1A1A"/>
                </a:solidFill>
                <a:latin typeface="+mn-lt"/>
              </a:rPr>
              <a:t> vs company fee </a:t>
            </a:r>
            <a:r>
              <a:rPr sz="1050" b="0">
                <a:solidFill>
                  <a:srgbClr val="1A1A1A"/>
                </a:solidFill>
                <a:latin typeface="+mn-lt"/>
              </a:rPr>
              <a:t>$242.0m</a:t>
            </a:r>
            <a:endParaRPr sz="1050"/>
          </a:p>
        </p:txBody>
      </p:sp>
      <p:sp>
        <p:nvSpPr>
          <p:cNvPr id="10" name="Footnote"/>
          <p:cNvSpPr txBox="1"/>
          <p:nvPr/>
        </p:nvSpPr>
        <p:spPr>
          <a:xfrm>
            <a:off x="840740" y="6223000"/>
            <a:ext cx="10509250" cy="1397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  <a:latin typeface="+mn-lt"/>
              </a:rPr>
              <a:t>Organic ARR is Q4 ARR less ARR from acquired entities; sponsor sale proceeds are summed from the DEFM14A secondary-offering table (Compound calculations).</a:t>
            </a:r>
            <a:endParaRPr sz="900"/>
          </a:p>
        </p:txBody>
      </p:sp>
      <p:sp>
        <p:nvSpPr>
          <p:cNvPr id="11" name="Source note"/>
          <p:cNvSpPr txBox="1"/>
          <p:nvPr/>
        </p:nvSpPr>
        <p:spPr>
          <a:xfrm>
            <a:off x="840740" y="6362700"/>
            <a:ext cx="10509250" cy="1397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  <a:latin typeface="+mn-lt"/>
              </a:rPr>
              <a:t>Source: CWAN 424B4 (2021); 10-K FY2021-FY2025; 8-Ks 2022-2026; DEFM14A (8 Apr 2026); Compound filing review. As of 22 Oct 2026.</a:t>
            </a:r>
            <a:endParaRPr sz="900"/>
          </a:p>
        </p:txBody>
      </p:sp>
      <p:graphicFrame>
        <p:nvGraphicFramePr>
          <p:cNvPr id="12" name="Filing changes table"/>
          <p:cNvGraphicFramePr/>
          <p:nvPr/>
        </p:nvGraphicFramePr>
        <p:xfrm>
          <a:off x="840740" y="1219200"/>
          <a:ext cx="6959600" cy="4953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62000"/>
                <a:gridCol w="4394200"/>
                <a:gridCol w="1803400"/>
              </a:tblGrid>
              <a:tr h="254000"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</a:rPr>
                        <a:t>Status</a:t>
                      </a:r>
                      <a:endParaRPr sz="1100"/>
                    </a:p>
                  </a:txBody>
                  <a:tcPr marL="50800" marR="50800"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</a:rPr>
                        <a:t>Change and why it matters</a:t>
                      </a:r>
                      <a:endParaRPr sz="1100"/>
                    </a:p>
                  </a:txBody>
                  <a:tcPr marL="101600" marR="50800"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r>
                        <a:rPr sz="1100" b="1">
                          <a:solidFill>
                            <a:srgbClr val="1A1A1A"/>
                          </a:solidFill>
                        </a:rPr>
                        <a:t>Source</a:t>
                      </a:r>
                      <a:endParaRPr sz="1100"/>
                    </a:p>
                  </a:txBody>
                  <a:tcPr marL="76200" marR="50800" marT="38100" marB="38100" anchor="ctr">
                    <a:solidFill>
                      <a:srgbClr val="F2F0EC"/>
                    </a:solidFill>
                  </a:tcPr>
                </a:tc>
              </a:tr>
              <a:tr h="939800"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</a:rPr>
                        <a:t>Added</a:t>
                      </a:r>
                      <a:endParaRPr sz="1000"/>
                    </a:p>
                  </a:txBody>
                  <a:tcPr marL="25400" marR="254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r>
                        <a:rPr sz="1150" b="1">
                          <a:solidFill>
                            <a:srgbClr val="1A1A1A"/>
                          </a:solidFill>
                        </a:rPr>
                        <a:t>Merger risks now lead the 10-K; the bid barely moved</a:t>
                      </a:r>
                      <a:endParaRPr sz="1150"/>
                    </a:p>
                    <a:p>
                      <a:pPr>
                        <a:spcBef>
                          <a:spcPts val="100"/>
                        </a:spcBef>
                      </a:pPr>
                      <a:r>
                        <a:rPr sz="1050" b="0">
                          <a:solidFill>
                            <a:srgbClr val="1A1A1A"/>
                          </a:solidFill>
                        </a:rPr>
                        <a:t>Four merger risks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open the FY2025 risk factors. Consortium opened at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$24.50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on 23 Oct 2025 and signed at </a:t>
                      </a:r>
                      <a:r>
                        <a:rPr sz="1050" b="1">
                          <a:solidFill>
                            <a:srgbClr val="1A1A1A"/>
                          </a:solidFill>
                        </a:rPr>
                        <a:t>$24.55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, a </a:t>
                      </a:r>
                      <a:r>
                        <a:rPr sz="1050" b="1">
                          <a:solidFill>
                            <a:srgbClr val="1A1A1A"/>
                          </a:solidFill>
                        </a:rPr>
                        <a:t>47.1%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premium; the go-shop drew no bid from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44 parties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.</a:t>
                      </a:r>
                      <a:endParaRPr sz="1050"/>
                    </a:p>
                  </a:txBody>
                  <a:tcPr marL="101600" marR="762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000">
                          <a:solidFill>
                            <a:srgbClr val="7F7F7F"/>
                          </a:solidFill>
                        </a:rPr>
                        <a:t>10-K FY2025, p. iv; DEFM14A, pp. 33, 49; 8-K, 23 Jan 2026, p. 2</a:t>
                      </a:r>
                      <a:endParaRPr sz="1000"/>
                    </a:p>
                  </a:txBody>
                  <a:tcPr marL="76200" marR="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939800"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</a:rPr>
                        <a:t>Reworded</a:t>
                      </a:r>
                      <a:endParaRPr sz="1000"/>
                    </a:p>
                  </a:txBody>
                  <a:tcPr marL="25400" marR="254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p>
                      <a:r>
                        <a:rPr sz="1150" b="1">
                          <a:solidFill>
                            <a:srgbClr val="1A1A1A"/>
                          </a:solidFill>
                        </a:rPr>
                        <a:t>Enfusion resets the KPIs</a:t>
                      </a:r>
                      <a:endParaRPr sz="1150"/>
                    </a:p>
                    <a:p>
                      <a:pPr>
                        <a:spcBef>
                          <a:spcPts val="100"/>
                        </a:spcBef>
                      </a:pPr>
                      <a:r>
                        <a:rPr sz="1050" b="0">
                          <a:solidFill>
                            <a:srgbClr val="1A1A1A"/>
                          </a:solidFill>
                        </a:rPr>
                        <a:t>Q4 ARR rose 77% to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$841.0m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, but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$282.0m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was acquired, so organic growth was about </a:t>
                      </a:r>
                      <a:r>
                        <a:rPr sz="1050" b="1">
                          <a:solidFill>
                            <a:srgbClr val="1A1A1A"/>
                          </a:solidFill>
                        </a:rPr>
                        <a:t>17.7%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. NRR fell from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116%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to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109%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; fee risk now cites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user fees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.</a:t>
                      </a:r>
                      <a:endParaRPr sz="1050"/>
                    </a:p>
                  </a:txBody>
                  <a:tcPr marL="101600" marR="762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000">
                          <a:solidFill>
                            <a:srgbClr val="7F7F7F"/>
                          </a:solidFill>
                        </a:rPr>
                        <a:t>10-K FY2025, pp. iv, 10, 47; 10-K FY2024, p. 8</a:t>
                      </a:r>
                      <a:endParaRPr sz="1000"/>
                    </a:p>
                  </a:txBody>
                  <a:tcPr marL="76200" marR="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939800"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</a:rPr>
                        <a:t>Removed</a:t>
                      </a:r>
                      <a:endParaRPr sz="1000"/>
                    </a:p>
                  </a:txBody>
                  <a:tcPr marL="25400" marR="254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p>
                      <a:r>
                        <a:rPr sz="1150" b="1">
                          <a:solidFill>
                            <a:srgbClr val="1A1A1A"/>
                          </a:solidFill>
                        </a:rPr>
                        <a:t>Up-C and TRA unwound; sponsors exit, then two return</a:t>
                      </a:r>
                      <a:endParaRPr sz="1150"/>
                    </a:p>
                    <a:p>
                      <a:pPr>
                        <a:spcBef>
                          <a:spcPts val="100"/>
                        </a:spcBef>
                      </a:pPr>
                      <a:r>
                        <a:rPr sz="1050" b="0">
                          <a:solidFill>
                            <a:srgbClr val="1A1A1A"/>
                          </a:solidFill>
                        </a:rPr>
                        <a:t>TRA bought out for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$72.5m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(Nov 2024);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controlled-company risk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dropped. Sponsors sold 124.2m shares for </a:t>
                      </a:r>
                      <a:r>
                        <a:rPr sz="1050" b="1">
                          <a:solidFill>
                            <a:srgbClr val="1A1A1A"/>
                          </a:solidFill>
                        </a:rPr>
                        <a:t>$2.47bn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in 2023-24; Warburg Pincus and Permira now lead the buyout.</a:t>
                      </a:r>
                      <a:endParaRPr sz="1050"/>
                    </a:p>
                  </a:txBody>
                  <a:tcPr marL="101600" marR="762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000">
                          <a:solidFill>
                            <a:srgbClr val="7F7F7F"/>
                          </a:solidFill>
                        </a:rPr>
                        <a:t>10-K FY2024, p. 44; 10-K FY2023, p. v; DEFM14A, p. 166</a:t>
                      </a:r>
                      <a:endParaRPr sz="1000"/>
                    </a:p>
                  </a:txBody>
                  <a:tcPr marL="76200" marR="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939800"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</a:rPr>
                        <a:t>Added</a:t>
                      </a:r>
                      <a:endParaRPr sz="1000"/>
                    </a:p>
                  </a:txBody>
                  <a:tcPr marL="25400" marR="254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r>
                        <a:rPr sz="1150" b="1">
                          <a:solidFill>
                            <a:srgbClr val="1A1A1A"/>
                          </a:solidFill>
                        </a:rPr>
                        <a:t>Tax assets moved center stage</a:t>
                      </a:r>
                      <a:endParaRPr sz="1150"/>
                    </a:p>
                    <a:p>
                      <a:pPr>
                        <a:spcBef>
                          <a:spcPts val="100"/>
                        </a:spcBef>
                      </a:pPr>
                      <a:r>
                        <a:rPr sz="1050" b="0">
                          <a:solidFill>
                            <a:srgbClr val="1A1A1A"/>
                          </a:solidFill>
                        </a:rPr>
                        <a:t>Audit matters on deferred tax assets (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$625m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at FY2024);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$(457.6)m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FY2024 tax benefit. Both banks valued Tax Attributes of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$40m to </a:t>
                      </a:r>
                      <a:r>
                        <a:rPr sz="1050" b="1">
                          <a:solidFill>
                            <a:srgbClr val="1A1A1A"/>
                          </a:solidFill>
                        </a:rPr>
                        <a:t>$123m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a year: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PJT Partners in its cash flows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,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J.P. Morgan as $1.45-$1.50 a share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.</a:t>
                      </a:r>
                      <a:endParaRPr sz="1050"/>
                    </a:p>
                  </a:txBody>
                  <a:tcPr marL="101600" marR="762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000">
                          <a:solidFill>
                            <a:srgbClr val="7F7F7F"/>
                          </a:solidFill>
                        </a:rPr>
                        <a:t>10-K FY2024, pp. 62, 91; DEFM14A, pp. 69-70, 83</a:t>
                      </a:r>
                      <a:endParaRPr sz="1000"/>
                    </a:p>
                  </a:txBody>
                  <a:tcPr marL="76200" marR="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939800"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</a:rPr>
                        <a:t>Added</a:t>
                      </a:r>
                      <a:endParaRPr sz="1000"/>
                    </a:p>
                  </a:txBody>
                  <a:tcPr marL="25400" marR="25400" marT="25400" marB="25400" anchor="ctr"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r>
                        <a:rPr sz="1150" b="1">
                          <a:solidFill>
                            <a:srgbClr val="1A1A1A"/>
                          </a:solidFill>
                        </a:rPr>
                        <a:t>Controls and litigation gaps at the point of sale</a:t>
                      </a:r>
                      <a:endParaRPr sz="1150"/>
                    </a:p>
                    <a:p>
                      <a:pPr>
                        <a:spcBef>
                          <a:spcPts val="100"/>
                        </a:spcBef>
                      </a:pPr>
                      <a:r>
                        <a:rPr sz="1050" b="0">
                          <a:solidFill>
                            <a:srgbClr val="1A1A1A"/>
                          </a:solidFill>
                        </a:rPr>
                        <a:t>Billing-controls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material weakness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(FY2023)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fixed in Q4 2024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; FY2025 ICFR excludes Enfusion and Beacon, </a:t>
                      </a:r>
                      <a:r>
                        <a:rPr sz="1050" b="1">
                          <a:solidFill>
                            <a:srgbClr val="1A1A1A"/>
                          </a:solidFill>
                        </a:rPr>
                        <a:t>27%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of revenue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. An 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$82m</a:t>
                      </a:r>
                      <a:r>
                        <a:rPr sz="1050" b="0">
                          <a:solidFill>
                            <a:srgbClr val="1A1A1A"/>
                          </a:solidFill>
                        </a:rPr>
                        <a:t> derivative claim appears only in the proxy.</a:t>
                      </a:r>
                      <a:endParaRPr sz="1050"/>
                    </a:p>
                  </a:txBody>
                  <a:tcPr marL="101600" marR="7620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r>
                        <a:rPr sz="1000">
                          <a:solidFill>
                            <a:srgbClr val="7F7F7F"/>
                          </a:solidFill>
                        </a:rPr>
                        <a:t>10-K FY2023, p. 99; 10-K FY2024, p. 99; 10-K FY2025, p. 105; DEFM14A, p. 50</a:t>
                      </a:r>
                      <a:endParaRPr sz="1000"/>
                    </a:p>
                  </a:txBody>
                  <a:tcPr marL="76200" marR="0" marT="38100" marB="38100" anchor="ctr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002060"/>
      </a:dk2>
      <a:lt2>
        <a:srgbClr val="F2F0EC"/>
      </a:lt2>
      <a:accent1>
        <a:srgbClr val="4472C4"/>
      </a:accent1>
      <a:accent2>
        <a:srgbClr val="ED7D31"/>
      </a:accent2>
      <a:accent3>
        <a:srgbClr val="7F7F7F"/>
      </a:accent3>
      <a:accent4>
        <a:srgbClr val="264478"/>
      </a:accent4>
      <a:accent5>
        <a:srgbClr val="9E480E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2026-10-23T00:29:39.673Z</dcterms:modified>
</cp:coreProperties>
</file>