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slides/slide1.xml" ContentType="application/vnd.openxmlformats-officedocument.presentationml.slide+xml"/>
  <Override PartName="/ppt/charts/chart3.xml" ContentType="application/vnd.openxmlformats-officedocument.drawingml.chart+xml"/>
  <Override PartName="/ppt/embeddings/Microsoft_Excel_Worksheet3.xlsx" ContentType="application/vnd.openxmlformats-officedocument.spreadsheetml.sheet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-notesMaster"/>
  </p:notesMasterIdLst>
  <p:handoutMasterIdLst>
    <p:handoutMasterId r:id="rId-handoutMaster"/>
  </p:handoutMasterIdLst>
  <p:sldIdLst>
    <p:sldId id="256" r:id="rId2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-pres-theme" Type="http://schemas.openxmlformats.org/officeDocument/2006/relationships/theme" Target="theme/theme1.xml"/><Relationship Id="rId-notesMaster" Type="http://schemas.openxmlformats.org/officeDocument/2006/relationships/notesMaster" Target="notesMasters/notesMaster1.xml"/><Relationship Id="rId-handoutMaster" Type="http://schemas.openxmlformats.org/officeDocument/2006/relationships/handoutMaster" Target="handoutMasters/handoutMaster1.xml"/><Relationship Id="rId2" Type="http://schemas.openxmlformats.org/officeDocument/2006/relationships/slide" Target="slides/slide1.xml"/></Relationships>
</file>

<file path=ppt/charts/_rels/chart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chart>
    <c:plotArea>
      <c:layout>
        <c:manualLayout>
          <c:x val="0"/>
          <c:y val="0"/>
          <c:w val="1"/>
          <c:h val="0.8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Base rent</c:v>
                </c:pt>
              </c:strCache>
            </c:strRef>
          </c:tx>
          <c:dPt>
            <c:idx val="0"/>
            <c:spPr>
              <a:solidFill>
                <a:srgbClr val="264478"/>
              </a:solidFill>
            </c:spPr>
          </c:dPt>
          <c:dPt>
            <c:idx val="1"/>
            <c:spPr>
              <a:solidFill>
                <a:srgbClr val="C0392B"/>
              </a:solidFill>
            </c:spPr>
          </c:dPt>
          <c:dPt>
            <c:idx val="2"/>
            <c:spPr>
              <a:solidFill>
                <a:srgbClr val="7F7F7F"/>
              </a:solidFill>
            </c:spPr>
          </c:dPt>
          <c:dPt>
            <c:idx val="3"/>
            <c:spPr>
              <a:solidFill>
                <a:srgbClr val="ED7D31"/>
              </a:solidFill>
            </c:spPr>
          </c:dPt>
          <c:dPt>
            <c:idx val="4"/>
            <c:spPr>
              <a:solidFill>
                <a:srgbClr val="264478"/>
              </a:solidFill>
            </c:spPr>
          </c:dPt>
          <c:dLbls>
            <c:dLbl>
              <c:idx val="0"/>
              <c:numFmt formatCode="#,##0" sourceLinked="0"/>
              <c:txPr>
                <a:bodyPr/>
                <a:p>
                  <a:pPr>
                    <a:defRPr sz="1100" b="0">
                      <a:solidFill>
                        <a:srgbClr val="1A1A1A"/>
                      </a:solidFill>
                    </a:defRPr>
                  </a:pPr>
                </a:p>
              </c:txPr>
              <c:dLblPos val="outEnd"/>
              <c:showLegendKey val="0"/>
              <c:showVal/>
              <c:showCatName val="0"/>
              <c:showSerName val="0"/>
              <c:showPercent val="0"/>
              <c:showBubbleSize val="0"/>
            </c:dLbl>
            <c:dLbl>
              <c:idx val="1"/>
              <c:numFmt formatCode="&quot;(8,610)&quot;" sourceLinked="0"/>
              <c:txPr>
                <a:bodyPr/>
                <a:p>
                  <a:pPr>
                    <a:defRPr sz="1100" b="0">
                      <a:solidFill>
                        <a:srgbClr val="1A1A1A"/>
                      </a:solidFill>
                    </a:defRPr>
                  </a:pPr>
                </a:p>
              </c:txPr>
              <c:dLblPos val="outEnd"/>
              <c:showLegendKey val="0"/>
              <c:showVal/>
              <c:showCatName val="0"/>
              <c:showSerName val="0"/>
              <c:showPercent val="0"/>
              <c:showBubbleSize val="0"/>
            </c:dLbl>
            <c:dLbl>
              <c:idx val="2"/>
              <c:numFmt formatCode="&quot;(5,472)&quot;" sourceLinked="0"/>
              <c:txPr>
                <a:bodyPr/>
                <a:p>
                  <a:pPr>
                    <a:defRPr sz="1100" b="0">
                      <a:solidFill>
                        <a:srgbClr val="1A1A1A"/>
                      </a:solidFill>
                    </a:defRPr>
                  </a:pPr>
                </a:p>
              </c:txPr>
              <c:dLblPos val="outEnd"/>
              <c:showLegendKey val="0"/>
              <c:showVal/>
              <c:showCatName val="0"/>
              <c:showSerName val="0"/>
              <c:showPercent val="0"/>
              <c:showBubbleSize val="0"/>
            </c:dLbl>
            <c:dLbl>
              <c:idx val="3"/>
              <c:numFmt formatCode="&quot;(100,650)&quot;" sourceLinked="0"/>
              <c:txPr>
                <a:bodyPr/>
                <a:p>
                  <a:pPr>
                    <a:defRPr sz="1100" b="0">
                      <a:solidFill>
                        <a:srgbClr val="1A1A1A"/>
                      </a:solidFill>
                    </a:defRPr>
                  </a:pPr>
                </a:p>
              </c:txPr>
              <c:dLblPos val="outEnd"/>
              <c:showLegendKey val="0"/>
              <c:showVal/>
              <c:showCatName val="0"/>
              <c:showSerName val="0"/>
              <c:showPercent val="0"/>
              <c:showBubbleSize val="0"/>
            </c:dLbl>
            <c:dLbl>
              <c:idx val="4"/>
              <c:numFmt formatCode="#,##0" sourceLinked="0"/>
              <c:txPr>
                <a:bodyPr/>
                <a:p>
                  <a:pPr>
                    <a:defRPr sz="1100" b="0">
                      <a:solidFill>
                        <a:srgbClr val="1A1A1A"/>
                      </a:solidFill>
                    </a:defRPr>
                  </a:pPr>
                </a:p>
              </c:txPr>
              <c:dLblPos val="outEnd"/>
              <c:showLegendKey val="0"/>
              <c:showVal/>
              <c:showCatName val="0"/>
              <c:showSerName val="0"/>
              <c:showPercent val="0"/>
              <c:showBubbleSize val="0"/>
            </c:dLbl>
            <c:txPr>
              <a:bodyPr/>
              <a:p>
                <a:pPr>
                  <a:defRPr sz="1100" b="0">
                    <a:solidFill>
                      <a:srgbClr val="1A1A1A"/>
                    </a:solidFill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Sheet1!$A$2:$A$6</c:f>
              <c:strCache>
                <c:ptCount val="5"/>
                <c:pt idx="0">
                  <c:v>Seller rent roll</c:v>
                </c:pt>
                <c:pt idx="1">
                  <c:v>C-300 error</c:v>
                </c:pt>
                <c:pt idx="2">
                  <c:v>C-100 timing</c:v>
                </c:pt>
                <c:pt idx="3">
                  <c:v>F-300 at risk</c:v>
                </c:pt>
                <c:pt idx="4">
                  <c:v>Documented</c:v>
                </c:pt>
              </c:strCache>
            </c:strRef>
          </c:cat>
          <c:val>
            <c:numRef>
              <c:f>Sheet1!$B$2:$B$6</c:f>
              <c:numCache>
                <c:ptCount val="5"/>
                <c:pt idx="0">
                  <c:v>3016982</c:v>
                </c:pt>
                <c:pt idx="1">
                  <c:v>3016982</c:v>
                </c:pt>
                <c:pt idx="2">
                  <c:v>3008372</c:v>
                </c:pt>
                <c:pt idx="3">
                  <c:v>3002900</c:v>
                </c:pt>
                <c:pt idx="4">
                  <c:v>2902250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Floor</c:v>
                </c:pt>
              </c:strCache>
            </c:strRef>
          </c:tx>
          <c:spPr>
            <a:solidFill>
              <a:srgbClr val="FFFFFF"/>
            </a:solidFill>
            <a:ln w="25400">
              <a:solidFill>
                <a:srgbClr val="FFFFFF"/>
              </a:solidFill>
            </a:ln>
          </c:spPr>
          <c:dLbls>
            <c:dLbl>
              <c:idx val="0"/>
              <c:delete val="1"/>
            </c:dLbl>
            <c:dLbl>
              <c:idx val="1"/>
              <c:delete val="1"/>
            </c:dLbl>
            <c:dLbl>
              <c:idx val="2"/>
              <c:delete val="1"/>
            </c:dLbl>
            <c:dLbl>
              <c:idx val="3"/>
              <c:delete val="1"/>
            </c:dLbl>
            <c:dLbl>
              <c:idx val="4"/>
              <c:delete val="1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Sheet1!$A$2:$A$6</c:f>
              <c:strCache>
                <c:ptCount val="5"/>
                <c:pt idx="0">
                  <c:v>Seller rent roll</c:v>
                </c:pt>
                <c:pt idx="1">
                  <c:v>C-300 error</c:v>
                </c:pt>
                <c:pt idx="2">
                  <c:v>C-100 timing</c:v>
                </c:pt>
                <c:pt idx="3">
                  <c:v>F-300 at risk</c:v>
                </c:pt>
                <c:pt idx="4">
                  <c:v>Documented</c:v>
                </c:pt>
              </c:strCache>
            </c:strRef>
          </c:cat>
          <c:val>
            <c:numRef>
              <c:f>Sheet1!$C$2:$C$6</c:f>
              <c:numCache>
                <c:ptCount val="5"/>
                <c:pt idx="0">
                  <c:v>0</c:v>
                </c:pt>
                <c:pt idx="1">
                  <c:v>3008372</c:v>
                </c:pt>
                <c:pt idx="2">
                  <c:v>3002900</c:v>
                </c:pt>
                <c:pt idx="3">
                  <c:v>2902250</c:v>
                </c:pt>
                <c:pt idx="4">
                  <c:v>0</c:v>
                </c:pt>
              </c:numCache>
            </c:numRef>
          </c:val>
        </c:ser>
        <c:gapWidth val="40"/>
        <c:overlap val="100"/>
        <c:axId val="1"/>
        <c:axId val="2"/>
      </c:barChart>
      <c:catAx>
        <c:axId val="1"/>
        <c:scaling>
          <c:orientation val="minMax"/>
        </c:scaling>
        <c:delete val="0"/>
        <c:axPos val="b"/>
        <c:majorTickMark val="out"/>
        <c:minorTickMark val="none"/>
        <c:tickLblPos val="nextTo"/>
        <c:crossAx val="2"/>
        <c:crosses val="autoZero"/>
        <c:auto/>
        <c:lblAlgn val="ctr"/>
        <c:lblOffset val="100"/>
      </c:catAx>
      <c:valAx>
        <c:axId val="2"/>
        <c:scaling>
          <c:orientation val="minMax"/>
          <c:max val="3095000"/>
          <c:min val="2850000"/>
        </c:scaling>
        <c:delete val="1"/>
        <c:axPos val="l"/>
        <c:majorTickMark val="out"/>
        <c:minorTickMark val="none"/>
        <c:tickLblPos val="nextTo"/>
        <c:crossAx val="1"/>
        <c:crosses val="autoZero"/>
        <c:crossBetween val="between"/>
      </c:valAx>
    </c:plotArea>
    <c:plotVisOnly/>
  </c:chart>
  <c:txPr>
    <a:bodyPr/>
    <a:p>
      <a:pPr>
        <a:defRPr sz="1100">
          <a:latin typeface="+mn-lt"/>
        </a:defRPr>
      </a:pPr>
    </a:p>
  </c:txPr>
  <c:externalData r:id="rId1"/>
</c:chartSpace>
</file>

<file path=ppt/handoutMasters/_rels/handout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  <a:latin typeface="Georgia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BC726A8C-C5C1-664F-9E16-13E2808D82DD}" type="slidenum">
              <a:rPr/>
              <a:t>‹#›</a:t>
            </a:fld>
            <a:endParaRPr/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823384" y="4576764"/>
            <a:ext cx="105219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hf sldNum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0000000-0000-0000-0000-000000000001}" type="datetimeFigureOut">
              <a:rPr/>
              <a:t/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0000000-0000-0000-0000-000000000002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0000000-0000-0000-0000-000000000001}" type="datetimeFigureOut">
              <a:rPr/>
              <a:t/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0000000-0000-0000-0000-000000000002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37920"/>
          </a:xfrm>
        </p:spPr>
        <p:txBody>
          <a:bodyPr vert="horz" rIns="91440" anchor="t"/>
          <a:p>
            <a:r>
              <a:rPr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574800" y="6356350"/>
            <a:ext cx="9210110" cy="365125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endParaRPr sz="80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p>
            <a:fld id="{BC726A8C-C5C1-664F-9E16-13E2808D82DD}" type="slidenum">
              <a:rPr/>
              <a:t>‹#›</a:t>
            </a:fld>
            <a:endParaRPr/>
          </a:p>
        </p:txBody>
      </p:sp>
      <p:cxnSp>
        <p:nvCxnSpPr>
          <p:cNvPr id="6" name="Straight Connector 5"/>
          <p:cNvCxnSpPr>
            <a:cxnSpLocks/>
          </p:cNvCxnSpPr>
          <p:nvPr userDrawn="1"/>
        </p:nvCxnSpPr>
        <p:spPr>
          <a:xfrm>
            <a:off x="838200" y="1503045"/>
            <a:ext cx="10515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2"/>
          <p:cNvSpPr>
            <a:spLocks noGrp="1"/>
          </p:cNvSpPr>
          <p:nvPr>
            <p:ph sz="half" idx="1"/>
          </p:nvPr>
        </p:nvSpPr>
        <p:spPr>
          <a:xfrm>
            <a:off x="838200" y="2172120"/>
            <a:ext cx="10514012" cy="400484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/>
            </a:lvl1pPr>
            <a:lvl2pPr marL="594360">
              <a:buFont typeface="Arial" panose="020B0604020202020204" pitchFamily="34" charset="0"/>
              <a:buChar char="-"/>
              <a:defRPr sz="1200"/>
            </a:lvl2pPr>
            <a:lvl3pPr marL="850392">
              <a:buFont typeface="Courier New" panose="02070309020205020404" pitchFamily="49" charset="0"/>
              <a:buChar char="o"/>
              <a:defRPr sz="1200"/>
            </a:lvl3pPr>
            <a:lvl4pPr marL="1097280">
              <a:buFont typeface="Wingdings" panose="05000000000000000000" pitchFamily="2" charset="2"/>
              <a:buChar char="§"/>
              <a:defRPr sz="1200"/>
            </a:lvl4pPr>
            <a:lvl5pPr marL="1325880">
              <a:defRPr sz="1200"/>
            </a:lvl5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idx="13"/>
          </p:nvPr>
        </p:nvSpPr>
        <p:spPr>
          <a:xfrm>
            <a:off x="839788" y="1503045"/>
            <a:ext cx="10514012" cy="51714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1850" y="3546764"/>
            <a:ext cx="10097386" cy="675666"/>
          </a:xfrm>
        </p:spPr>
        <p:txBody>
          <a:bodyPr anchor="b">
            <a:normAutofit/>
          </a:bodyPr>
          <a:lstStyle>
            <a:lvl1pPr algn="l">
              <a:defRPr sz="4400"/>
            </a:lvl1pPr>
          </a:lstStyle>
          <a:p>
            <a:r>
              <a:rPr/>
              <a:t>Click to edit Master title style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BC726A8C-C5C1-664F-9E16-13E2808D82DD}" type="slidenum">
              <a:rPr/>
              <a:t>‹#›</a:t>
            </a:fld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1850" y="4222430"/>
            <a:ext cx="9144000" cy="40460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latin typeface="Georgi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p>
            <a:r>
              <a:rPr/>
              <a:t>Click to edit Master title style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BC726A8C-C5C1-664F-9E16-13E2808D82DD}" type="slidenum">
              <a:rPr/>
              <a:pPr/>
              <a:t>‹#›</a:t>
            </a:fld>
            <a:endParaRPr sz="800"/>
          </a:p>
        </p:txBody>
      </p:sp>
      <p:cxnSp>
        <p:nvCxnSpPr>
          <p:cNvPr id="9" name="Straight Connector 8"/>
          <p:cNvCxnSpPr>
            <a:cxnSpLocks/>
          </p:cNvCxnSpPr>
          <p:nvPr userDrawn="1"/>
        </p:nvCxnSpPr>
        <p:spPr>
          <a:xfrm>
            <a:off x="838200" y="1503045"/>
            <a:ext cx="10515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>
            <a:spLocks noGrp="1"/>
          </p:cNvSpPr>
          <p:nvPr>
            <p:ph sz="half" idx="11"/>
          </p:nvPr>
        </p:nvSpPr>
        <p:spPr>
          <a:xfrm>
            <a:off x="839788" y="2609199"/>
            <a:ext cx="5133445" cy="356776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/>
            </a:lvl1pPr>
            <a:lvl2pPr marL="594360">
              <a:buFont typeface="Arial" panose="020B0604020202020204" pitchFamily="34" charset="0"/>
              <a:buChar char="-"/>
              <a:defRPr sz="1200"/>
            </a:lvl2pPr>
            <a:lvl3pPr marL="850392">
              <a:buFont typeface="Courier New" panose="02070309020205020404" pitchFamily="49" charset="0"/>
              <a:buChar char="o"/>
              <a:defRPr sz="1200"/>
            </a:lvl3pPr>
            <a:lvl4pPr marL="1097280">
              <a:buFont typeface="Wingdings" panose="05000000000000000000" pitchFamily="2" charset="2"/>
              <a:buChar char="§"/>
              <a:defRPr sz="1200"/>
            </a:lvl4pPr>
            <a:lvl5pPr marL="1325880">
              <a:defRPr sz="1200"/>
            </a:lvl5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4"/>
          </p:nvPr>
        </p:nvSpPr>
        <p:spPr>
          <a:xfrm>
            <a:off x="6220355" y="2609199"/>
            <a:ext cx="5133445" cy="356776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  <a:lvl2pPr marL="594360">
              <a:buFont typeface="Arial" panose="020B0604020202020204" pitchFamily="34" charset="0"/>
              <a:buChar char="-"/>
              <a:defRPr sz="1400"/>
            </a:lvl2pPr>
            <a:lvl3pPr marL="850392">
              <a:buFont typeface="Courier New" panose="02070309020205020404" pitchFamily="49" charset="0"/>
              <a:buChar char="o"/>
              <a:defRPr sz="1400"/>
            </a:lvl3pPr>
            <a:lvl4pPr marL="1097280">
              <a:buFont typeface="Wingdings" panose="05000000000000000000" pitchFamily="2" charset="2"/>
              <a:buChar char="§"/>
              <a:defRPr sz="1400"/>
            </a:lvl4pPr>
            <a:lvl5pPr marL="1325880">
              <a:defRPr sz="1400"/>
            </a:lvl5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idx="13"/>
          </p:nvPr>
        </p:nvSpPr>
        <p:spPr>
          <a:xfrm>
            <a:off x="839788" y="1503045"/>
            <a:ext cx="10514012" cy="51714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idx="15"/>
          </p:nvPr>
        </p:nvSpPr>
        <p:spPr>
          <a:xfrm>
            <a:off x="839788" y="2235509"/>
            <a:ext cx="5133445" cy="37369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15" name="Text Placeholder 2"/>
          <p:cNvSpPr>
            <a:spLocks noGrp="1"/>
          </p:cNvSpPr>
          <p:nvPr>
            <p:ph type="body" idx="16"/>
          </p:nvPr>
        </p:nvSpPr>
        <p:spPr>
          <a:xfrm>
            <a:off x="6220355" y="2235509"/>
            <a:ext cx="5133445" cy="37369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17"/>
          </p:nvPr>
        </p:nvSpPr>
        <p:spPr>
          <a:xfrm>
            <a:off x="1574800" y="6356350"/>
            <a:ext cx="9210110" cy="365125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endParaRPr sz="80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137920"/>
          </a:xfrm>
        </p:spPr>
        <p:txBody>
          <a:bodyPr anchor="t"/>
          <a:p>
            <a:r>
              <a:rPr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2018217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842129"/>
            <a:ext cx="5157787" cy="3347534"/>
          </a:xfrm>
        </p:spPr>
        <p:txBody>
          <a:bodyPr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2018217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842129"/>
            <a:ext cx="5183188" cy="3347534"/>
          </a:xfrm>
        </p:spPr>
        <p:txBody>
          <a:bodyPr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0000000-0000-0000-0000-000000000001}" type="datetimeFigureOut">
              <a:rPr/>
              <a:t/>
            </a:fld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0000000-0000-0000-0000-000000000002}" type="slidenum">
              <a:rPr/>
              <a:t>‹#›</a:t>
            </a:fld>
            <a:endParaRPr/>
          </a:p>
        </p:txBody>
      </p:sp>
      <p:cxnSp>
        <p:nvCxnSpPr>
          <p:cNvPr id="10" name="Straight Connector 9"/>
          <p:cNvCxnSpPr>
            <a:cxnSpLocks/>
          </p:cNvCxnSpPr>
          <p:nvPr userDrawn="1"/>
        </p:nvCxnSpPr>
        <p:spPr>
          <a:xfrm>
            <a:off x="838200" y="1503045"/>
            <a:ext cx="10515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0"/>
          <p:cNvSpPr>
            <a:spLocks noGrp="1"/>
          </p:cNvSpPr>
          <p:nvPr>
            <p:ph type="body" idx="13"/>
          </p:nvPr>
        </p:nvSpPr>
        <p:spPr>
          <a:xfrm>
            <a:off x="839788" y="1503045"/>
            <a:ext cx="10514012" cy="51714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p>
            <a:r>
              <a:rPr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0000000-0000-0000-0000-000000000001}" type="datetimeFigureOut">
              <a:rPr/>
              <a:t/>
            </a:fld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0000000-0000-0000-0000-000000000002}" type="slidenum">
              <a:rPr/>
              <a:t>‹#›</a:t>
            </a:fld>
            <a:endParaRPr/>
          </a:p>
        </p:txBody>
      </p:sp>
      <p:cxnSp>
        <p:nvCxnSpPr>
          <p:cNvPr id="6" name="Straight Connector 5"/>
          <p:cNvCxnSpPr>
            <a:cxnSpLocks/>
          </p:cNvCxnSpPr>
          <p:nvPr userDrawn="1"/>
        </p:nvCxnSpPr>
        <p:spPr>
          <a:xfrm>
            <a:off x="838200" y="762000"/>
            <a:ext cx="10515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6"/>
          <p:cNvSpPr>
            <a:spLocks noGrp="1"/>
          </p:cNvSpPr>
          <p:nvPr>
            <p:ph type="body" idx="13"/>
          </p:nvPr>
        </p:nvSpPr>
        <p:spPr>
          <a:xfrm>
            <a:off x="839788" y="1503045"/>
            <a:ext cx="10514012" cy="51714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0000000-0000-0000-0000-000000000001}" type="datetimeFigureOut">
              <a:rPr/>
              <a:t/>
            </a:fld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0000000-0000-0000-0000-000000000002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p>
            <a:r>
              <a:rPr/>
              <a:t>Click to edit Master title style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BC726A8C-C5C1-664F-9E16-13E2808D82DD}" type="slidenum">
              <a:rPr/>
              <a:pPr/>
              <a:t>‹#›</a:t>
            </a:fld>
            <a:endParaRPr sz="800"/>
          </a:p>
        </p:txBody>
      </p:sp>
      <p:cxnSp>
        <p:nvCxnSpPr>
          <p:cNvPr id="9" name="Straight Connector 8"/>
          <p:cNvCxnSpPr>
            <a:cxnSpLocks/>
          </p:cNvCxnSpPr>
          <p:nvPr userDrawn="1"/>
        </p:nvCxnSpPr>
        <p:spPr>
          <a:xfrm>
            <a:off x="838200" y="1503045"/>
            <a:ext cx="10515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>
            <a:spLocks noGrp="1"/>
          </p:cNvSpPr>
          <p:nvPr>
            <p:ph sz="half" idx="11"/>
          </p:nvPr>
        </p:nvSpPr>
        <p:spPr>
          <a:xfrm>
            <a:off x="839788" y="2235509"/>
            <a:ext cx="3902425" cy="394145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/>
            </a:lvl1pPr>
            <a:lvl2pPr marL="594360">
              <a:buFont typeface="Arial" panose="020B0604020202020204" pitchFamily="34" charset="0"/>
              <a:buChar char="-"/>
              <a:defRPr sz="1200"/>
            </a:lvl2pPr>
            <a:lvl3pPr marL="850392">
              <a:buFont typeface="Courier New" panose="02070309020205020404" pitchFamily="49" charset="0"/>
              <a:buChar char="o"/>
              <a:defRPr sz="1200"/>
            </a:lvl3pPr>
            <a:lvl4pPr marL="1097280">
              <a:buFont typeface="Wingdings" panose="05000000000000000000" pitchFamily="2" charset="2"/>
              <a:buChar char="§"/>
              <a:defRPr sz="1200"/>
            </a:lvl4pPr>
            <a:lvl5pPr marL="1325880">
              <a:defRPr sz="1200"/>
            </a:lvl5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idx="13"/>
          </p:nvPr>
        </p:nvSpPr>
        <p:spPr>
          <a:xfrm>
            <a:off x="839788" y="1503045"/>
            <a:ext cx="10514012" cy="51714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4"/>
          </p:nvPr>
        </p:nvSpPr>
        <p:spPr>
          <a:xfrm>
            <a:off x="4877399" y="2235509"/>
            <a:ext cx="6474813" cy="394145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None/>
              <a:defRPr sz="1200"/>
            </a:lvl1pPr>
            <a:lvl2pPr marL="594360">
              <a:buFont typeface="Arial" panose="020B0604020202020204" pitchFamily="34" charset="0"/>
              <a:buChar char="-"/>
              <a:defRPr sz="1200"/>
            </a:lvl2pPr>
            <a:lvl3pPr marL="850392">
              <a:buFont typeface="Courier New" panose="02070309020205020404" pitchFamily="49" charset="0"/>
              <a:buChar char="o"/>
              <a:defRPr sz="1200"/>
            </a:lvl3pPr>
            <a:lvl4pPr marL="1097280">
              <a:buFont typeface="Wingdings" panose="05000000000000000000" pitchFamily="2" charset="2"/>
              <a:buChar char="§"/>
              <a:defRPr sz="1200"/>
            </a:lvl4pPr>
            <a:lvl5pPr marL="1325880">
              <a:defRPr sz="1200"/>
            </a:lvl5pPr>
          </a:lstStyle>
          <a:p>
            <a:pPr lvl="0"/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7"/>
          </p:nvPr>
        </p:nvSpPr>
        <p:spPr>
          <a:xfrm>
            <a:off x="1574800" y="6356350"/>
            <a:ext cx="9210110" cy="365125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endParaRPr sz="80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0000000-0000-0000-0000-000000000001}" type="datetimeFigureOut">
              <a:rPr/>
              <a:t/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0000000-0000-0000-0000-000000000002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3792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p>
            <a:r>
              <a:rPr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677346"/>
            <a:ext cx="10515600" cy="45760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4"/>
          </p:nvPr>
        </p:nvSpPr>
        <p:spPr>
          <a:xfrm>
            <a:off x="10885118" y="6356350"/>
            <a:ext cx="4686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82000"/>
                  </a:schemeClr>
                </a:solidFill>
                <a:latin typeface="Arial"/>
                <a:cs typeface="Arial"/>
              </a:defRPr>
            </a:lvl1pPr>
          </a:lstStyle>
          <a:p>
            <a:fld id="{BC726A8C-C5C1-664F-9E16-13E2808D82DD}" type="slidenum">
              <a:rPr/>
              <a:pPr/>
              <a:t>‹#›</a:t>
            </a:fld>
            <a:endParaRPr sz="80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1574800" y="6356350"/>
            <a:ext cx="9210110" cy="365125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Arial"/>
                <a:cs typeface="Arial"/>
              </a:defRPr>
            </a:lvl1pPr>
          </a:lstStyle>
          <a:p>
            <a:endParaRPr>
              <a:latin typeface="Arial"/>
              <a:cs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lnSpc>
          <a:spcPct val="90000"/>
        </a:lnSpc>
        <a:spcBef>
          <a:spcPts val="1000"/>
        </a:spcBef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069848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-tag-1" Type="http://schemas.openxmlformats.org/officeDocument/2006/relationships/tags" Target="../tags/tag1.xml"/><Relationship Id="rId1" Type="http://schemas.openxmlformats.org/officeDocument/2006/relationships/slideLayout" Target="../slideLayouts/slideLayout8.xml"/><Relationship Id="rId2" Type="http://schemas.openxmlformats.org/officeDocument/2006/relationships/chart" Target="../charts/char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/>
          <p:nvPr>
            <p:ph type="title"/>
          </p:nvPr>
        </p:nvSpPr>
        <p:spPr>
          <a:xfrm>
            <a:off x="838200" y="203200"/>
            <a:ext cx="10515600" cy="558800"/>
          </a:xfrm>
        </p:spPr>
        <p:txBody>
          <a:bodyPr lIns="0" tIns="0" rIns="0" bIns="0" anchor="b"/>
          <a:p>
            <a:r>
              <a:rPr sz="2800" b="0"/>
              <a:t>Rent roll overstates documented base rent by </a:t>
            </a:r>
            <a:r>
              <a:rPr sz="2800" b="0"/>
              <a:t>$114,732</a:t>
            </a:r>
          </a:p>
        </p:txBody>
      </p:sp>
      <p:sp>
        <p:nvSpPr>
          <p:cNvPr id="5" name="Text Placeholder 6"/>
          <p:cNvSpPr/>
          <p:nvPr>
            <p:ph type="body" idx="13"/>
          </p:nvPr>
        </p:nvSpPr>
        <p:spPr>
          <a:xfrm>
            <a:off x="838200" y="787400"/>
            <a:ext cx="10515600" cy="254000"/>
          </a:xfrm>
        </p:spPr>
        <p:txBody>
          <a:bodyPr lIns="0" tIns="0" rIns="0" bIns="0" anchor="t"/>
          <a:p>
            <a:pPr>
              <a:spcBef>
                <a:spcPts val="0"/>
              </a:spcBef>
              <a:spcAft>
                <a:spcPts val="0"/>
              </a:spcAft>
            </a:pPr>
            <a:r>
              <a:rPr sz="1600" b="1"/>
              <a:t>$8,610</a:t>
            </a:r>
            <a:r>
              <a:rPr sz="1600" b="0"/>
              <a:t> is C-300 error, </a:t>
            </a:r>
            <a:r>
              <a:rPr sz="1600" b="1"/>
              <a:t>$5,472</a:t>
            </a:r>
            <a:r>
              <a:rPr sz="1600" b="0"/>
              <a:t> is C-100 timing and </a:t>
            </a:r>
            <a:r>
              <a:rPr sz="1600" b="1"/>
              <a:t>$100,650</a:t>
            </a:r>
            <a:r>
              <a:rPr sz="1600" b="0"/>
              <a:t> is at risk on F-300's </a:t>
            </a:r>
            <a:r>
              <a:rPr sz="1600" b="0"/>
              <a:t>unsigned draft</a:t>
            </a:r>
            <a:endParaRPr sz="1600"/>
          </a:p>
        </p:txBody>
      </p:sp>
      <p:graphicFrame>
        <p:nvGraphicFramePr>
          <p:cNvPr id="7" name="Variance table"/>
          <p:cNvGraphicFramePr/>
          <p:nvPr/>
        </p:nvGraphicFramePr>
        <p:xfrm>
          <a:off x="838200" y="1168400"/>
          <a:ext cx="10515600" cy="21590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533400"/>
                <a:gridCol w="838200"/>
                <a:gridCol w="4114800"/>
                <a:gridCol w="889000"/>
                <a:gridCol w="4140200"/>
              </a:tblGrid>
              <a:tr h="228600">
                <a:tc>
                  <a:txBody>
                    <a:bodyPr/>
                    <a:p>
                      <a:r>
                        <a:rPr sz="1100" b="1">
                          <a:solidFill>
                            <a:srgbClr val="1A1A1A"/>
                          </a:solidFill>
                          <a:latin typeface="+mn-lt"/>
                        </a:rPr>
                        <a:t>Suite</a:t>
                      </a:r>
                      <a:endParaRPr sz="1100"/>
                    </a:p>
                  </a:txBody>
                  <a:tcPr marL="50800" marR="50800" marT="38100" marB="38100" anchor="ctr"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r>
                        <a:rPr sz="1100" b="1">
                          <a:solidFill>
                            <a:srgbClr val="1A1A1A"/>
                          </a:solidFill>
                          <a:latin typeface="+mn-lt"/>
                        </a:rPr>
                        <a:t>Type</a:t>
                      </a:r>
                      <a:endParaRPr sz="1100"/>
                    </a:p>
                  </a:txBody>
                  <a:tcPr marL="50800" marR="50800" marT="38100" marB="38100" anchor="ctr"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r>
                        <a:rPr sz="1100" b="1">
                          <a:solidFill>
                            <a:srgbClr val="1A1A1A"/>
                          </a:solidFill>
                          <a:latin typeface="+mn-lt"/>
                        </a:rPr>
                        <a:t>Seller rent roll vs executed leases and estoppels</a:t>
                      </a:r>
                      <a:endParaRPr sz="1100"/>
                    </a:p>
                  </a:txBody>
                  <a:tcPr marL="50800" marR="50800" marT="38100" marB="38100" anchor="ctr"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1">
                          <a:solidFill>
                            <a:srgbClr val="1A1A1A"/>
                          </a:solidFill>
                          <a:latin typeface="+mn-lt"/>
                        </a:rPr>
                        <a:t>Annual effect ($)</a:t>
                      </a:r>
                      <a:endParaRPr sz="1100"/>
                    </a:p>
                  </a:txBody>
                  <a:tcPr marL="50800" marR="50800" marT="38100" marB="38100" anchor="ctr"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r>
                        <a:rPr sz="1100" b="1">
                          <a:solidFill>
                            <a:srgbClr val="1A1A1A"/>
                          </a:solidFill>
                          <a:latin typeface="+mn-lt"/>
                        </a:rPr>
                        <a:t>Fix: closing ask, credit or underwriting</a:t>
                      </a:r>
                      <a:endParaRPr sz="1100"/>
                    </a:p>
                  </a:txBody>
                  <a:tcPr marL="50800" marR="50800" marT="38100" marB="38100" anchor="ctr"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F2F0EC"/>
                    </a:solidFill>
                  </a:tcPr>
                </a:tc>
              </a:tr>
              <a:tr h="292100">
                <a:tc>
                  <a:txBody>
                    <a:bodyPr/>
                    <a:p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C-300</a:t>
                      </a:r>
                      <a:endParaRPr sz="1100"/>
                    </a:p>
                  </a:txBody>
                  <a:tcPr marL="50800" marR="50800" marT="38100" marB="38100" anchor="ctr"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ctr"/>
                      <a:r>
                        <a:rPr sz="1000" b="1">
                          <a:solidFill>
                            <a:srgbClr val="FFFFFF"/>
                          </a:solidFill>
                          <a:latin typeface="+mn-lt"/>
                        </a:rPr>
                        <a:t>error</a:t>
                      </a:r>
                      <a:endParaRPr sz="1000"/>
                    </a:p>
                  </a:txBody>
                  <a:tcPr marL="50800" marR="50800" marT="38100" marB="38100" anchor="ctr"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C0392B"/>
                    </a:solidFill>
                  </a:tcPr>
                </a:tc>
                <a:tc>
                  <a:txBody>
                    <a:bodyPr/>
                    <a:p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Shows </a:t>
                      </a:r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9,800 SF, $140,630</a:t>
                      </a:r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; </a:t>
                      </a:r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remeasured 9,200 SF</a:t>
                      </a:r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, </a:t>
                      </a:r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$132,020</a:t>
                      </a:r>
                      <a:endParaRPr sz="1100"/>
                    </a:p>
                  </a:txBody>
                  <a:tcPr marL="50800" marR="50800" marT="38100" marB="38100" anchor="ctr"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r"/>
                      <a:r>
                        <a:rPr sz="1100" b="1">
                          <a:solidFill>
                            <a:srgbClr val="1A1A1A"/>
                          </a:solidFill>
                          <a:latin typeface="+mn-lt"/>
                        </a:rPr>
                        <a:t>(8,610)</a:t>
                      </a:r>
                      <a:endParaRPr sz="1100"/>
                    </a:p>
                  </a:txBody>
                  <a:tcPr marL="50800" marR="50800" marT="38100" marB="38100" anchor="ctr"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Correct rent roll; underwrite 9,200 SF</a:t>
                      </a:r>
                      <a:endParaRPr sz="1100"/>
                    </a:p>
                  </a:txBody>
                  <a:tcPr marL="50800" marR="50800" marT="38100" marB="38100" anchor="ctr"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</a:tr>
              <a:tr h="292100">
                <a:tc>
                  <a:txBody>
                    <a:bodyPr/>
                    <a:p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C-100</a:t>
                      </a:r>
                      <a:endParaRPr sz="1100"/>
                    </a:p>
                  </a:txBody>
                  <a:tcPr marL="50800" marR="50800" marT="38100" marB="38100" anchor="ctr"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ctr"/>
                      <a:r>
                        <a:rPr sz="1000" b="1">
                          <a:solidFill>
                            <a:srgbClr val="FFFFFF"/>
                          </a:solidFill>
                          <a:latin typeface="+mn-lt"/>
                        </a:rPr>
                        <a:t>timing</a:t>
                      </a:r>
                      <a:endParaRPr sz="1000"/>
                    </a:p>
                  </a:txBody>
                  <a:tcPr marL="50800" marR="50800" marT="38100" marB="38100" anchor="ctr"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p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Shows </a:t>
                      </a:r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$13.10 step from 1 Nov 2026</a:t>
                      </a:r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; </a:t>
                      </a:r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$12.72 in effect</a:t>
                      </a:r>
                      <a:endParaRPr sz="1100"/>
                    </a:p>
                  </a:txBody>
                  <a:tcPr marL="50800" marR="50800" marT="38100" marB="38100" anchor="ctr"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r"/>
                      <a:r>
                        <a:rPr sz="1100" b="1">
                          <a:solidFill>
                            <a:srgbClr val="1A1A1A"/>
                          </a:solidFill>
                          <a:latin typeface="+mn-lt"/>
                        </a:rPr>
                        <a:t>(5,472)</a:t>
                      </a:r>
                      <a:endParaRPr sz="1100"/>
                    </a:p>
                  </a:txBody>
                  <a:tcPr marL="50800" marR="50800" marT="38100" marB="38100" anchor="ctr"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None: step starts before the </a:t>
                      </a:r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15 Dec 2026</a:t>
                      </a:r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 closing</a:t>
                      </a:r>
                      <a:endParaRPr sz="1100"/>
                    </a:p>
                  </a:txBody>
                  <a:tcPr marL="50800" marR="50800" marT="38100" marB="38100" anchor="ctr"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</a:tr>
              <a:tr h="292100">
                <a:tc>
                  <a:txBody>
                    <a:bodyPr/>
                    <a:p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F-300</a:t>
                      </a:r>
                      <a:endParaRPr sz="1100"/>
                    </a:p>
                  </a:txBody>
                  <a:tcPr marL="50800" marR="50800" marT="38100" marB="38100" anchor="ctr"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ctr"/>
                      <a:r>
                        <a:rPr sz="1000" b="1">
                          <a:solidFill>
                            <a:srgbClr val="FFFFFF"/>
                          </a:solidFill>
                          <a:latin typeface="+mn-lt"/>
                        </a:rPr>
                        <a:t>at risk</a:t>
                      </a:r>
                      <a:endParaRPr sz="1000"/>
                    </a:p>
                  </a:txBody>
                  <a:tcPr marL="50800" marR="50800" marT="38100" marB="38100" anchor="ctr"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p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Term to 2029</a:t>
                      </a:r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 is </a:t>
                      </a:r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unsigned draft</a:t>
                      </a:r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; </a:t>
                      </a:r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lease expired 31 May 2026</a:t>
                      </a:r>
                      <a:endParaRPr sz="1100"/>
                    </a:p>
                  </a:txBody>
                  <a:tcPr marL="50800" marR="50800" marT="38100" marB="38100" anchor="ctr"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r"/>
                      <a:r>
                        <a:rPr sz="1100" b="1">
                          <a:solidFill>
                            <a:srgbClr val="1A1A1A"/>
                          </a:solidFill>
                          <a:latin typeface="+mn-lt"/>
                        </a:rPr>
                        <a:t>(100,650)</a:t>
                      </a:r>
                      <a:endParaRPr sz="1100"/>
                    </a:p>
                  </a:txBody>
                  <a:tcPr marL="50800" marR="50800" marT="38100" marB="38100" anchor="ctr"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Signed amendment + estoppel, or underwrite month-to-month</a:t>
                      </a:r>
                      <a:endParaRPr sz="1100"/>
                    </a:p>
                  </a:txBody>
                  <a:tcPr marL="50800" marR="50800" marT="38100" marB="38100" anchor="ctr"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</a:tr>
              <a:tr h="292100">
                <a:tc>
                  <a:txBody>
                    <a:bodyPr/>
                    <a:p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B-200</a:t>
                      </a:r>
                      <a:endParaRPr sz="1100"/>
                    </a:p>
                  </a:txBody>
                  <a:tcPr marL="50800" marR="50800" marT="38100" marB="38100" anchor="ctr"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ctr"/>
                      <a:r>
                        <a:rPr sz="1000" b="1">
                          <a:solidFill>
                            <a:srgbClr val="FFFFFF"/>
                          </a:solidFill>
                          <a:latin typeface="+mn-lt"/>
                        </a:rPr>
                        <a:t>cash</a:t>
                      </a:r>
                      <a:endParaRPr sz="1000"/>
                    </a:p>
                  </a:txBody>
                  <a:tcPr marL="50800" marR="50800" marT="38100" marB="38100" anchor="ctr"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p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Shows $136,800 in place</a:t>
                      </a:r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; </a:t>
                      </a:r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base rent abated to Jan 2027</a:t>
                      </a:r>
                      <a:endParaRPr sz="1100"/>
                    </a:p>
                  </a:txBody>
                  <a:tcPr marL="50800" marR="50800" marT="38100" marB="38100" anchor="ctr"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(136,800)</a:t>
                      </a:r>
                      <a:endParaRPr sz="1100"/>
                    </a:p>
                  </a:txBody>
                  <a:tcPr marL="50800" marR="50800" marT="38100" marB="38100" anchor="ctr"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Seller credits </a:t>
                      </a:r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$17,283.87</a:t>
                      </a:r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 at a </a:t>
                      </a:r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15 Dec 2026</a:t>
                      </a:r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 closing</a:t>
                      </a:r>
                      <a:endParaRPr sz="1100"/>
                    </a:p>
                  </a:txBody>
                  <a:tcPr marL="50800" marR="50800" marT="38100" marB="38100" anchor="ctr"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</a:tr>
              <a:tr h="292100">
                <a:tc>
                  <a:txBody>
                    <a:bodyPr/>
                    <a:p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C-200</a:t>
                      </a:r>
                      <a:endParaRPr sz="1100"/>
                    </a:p>
                  </a:txBody>
                  <a:tcPr marL="50800" marR="50800" marT="38100" marB="38100" anchor="ctr"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ctr"/>
                      <a:r>
                        <a:rPr sz="1000" b="1">
                          <a:solidFill>
                            <a:srgbClr val="FFFFFF"/>
                          </a:solidFill>
                          <a:latin typeface="+mn-lt"/>
                        </a:rPr>
                        <a:t>offset risk</a:t>
                      </a:r>
                      <a:endParaRPr sz="1000"/>
                    </a:p>
                  </a:txBody>
                  <a:tcPr marL="50800" marR="50800" marT="38100" marB="38100" anchor="ctr"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9E480E"/>
                    </a:solidFill>
                  </a:tcPr>
                </a:tc>
                <a:tc>
                  <a:txBody>
                    <a:bodyPr/>
                    <a:p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Omits </a:t>
                      </a:r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$38,500 of $60,000 TI unpaid; tenant claims offset</a:t>
                      </a:r>
                      <a:endParaRPr sz="1100"/>
                    </a:p>
                  </a:txBody>
                  <a:tcPr marL="50800" marR="50800" marT="38100" marB="38100" anchor="ctr"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–</a:t>
                      </a:r>
                      <a:endParaRPr sz="1100"/>
                    </a:p>
                  </a:txBody>
                  <a:tcPr marL="50800" marR="50800" marT="38100" marB="38100" anchor="ctr"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Seller funds before closing or credits </a:t>
                      </a:r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$38,500</a:t>
                      </a:r>
                      <a:endParaRPr sz="1100"/>
                    </a:p>
                  </a:txBody>
                  <a:tcPr marL="50800" marR="50800" marT="38100" marB="38100" anchor="ctr"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</a:tr>
              <a:tr h="292100">
                <a:tc>
                  <a:txBody>
                    <a:bodyPr/>
                    <a:p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A-100</a:t>
                      </a:r>
                      <a:endParaRPr sz="1100"/>
                    </a:p>
                  </a:txBody>
                  <a:tcPr marL="50800" marR="50800" marT="38100" marB="38100" anchor="ctr"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ctr"/>
                      <a:r>
                        <a:rPr sz="1000" b="1">
                          <a:solidFill>
                            <a:srgbClr val="1A1A1A"/>
                          </a:solidFill>
                          <a:latin typeface="+mn-lt"/>
                        </a:rPr>
                        <a:t>none</a:t>
                      </a:r>
                      <a:endParaRPr sz="1000"/>
                    </a:p>
                  </a:txBody>
                  <a:tcPr marL="50800" marR="50800" marT="38100" marB="38100" anchor="ctr"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Omits </a:t>
                      </a:r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30 Jun 2028 termination</a:t>
                      </a:r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; </a:t>
                      </a:r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$1,657,032</a:t>
                      </a:r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 of rent after</a:t>
                      </a:r>
                      <a:endParaRPr sz="1100"/>
                    </a:p>
                  </a:txBody>
                  <a:tcPr marL="50800" marR="50800" marT="38100" marB="38100" anchor="ctr"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–</a:t>
                      </a:r>
                      <a:endParaRPr sz="1100"/>
                    </a:p>
                  </a:txBody>
                  <a:tcPr marL="50800" marR="50800" marT="38100" marB="38100" anchor="ctr"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Model exit (</a:t>
                      </a:r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notice by 30 Sep 2027</a:t>
                      </a:r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); fee </a:t>
                      </a:r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$94,926</a:t>
                      </a:r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 + </a:t>
                      </a:r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TI/LC</a:t>
                      </a:r>
                      <a:endParaRPr sz="1100"/>
                    </a:p>
                  </a:txBody>
                  <a:tcPr marL="50800" marR="50800" marT="38100" marB="38100" anchor="ctr"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</a:tr>
              <a:tr h="292100">
                <a:tc>
                  <a:txBody>
                    <a:bodyPr/>
                    <a:p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B-100</a:t>
                      </a:r>
                      <a:endParaRPr sz="1100"/>
                    </a:p>
                  </a:txBody>
                  <a:tcPr marL="50800" marR="50800" marT="38100" marB="38100" anchor="ctr"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ctr"/>
                      <a:r>
                        <a:rPr sz="1000" b="1">
                          <a:solidFill>
                            <a:srgbClr val="1A1A1A"/>
                          </a:solidFill>
                          <a:latin typeface="+mn-lt"/>
                        </a:rPr>
                        <a:t>none</a:t>
                      </a:r>
                      <a:endParaRPr sz="1000"/>
                    </a:p>
                  </a:txBody>
                  <a:tcPr marL="50800" marR="50800" marT="38100" marB="38100" anchor="ctr"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Shows </a:t>
                      </a:r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'1 x 5 yrs'</a:t>
                      </a:r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; lease fixes renewal at </a:t>
                      </a:r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$11.25/SF flat</a:t>
                      </a:r>
                      <a:endParaRPr sz="1100"/>
                    </a:p>
                  </a:txBody>
                  <a:tcPr marL="50800" marR="50800" marT="38100" marB="38100" anchor="ctr"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–</a:t>
                      </a:r>
                      <a:endParaRPr sz="1100"/>
                    </a:p>
                  </a:txBody>
                  <a:tcPr marL="50800" marR="50800" marT="38100" marB="38100" anchor="ctr"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Underwrite $11.25 flat: </a:t>
                      </a:r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(46,710)</a:t>
                      </a:r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 in 2028 vs seller market</a:t>
                      </a:r>
                      <a:endParaRPr sz="1100"/>
                    </a:p>
                  </a:txBody>
                  <a:tcPr marL="50800" marR="50800" marT="38100" marB="38100" anchor="ctr"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8" name="Source line"/>
          <p:cNvSpPr txBox="1"/>
          <p:nvPr/>
        </p:nvSpPr>
        <p:spPr>
          <a:xfrm>
            <a:off x="838200" y="6352540"/>
            <a:ext cx="10515600" cy="1397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900">
                <a:solidFill>
                  <a:srgbClr val="7F7F7F"/>
                </a:solidFill>
                <a:latin typeface="+mn-lt"/>
              </a:rPr>
              <a:t>Sources: </a:t>
            </a:r>
            <a:r>
              <a:rPr sz="900">
                <a:solidFill>
                  <a:srgbClr val="7F7F7F"/>
                </a:solidFill>
                <a:latin typeface="+mn-lt"/>
              </a:rPr>
              <a:t>seller rent roll</a:t>
            </a:r>
            <a:r>
              <a:rPr sz="900">
                <a:solidFill>
                  <a:srgbClr val="7F7F7F"/>
                </a:solidFill>
                <a:latin typeface="+mn-lt"/>
              </a:rPr>
              <a:t> (30 Sep 2026); </a:t>
            </a:r>
            <a:r>
              <a:rPr sz="900">
                <a:solidFill>
                  <a:srgbClr val="7F7F7F"/>
                </a:solidFill>
                <a:latin typeface="+mn-lt"/>
              </a:rPr>
              <a:t>leases, amendments</a:t>
            </a:r>
            <a:r>
              <a:rPr sz="900">
                <a:solidFill>
                  <a:srgbClr val="7F7F7F"/>
                </a:solidFill>
                <a:latin typeface="+mn-lt"/>
              </a:rPr>
              <a:t>, </a:t>
            </a:r>
            <a:r>
              <a:rPr sz="900">
                <a:solidFill>
                  <a:srgbClr val="7F7F7F"/>
                </a:solidFill>
                <a:latin typeface="+mn-lt"/>
              </a:rPr>
              <a:t>C-300 remeasurement letter</a:t>
            </a:r>
            <a:r>
              <a:rPr sz="900">
                <a:solidFill>
                  <a:srgbClr val="7F7F7F"/>
                </a:solidFill>
                <a:latin typeface="+mn-lt"/>
              </a:rPr>
              <a:t>; </a:t>
            </a:r>
            <a:r>
              <a:rPr sz="900">
                <a:solidFill>
                  <a:srgbClr val="7F7F7F"/>
                </a:solidFill>
                <a:latin typeface="+mn-lt"/>
              </a:rPr>
              <a:t>unsigned F-300 draft</a:t>
            </a:r>
            <a:r>
              <a:rPr sz="900">
                <a:solidFill>
                  <a:srgbClr val="7F7F7F"/>
                </a:solidFill>
                <a:latin typeface="+mn-lt"/>
              </a:rPr>
              <a:t>; </a:t>
            </a:r>
            <a:r>
              <a:rPr sz="900">
                <a:solidFill>
                  <a:srgbClr val="7F7F7F"/>
                </a:solidFill>
                <a:latin typeface="+mn-lt"/>
              </a:rPr>
              <a:t>tenant estoppels</a:t>
            </a:r>
            <a:r>
              <a:rPr sz="900">
                <a:solidFill>
                  <a:srgbClr val="7F7F7F"/>
                </a:solidFill>
                <a:latin typeface="+mn-lt"/>
              </a:rPr>
              <a:t>; </a:t>
            </a:r>
            <a:r>
              <a:rPr sz="900">
                <a:solidFill>
                  <a:srgbClr val="7F7F7F"/>
                </a:solidFill>
                <a:latin typeface="+mn-lt"/>
              </a:rPr>
              <a:t>offering memorandum</a:t>
            </a:r>
            <a:r>
              <a:rPr sz="900">
                <a:solidFill>
                  <a:srgbClr val="7F7F7F"/>
                </a:solidFill>
                <a:latin typeface="+mn-lt"/>
              </a:rPr>
              <a:t>; </a:t>
            </a:r>
            <a:r>
              <a:rPr sz="900">
                <a:solidFill>
                  <a:srgbClr val="7F7F7F"/>
                </a:solidFill>
                <a:latin typeface="+mn-lt"/>
              </a:rPr>
              <a:t>Compound rent roll reconciliation</a:t>
            </a:r>
            <a:endParaRPr sz="900"/>
          </a:p>
        </p:txBody>
      </p:sp>
      <p:sp>
        <p:nvSpPr>
          <p:cNvPr id="9" name="Footnote 1"/>
          <p:cNvSpPr txBox="1"/>
          <p:nvPr/>
        </p:nvSpPr>
        <p:spPr>
          <a:xfrm>
            <a:off x="838200" y="6200140"/>
            <a:ext cx="10515600" cy="1397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900">
                <a:solidFill>
                  <a:srgbClr val="7F7F7F"/>
                </a:solidFill>
                <a:latin typeface="+mn-lt"/>
              </a:rPr>
              <a:t>1 Columns are truncated at the base so the adjustments are visible.</a:t>
            </a:r>
            <a:r>
              <a:rPr sz="900">
                <a:solidFill>
                  <a:srgbClr val="7F7F7F"/>
                </a:solidFill>
                <a:latin typeface="+mn-lt"/>
              </a:rPr>
              <a:t>  Cedar Fork Commerce Park is an illustrative property.</a:t>
            </a:r>
            <a:endParaRPr sz="900"/>
          </a:p>
        </p:txBody>
      </p:sp>
      <p:sp>
        <p:nvSpPr>
          <p:cNvPr id="10" name="Bridge header"/>
          <p:cNvSpPr txBox="1"/>
          <p:nvPr/>
        </p:nvSpPr>
        <p:spPr>
          <a:xfrm>
            <a:off x="838200" y="3776980"/>
            <a:ext cx="6096000" cy="2032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200" b="1">
                <a:solidFill>
                  <a:srgbClr val="1A1A1A"/>
                </a:solidFill>
                <a:latin typeface="+mn-lt"/>
              </a:rPr>
              <a:t>Base rent bridge</a:t>
            </a:r>
            <a:r>
              <a:rPr sz="1200" b="1">
                <a:solidFill>
                  <a:srgbClr val="1A1A1A"/>
                </a:solidFill>
                <a:latin typeface="+mn-lt"/>
              </a:rPr>
              <a:t>, 30 Sep 2026 ($)</a:t>
            </a:r>
            <a:r>
              <a:rPr sz="1200" b="1" baseline="30000">
                <a:solidFill>
                  <a:srgbClr val="1A1A1A"/>
                </a:solidFill>
                <a:latin typeface="+mn-lt"/>
              </a:rPr>
              <a:t>1</a:t>
            </a:r>
            <a:endParaRPr sz="1200"/>
          </a:p>
        </p:txBody>
      </p:sp>
      <p:graphicFrame>
        <p:nvGraphicFramePr>
          <p:cNvPr id="20" name="Bridge waterfall"/>
          <p:cNvGraphicFramePr/>
          <p:nvPr/>
        </p:nvGraphicFramePr>
        <p:xfrm>
          <a:off x="838200" y="4005580"/>
          <a:ext cx="6096000" cy="20929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19" name="Adjustment bracket"/>
          <p:cNvGrpSpPr/>
          <p:nvPr/>
        </p:nvGrpSpPr>
        <p:grpSpPr>
          <a:xfrm>
            <a:off x="2311400" y="4140200"/>
            <a:ext cx="3143250" cy="266700"/>
            <a:chOff x="2311400" y="4178300"/>
            <a:chExt cx="3143250" cy="266700"/>
          </a:xfrm>
        </p:grpSpPr>
        <p:cxnSp>
          <p:nvCxnSpPr>
            <p:cNvPr id="15" name="Connector"/>
            <p:cNvCxnSpPr/>
            <p:nvPr/>
          </p:nvCxnSpPr>
          <p:spPr>
            <a:xfrm>
              <a:off x="2311400" y="4368800"/>
              <a:ext cx="3143250" cy="0"/>
            </a:xfrm>
            <a:prstGeom prst="line">
              <a:avLst/>
            </a:prstGeom>
            <a:ln w="9525">
              <a:solidFill>
                <a:srgbClr val="1A1A1A"/>
              </a:solidFill>
            </a:ln>
          </p:spPr>
        </p:cxnSp>
        <p:cxnSp>
          <p:nvCxnSpPr>
            <p:cNvPr id="16" name="Connector"/>
            <p:cNvCxnSpPr/>
            <p:nvPr/>
          </p:nvCxnSpPr>
          <p:spPr>
            <a:xfrm>
              <a:off x="2311400" y="4368800"/>
              <a:ext cx="0" cy="76200"/>
            </a:xfrm>
            <a:prstGeom prst="line">
              <a:avLst/>
            </a:prstGeom>
            <a:ln w="9525">
              <a:solidFill>
                <a:srgbClr val="1A1A1A"/>
              </a:solidFill>
            </a:ln>
          </p:spPr>
        </p:cxnSp>
        <p:cxnSp>
          <p:nvCxnSpPr>
            <p:cNvPr id="17" name="Connector"/>
            <p:cNvCxnSpPr/>
            <p:nvPr/>
          </p:nvCxnSpPr>
          <p:spPr>
            <a:xfrm>
              <a:off x="5454650" y="4368800"/>
              <a:ext cx="0" cy="76200"/>
            </a:xfrm>
            <a:prstGeom prst="line">
              <a:avLst/>
            </a:prstGeom>
            <a:ln w="9525">
              <a:solidFill>
                <a:srgbClr val="1A1A1A"/>
              </a:solidFill>
            </a:ln>
          </p:spPr>
        </p:cxnSp>
        <p:sp>
          <p:nvSpPr>
            <p:cNvPr id="18" name="Bracket label"/>
            <p:cNvSpPr txBox="1"/>
            <p:nvPr/>
          </p:nvSpPr>
          <p:spPr>
            <a:xfrm>
              <a:off x="2311400" y="4178300"/>
              <a:ext cx="3143250" cy="177800"/>
            </a:xfrm>
            <a:prstGeom prst="rect">
              <a:avLst/>
            </a:prstGeom>
          </p:spPr>
          <p:txBody>
            <a:bodyPr wrap="none" lIns="0" tIns="0" rIns="0" bIns="0" anchor="b"/>
            <a:p>
              <a:pPr algn="ctr"/>
              <a:r>
                <a:rPr sz="1100" b="1">
                  <a:solidFill>
                    <a:srgbClr val="1A1A1A"/>
                  </a:solidFill>
                  <a:latin typeface="+mn-lt"/>
                </a:rPr>
                <a:t>(114,732)</a:t>
              </a:r>
              <a:endParaRPr sz="1100"/>
            </a:p>
          </p:txBody>
        </p:sp>
      </p:grpSp>
      <p:sp>
        <p:nvSpPr>
          <p:cNvPr id="21" name="Closing items box"/>
          <p:cNvSpPr txBox="1"/>
          <p:nvPr/>
        </p:nvSpPr>
        <p:spPr>
          <a:xfrm>
            <a:off x="7086600" y="3776980"/>
            <a:ext cx="4267200" cy="2321560"/>
          </a:xfrm>
          <a:prstGeom prst="rect">
            <a:avLst/>
          </a:prstGeom>
          <a:solidFill>
            <a:srgbClr val="F2F0EC"/>
          </a:solidFill>
          <a:ln>
            <a:noFill/>
          </a:ln>
        </p:spPr>
        <p:txBody>
          <a:bodyPr wrap="square" lIns="101600" tIns="76200" rIns="101600" bIns="76200" anchor="t"/>
          <a:p>
            <a:r>
              <a:rPr sz="1200" b="1">
                <a:solidFill>
                  <a:srgbClr val="1A1A1A"/>
                </a:solidFill>
                <a:latin typeface="+mn-lt"/>
              </a:rPr>
              <a:t>Other closing items</a:t>
            </a:r>
            <a:endParaRPr sz="1200"/>
          </a:p>
          <a:p>
            <a:pPr marL="139700" indent="-139700">
              <a:spcBef>
                <a:spcPts val="800"/>
              </a:spcBef>
              <a:buFont typeface="Arial"/>
              <a:buChar char="•"/>
            </a:pPr>
            <a:r>
              <a:rPr sz="1200" b="0">
                <a:solidFill>
                  <a:srgbClr val="1A1A1A"/>
                </a:solidFill>
                <a:latin typeface="+mn-lt"/>
              </a:rPr>
              <a:t>Deposits: </a:t>
            </a:r>
            <a:r>
              <a:rPr sz="1200" b="0">
                <a:solidFill>
                  <a:srgbClr val="1A1A1A"/>
                </a:solidFill>
                <a:latin typeface="+mn-lt"/>
              </a:rPr>
              <a:t>$226,820.83</a:t>
            </a:r>
            <a:r>
              <a:rPr sz="1200" b="0">
                <a:solidFill>
                  <a:srgbClr val="1A1A1A"/>
                </a:solidFill>
                <a:latin typeface="+mn-lt"/>
              </a:rPr>
              <a:t> per leases vs </a:t>
            </a:r>
            <a:r>
              <a:rPr sz="1200" b="0">
                <a:solidFill>
                  <a:srgbClr val="1A1A1A"/>
                </a:solidFill>
                <a:latin typeface="+mn-lt"/>
              </a:rPr>
              <a:t>$209,227.50</a:t>
            </a:r>
            <a:r>
              <a:rPr sz="1200" b="0">
                <a:solidFill>
                  <a:srgbClr val="1A1A1A"/>
                </a:solidFill>
                <a:latin typeface="+mn-lt"/>
              </a:rPr>
              <a:t> confirmed by estoppels</a:t>
            </a:r>
            <a:endParaRPr sz="1200"/>
          </a:p>
          <a:p>
            <a:pPr marL="139700" indent="-139700">
              <a:spcBef>
                <a:spcPts val="800"/>
              </a:spcBef>
              <a:buFont typeface="Arial"/>
              <a:buChar char="•"/>
            </a:pPr>
            <a:r>
              <a:rPr sz="1200" b="0">
                <a:solidFill>
                  <a:srgbClr val="1A1A1A"/>
                </a:solidFill>
                <a:latin typeface="+mn-lt"/>
              </a:rPr>
              <a:t>Estoppels still due from </a:t>
            </a:r>
            <a:r>
              <a:rPr sz="1200" b="0">
                <a:solidFill>
                  <a:srgbClr val="1A1A1A"/>
                </a:solidFill>
                <a:latin typeface="+mn-lt"/>
              </a:rPr>
              <a:t>C-400 and F-300</a:t>
            </a:r>
            <a:endParaRPr sz="1200"/>
          </a:p>
          <a:p>
            <a:pPr marL="139700" indent="-139700">
              <a:spcBef>
                <a:spcPts val="800"/>
              </a:spcBef>
              <a:buFont typeface="Arial"/>
              <a:buChar char="•"/>
            </a:pPr>
            <a:r>
              <a:rPr sz="1200" b="0">
                <a:solidFill>
                  <a:srgbClr val="1A1A1A"/>
                </a:solidFill>
                <a:latin typeface="+mn-lt"/>
              </a:rPr>
              <a:t>Seller certifies a corrected rent roll at closing</a:t>
            </a:r>
            <a:endParaRPr sz="1200"/>
          </a:p>
        </p:txBody>
      </p:sp>
    </p:spTree>
    <p:custDataLst>
      <p:tags r:id="rId-tag-1"/>
    </p:custDataLst>
  </p:cSld>
  <p:clrMapOvr>
    <a:masterClrMapping/>
  </p:clrMapOvr>
</p:sld>
</file>

<file path=ppt/tags/tag1.xml><?xml version="1.0" encoding="utf-8"?>
<p:tagLst xmlns:p="http://schemas.openxmlformats.org/presentationml/2006/main">
  <p:tag name="COMPOUND_SLIDE_ID" val="{6AE835B1-558C-070C-7DEF-DB27C5429B5A}"/>
</p:tagLst>
</file>

<file path=ppt/theme/theme1.xml><?xml version="1.0" encoding="utf-8"?>
<a:theme xmlns:a="http://schemas.openxmlformats.org/drawingml/2006/main" name="Compound">
  <a:themeElements>
    <a:clrScheme name="Custom 1">
      <a:dk1>
        <a:sysClr val="windowText" lastClr="000000"/>
      </a:dk1>
      <a:lt1>
        <a:sysClr val="window" lastClr="FFFFFF"/>
      </a:lt1>
      <a:dk2>
        <a:srgbClr val="171717"/>
      </a:dk2>
      <a:lt2>
        <a:srgbClr val="E8E8E8"/>
      </a:lt2>
      <a:accent1>
        <a:srgbClr val="0B1F3A"/>
      </a:accent1>
      <a:accent2>
        <a:srgbClr val="143A63"/>
      </a:accent2>
      <a:accent3>
        <a:srgbClr val="2B5C88"/>
      </a:accent3>
      <a:accent4>
        <a:srgbClr val="4A7FA8"/>
      </a:accent4>
      <a:accent5>
        <a:srgbClr val="A9C4DB"/>
      </a:accent5>
      <a:accent6>
        <a:srgbClr val="E67E22"/>
      </a:accent6>
      <a:hlink>
        <a:srgbClr val="0000FF"/>
      </a:hlink>
      <a:folHlink>
        <a:srgbClr val="96607D"/>
      </a:folHlink>
    </a:clrScheme>
    <a:fontScheme name="Compound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Compound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2.xml><?xml version="1.0" encoding="utf-8"?>
<a:theme xmlns:a="http://schemas.openxmlformats.org/drawingml/2006/main" name="Compound">
  <a:themeElements>
    <a:clrScheme name="Custom 1">
      <a:dk1>
        <a:sysClr val="windowText" lastClr="000000"/>
      </a:dk1>
      <a:lt1>
        <a:sysClr val="window" lastClr="FFFFFF"/>
      </a:lt1>
      <a:dk2>
        <a:srgbClr val="171717"/>
      </a:dk2>
      <a:lt2>
        <a:srgbClr val="E8E8E8"/>
      </a:lt2>
      <a:accent1>
        <a:srgbClr val="0B1F3A"/>
      </a:accent1>
      <a:accent2>
        <a:srgbClr val="143A63"/>
      </a:accent2>
      <a:accent3>
        <a:srgbClr val="2B5C88"/>
      </a:accent3>
      <a:accent4>
        <a:srgbClr val="4A7FA8"/>
      </a:accent4>
      <a:accent5>
        <a:srgbClr val="A9C4DB"/>
      </a:accent5>
      <a:accent6>
        <a:srgbClr val="E67E22"/>
      </a:accent6>
      <a:hlink>
        <a:srgbClr val="0000FF"/>
      </a:hlink>
      <a:folHlink>
        <a:srgbClr val="96607D"/>
      </a:folHlink>
    </a:clrScheme>
    <a:fontScheme name="Compound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Compound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3.xml><?xml version="1.0" encoding="utf-8"?>
<a:theme xmlns:a="http://schemas.openxmlformats.org/drawingml/2006/main" name="Compound">
  <a:themeElements>
    <a:clrScheme name="Custom 1">
      <a:dk1>
        <a:sysClr val="windowText" lastClr="000000"/>
      </a:dk1>
      <a:lt1>
        <a:sysClr val="window" lastClr="FFFFFF"/>
      </a:lt1>
      <a:dk2>
        <a:srgbClr val="171717"/>
      </a:dk2>
      <a:lt2>
        <a:srgbClr val="E8E8E8"/>
      </a:lt2>
      <a:accent1>
        <a:srgbClr val="0B1F3A"/>
      </a:accent1>
      <a:accent2>
        <a:srgbClr val="143A63"/>
      </a:accent2>
      <a:accent3>
        <a:srgbClr val="2B5C88"/>
      </a:accent3>
      <a:accent4>
        <a:srgbClr val="4A7FA8"/>
      </a:accent4>
      <a:accent5>
        <a:srgbClr val="A9C4DB"/>
      </a:accent5>
      <a:accent6>
        <a:srgbClr val="E67E22"/>
      </a:accent6>
      <a:hlink>
        <a:srgbClr val="0000FF"/>
      </a:hlink>
      <a:folHlink>
        <a:srgbClr val="96607D"/>
      </a:folHlink>
    </a:clrScheme>
    <a:fontScheme name="Compound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Compound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modified xsi:type="dcterms:W3CDTF">2026-10-22T18:29:15.642Z</dcterms:modified>
</cp:coreProperties>
</file>