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6.xml" ContentType="application/vnd.openxmlformats-officedocument.drawingml.chart+xml"/>
  <Override PartName="/ppt/embeddings/Microsoft_Excel_Worksheet6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-notesMaster"/>
  </p:notesMasterIdLst>
  <p:handoutMasterIdLst>
    <p:handoutMasterId r:id="rId-handoutMaster"/>
  </p:handoutMasterIdLst>
  <p:sldIdLst>
    <p:sldId id="256" r:id="rId4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4" Type="http://schemas.openxmlformats.org/officeDocument/2006/relationships/slide" Target="slides/slide1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</c:spPr>
          <c:dPt>
            <c:idx val="0"/>
            <c:spPr>
              <a:solidFill>
                <a:srgbClr val="F5F5F5"/>
              </a:solidFill>
            </c:spPr>
          </c:dPt>
          <c:dPt>
            <c:idx val="1"/>
            <c:spPr>
              <a:solidFill>
                <a:srgbClr val="F5F5F5"/>
              </a:solidFill>
            </c:spPr>
          </c:dPt>
          <c:dPt>
            <c:idx val="2"/>
            <c:spPr>
              <a:solidFill>
                <a:srgbClr val="F5F5F5"/>
              </a:solidFill>
            </c:spPr>
          </c:dPt>
          <c:dPt>
            <c:idx val="7"/>
            <c:spPr>
              <a:solidFill>
                <a:srgbClr val="F2F0EC"/>
              </a:solidFill>
            </c:spPr>
          </c:dPt>
          <c:dPt>
            <c:idx val="11"/>
            <c:spPr>
              <a:solidFill>
                <a:srgbClr val="F2F0EC"/>
              </a:solidFill>
            </c:spPr>
          </c:dPt>
          <c:dPt>
            <c:idx val="14"/>
            <c:spPr>
              <a:solidFill>
                <a:srgbClr val="F2F0EC"/>
              </a:solidFill>
            </c:spPr>
          </c:dPt>
          <c:dPt>
            <c:idx val="17"/>
            <c:spPr>
              <a:solidFill>
                <a:srgbClr val="F2F0EC"/>
              </a:solidFill>
            </c:spPr>
          </c:dPt>
          <c:cat>
            <c:strRef>
              <c:f>Sheet1!$A$2:$A$19</c:f>
              <c:strCache>
                <c:ptCount val="18"/>
                <c:pt idx="0">
                  <c:v>Analyst price targets</c:v>
                </c:pt>
                <c:pt idx="1">
                  <c:v>52-week trading range</c:v>
                </c:pt>
                <c:pt idx="2">
                  <c:v>For reference only</c:v>
                </c:pt>
                <c:pt idx="3">
                  <c:v>LBO, committed financing (4)</c:v>
                </c:pt>
                <c:pt idx="4">
                  <c:v>Compound stress case (3)</c:v>
                </c:pt>
                <c:pt idx="5">
                  <c:v>DCF, SBC added back (2)</c:v>
                </c:pt>
                <c:pt idx="6">
                  <c:v>DCF, SBC as a cash cost (2)</c:v>
                </c:pt>
                <c:pt idx="7">
                  <c:v>Intrinsic value</c:v>
                </c:pt>
                <c:pt idx="8">
                  <c:v>Premiums paid to unaffected</c:v>
                </c:pt>
                <c:pt idx="9">
                  <c:v>EV / NTM Adj. EBITDA</c:v>
                </c:pt>
                <c:pt idx="10">
                  <c:v>EV / NTM revenue</c:v>
                </c:pt>
                <c:pt idx="11">
                  <c:v>Precedent take-privates</c:v>
                </c:pt>
                <c:pt idx="12">
                  <c:v>EV / CY26E Adj. EBITDA</c:v>
                </c:pt>
                <c:pt idx="13">
                  <c:v>EV / CY26E revenue</c:v>
                </c:pt>
                <c:pt idx="14">
                  <c:v>Trading comparables, 10 Nov 2025</c:v>
                </c:pt>
                <c:pt idx="15">
                  <c:v>J.P. Morgan, core methods (1)</c:v>
                </c:pt>
                <c:pt idx="16">
                  <c:v>PJT Partners, core methods (1)</c:v>
                </c:pt>
                <c:pt idx="17">
                  <c:v>Banker analyses (DEFM14A)</c:v>
                </c:pt>
              </c:strCache>
            </c:strRef>
          </c:cat>
          <c:val>
            <c:numRef>
              <c:f>Sheet1!$B$2:$B$19</c:f>
              <c:numCache>
                <c:ptCount val="18"/>
                <c:pt idx="0">
                  <c:v>25</c:v>
                </c:pt>
                <c:pt idx="1">
                  <c:v>15.75</c:v>
                </c:pt>
                <c:pt idx="2">
                  <c:v>10</c:v>
                </c:pt>
                <c:pt idx="3">
                  <c:v>20.606546267084536</c:v>
                </c:pt>
                <c:pt idx="4">
                  <c:v>13.123229549306403</c:v>
                </c:pt>
                <c:pt idx="5">
                  <c:v>21.778611917199548</c:v>
                </c:pt>
                <c:pt idx="6">
                  <c:v>17.6865267549396</c:v>
                </c:pt>
                <c:pt idx="7">
                  <c:v>10</c:v>
                </c:pt>
                <c:pt idx="8">
                  <c:v>21.142057500000004</c:v>
                </c:pt>
                <c:pt idx="9">
                  <c:v>19.444573208441735</c:v>
                </c:pt>
                <c:pt idx="10">
                  <c:v>16.008358170228316</c:v>
                </c:pt>
                <c:pt idx="11">
                  <c:v>10</c:v>
                </c:pt>
                <c:pt idx="12">
                  <c:v>18.87030926458471</c:v>
                </c:pt>
                <c:pt idx="13">
                  <c:v>12.535692246025764</c:v>
                </c:pt>
                <c:pt idx="14">
                  <c:v>10</c:v>
                </c:pt>
                <c:pt idx="15">
                  <c:v>17.45</c:v>
                </c:pt>
                <c:pt idx="16">
                  <c:v>17.3125</c:v>
                </c:pt>
                <c:pt idx="17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Range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rgbClr val="A6A6A6"/>
              </a:solidFill>
            </c:spPr>
          </c:dPt>
          <c:dPt>
            <c:idx val="1"/>
            <c:spPr>
              <a:solidFill>
                <a:srgbClr val="A6A6A6"/>
              </a:solidFill>
            </c:spPr>
          </c:dPt>
          <c:dPt>
            <c:idx val="2"/>
            <c:spPr>
              <a:solidFill>
                <a:srgbClr val="F5F5F5"/>
              </a:solidFill>
            </c:spPr>
          </c:dPt>
          <c:dPt>
            <c:idx val="3"/>
            <c:spPr>
              <a:solidFill>
                <a:schemeClr val="accent2"/>
              </a:solidFill>
            </c:spPr>
          </c:dPt>
          <c:dPt>
            <c:idx val="4"/>
            <c:spPr>
              <a:solidFill>
                <a:schemeClr val="accent6"/>
              </a:solidFill>
            </c:spPr>
          </c:dPt>
          <c:dPt>
            <c:idx val="5"/>
            <c:spPr>
              <a:solidFill>
                <a:schemeClr val="accent2"/>
              </a:solidFill>
            </c:spPr>
          </c:dPt>
          <c:dPt>
            <c:idx val="6"/>
            <c:spPr>
              <a:solidFill>
                <a:schemeClr val="accent2"/>
              </a:solidFill>
            </c:spPr>
          </c:dPt>
          <c:dPt>
            <c:idx val="7"/>
            <c:spPr>
              <a:solidFill>
                <a:srgbClr val="F2F0EC"/>
              </a:solidFill>
            </c:spPr>
          </c:dPt>
          <c:dPt>
            <c:idx val="8"/>
            <c:spPr>
              <a:solidFill>
                <a:schemeClr val="accent3"/>
              </a:solidFill>
            </c:spPr>
          </c:dPt>
          <c:dPt>
            <c:idx val="9"/>
            <c:spPr>
              <a:solidFill>
                <a:schemeClr val="accent3"/>
              </a:solidFill>
            </c:spPr>
          </c:dPt>
          <c:dPt>
            <c:idx val="10"/>
            <c:spPr>
              <a:solidFill>
                <a:schemeClr val="accent3"/>
              </a:solidFill>
            </c:spPr>
          </c:dPt>
          <c:dPt>
            <c:idx val="11"/>
            <c:spPr>
              <a:solidFill>
                <a:srgbClr val="F2F0EC"/>
              </a:solidFill>
            </c:spPr>
          </c:dPt>
          <c:dPt>
            <c:idx val="12"/>
            <c:spPr>
              <a:solidFill>
                <a:schemeClr val="accent3"/>
              </a:solidFill>
            </c:spPr>
          </c:dPt>
          <c:dPt>
            <c:idx val="13"/>
            <c:spPr>
              <a:solidFill>
                <a:schemeClr val="accent3"/>
              </a:solidFill>
            </c:spPr>
          </c:dPt>
          <c:dPt>
            <c:idx val="14"/>
            <c:spPr>
              <a:solidFill>
                <a:srgbClr val="F2F0EC"/>
              </a:solidFill>
            </c:spPr>
          </c:dPt>
          <c:dPt>
            <c:idx val="15"/>
            <c:spPr>
              <a:solidFill>
                <a:schemeClr val="accent4"/>
              </a:solidFill>
            </c:spPr>
          </c:dPt>
          <c:dPt>
            <c:idx val="16"/>
            <c:spPr>
              <a:solidFill>
                <a:schemeClr val="accent4"/>
              </a:solidFill>
            </c:spPr>
          </c:dPt>
          <c:dPt>
            <c:idx val="17"/>
            <c:spPr>
              <a:solidFill>
                <a:srgbClr val="F2F0EC"/>
              </a:solidFill>
            </c:spPr>
          </c:dPt>
          <c:val>
            <c:numRef>
              <c:f>Sheet1!$C$2:$C$19</c:f>
              <c:numCache>
                <c:ptCount val="18"/>
                <c:pt idx="0">
                  <c:v>11</c:v>
                </c:pt>
                <c:pt idx="1">
                  <c:v>17</c:v>
                </c:pt>
                <c:pt idx="2">
                  <c:v>0</c:v>
                </c:pt>
                <c:pt idx="3">
                  <c:v>3.6517395181352335</c:v>
                </c:pt>
                <c:pt idx="4">
                  <c:v>3.51086518238124</c:v>
                </c:pt>
                <c:pt idx="5">
                  <c:v>5.461842559096247</c:v>
                </c:pt>
                <c:pt idx="6">
                  <c:v>4.731014357577102</c:v>
                </c:pt>
                <c:pt idx="7">
                  <c:v>0</c:v>
                </c:pt>
                <c:pt idx="8">
                  <c:v>4.852617500000001</c:v>
                </c:pt>
                <c:pt idx="9">
                  <c:v>16.564884143701416</c:v>
                </c:pt>
                <c:pt idx="10">
                  <c:v>5.776327701212182</c:v>
                </c:pt>
                <c:pt idx="11">
                  <c:v>0</c:v>
                </c:pt>
                <c:pt idx="12">
                  <c:v>7.198070156370338</c:v>
                </c:pt>
                <c:pt idx="13">
                  <c:v>9.570896417441176</c:v>
                </c:pt>
                <c:pt idx="14">
                  <c:v>0</c:v>
                </c:pt>
                <c:pt idx="15">
                  <c:v>11.75</c:v>
                </c:pt>
                <c:pt idx="16">
                  <c:v>8.5</c:v>
                </c:pt>
                <c:pt idx="17">
                  <c:v>0</c:v>
                </c:pt>
              </c:numCache>
            </c:numRef>
          </c:val>
        </c:ser>
        <c:gapWidth val="55"/>
        <c:overlap val="100"/>
        <c:axId val="1"/>
        <c:axId val="2"/>
      </c:barChart>
      <c:catAx>
        <c:axId val="1"/>
        <c:scaling>
          <c:orientation val="minMax"/>
        </c:scaling>
        <c:delete val="0"/>
        <c:axPos val="l"/>
        <c:majorTickMark val="none"/>
        <c:minorTickMark val="none"/>
        <c:tickLblPos val="none"/>
        <c:spPr>
          <a:ln>
            <a:noFill/>
          </a:ln>
        </c:spPr>
        <c:crossAx val="2"/>
        <c:crosses val="autoZero"/>
        <c:auto/>
        <c:lblAlgn val="ctr"/>
        <c:lblOffset val="100"/>
      </c:catAx>
      <c:valAx>
        <c:axId val="2"/>
        <c:scaling>
          <c:orientation val="minMax"/>
          <c:max val="37"/>
          <c:min val="10"/>
        </c:scaling>
        <c:delete val="0"/>
        <c:axPos val="b"/>
        <c:majorTickMark val="none"/>
        <c:minorTickMark val="none"/>
        <c:tickLblPos val="none"/>
        <c:spPr>
          <a:ln>
            <a:noFill/>
          </a:ln>
        </c:spPr>
        <c:crossAx val="1"/>
        <c:crosses val="autoZero"/>
        <c:crossBetween val="between"/>
        <c:majorUnit val="5"/>
      </c:valAx>
      <c:spPr>
        <a:noFill/>
        <a:ln w="0">
          <a:noFill/>
        </a:ln>
      </c:spPr>
    </c:plotArea>
    <c:plotVisOnly/>
  </c:chart>
  <c:spPr>
    <a:noFill/>
    <a:ln w="0">
      <a:noFill/>
    </a:ln>
  </c:spPr>
  <c:externalData r:id="rId1"/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830580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merged-1" Type="http://schemas.openxmlformats.org/officeDocument/2006/relationships/tags" Target="../tags/tag1.xml"/><Relationship Id="rId1" Type="http://schemas.openxmlformats.org/officeDocument/2006/relationships/slideLayout" Target="../slideLayouts/slideLayout19.xml"/><Relationship Id="rId2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38200" y="360680"/>
            <a:ext cx="10515600" cy="469900"/>
          </a:xfrm>
        </p:spPr>
        <p:txBody>
          <a:bodyPr lIns="0" tIns="0" rIns="0" bIns="0" anchor="b"/>
          <a:p>
            <a:r>
              <a:rPr b="0">
                <a:latin typeface="Georgia"/>
              </a:rPr>
              <a:t>Summary of Financial Analyses</a:t>
            </a:r>
          </a:p>
        </p:txBody>
      </p:sp>
      <p:sp>
        <p:nvSpPr>
          <p:cNvPr id="65" name="Takeaway"/>
          <p:cNvSpPr txBox="1"/>
          <p:nvPr/>
        </p:nvSpPr>
        <p:spPr>
          <a:xfrm>
            <a:off x="838200" y="868680"/>
            <a:ext cx="10515600" cy="2413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/>
          <a:p>
            <a:r>
              <a:rPr sz="1600" b="1" i="0">
                <a:solidFill>
                  <a:srgbClr val="1A1A1A"/>
                </a:solidFill>
                <a:latin typeface="+mn-lt"/>
              </a:rPr>
              <a:t>$24.55</a:t>
            </a:r>
            <a:r>
              <a:rPr sz="1600" b="0" i="0">
                <a:solidFill>
                  <a:srgbClr val="1A1A1A"/>
                </a:solidFill>
                <a:latin typeface="+mn-lt"/>
              </a:rPr>
              <a:t> tops </a:t>
            </a:r>
            <a:r>
              <a:rPr sz="1600" b="1" i="0">
                <a:solidFill>
                  <a:srgbClr val="1A1A1A"/>
                </a:solidFill>
                <a:latin typeface="+mn-lt"/>
              </a:rPr>
              <a:t>seven of eight</a:t>
            </a:r>
            <a:r>
              <a:rPr sz="1600" b="0" i="0">
                <a:solidFill>
                  <a:srgbClr val="1A1A1A"/>
                </a:solidFill>
                <a:latin typeface="+mn-lt"/>
              </a:rPr>
              <a:t> market and plan-based midpoints</a:t>
            </a:r>
            <a:r>
              <a:rPr sz="1600" b="0" i="0">
                <a:solidFill>
                  <a:srgbClr val="1A1A1A"/>
                </a:solidFill>
                <a:latin typeface="+mn-lt"/>
              </a:rPr>
              <a:t>, and the Compound stress case high by </a:t>
            </a:r>
            <a:r>
              <a:rPr sz="1600" b="1" i="0">
                <a:solidFill>
                  <a:srgbClr val="1A1A1A"/>
                </a:solidFill>
                <a:latin typeface="+mn-lt"/>
              </a:rPr>
              <a:t>47.6%</a:t>
            </a:r>
            <a:endParaRPr sz="1600"/>
          </a:p>
        </p:txBody>
      </p:sp>
      <p:sp>
        <p:nvSpPr>
          <p:cNvPr id="7" name="Band 0"/>
          <p:cNvSpPr/>
          <p:nvPr/>
        </p:nvSpPr>
        <p:spPr>
          <a:xfrm>
            <a:off x="838200" y="1600200"/>
            <a:ext cx="10515600" cy="210961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8" name="Group 0"/>
          <p:cNvSpPr txBox="1"/>
          <p:nvPr/>
        </p:nvSpPr>
        <p:spPr>
          <a:xfrm>
            <a:off x="838200" y="1600200"/>
            <a:ext cx="5080000" cy="210961"/>
          </a:xfrm>
          <a:prstGeom prst="rect">
            <a:avLst/>
          </a:prstGeom>
          <a:ln>
            <a:noFill/>
          </a:ln>
        </p:spPr>
        <p:txBody>
          <a:bodyPr wrap="square" lIns="50800" tIns="0" rIns="0" bIns="0" anchor="ctr"/>
          <a:p>
            <a:r>
              <a:rPr sz="1050" b="1" i="0">
                <a:solidFill>
                  <a:srgbClr val="002060"/>
                </a:solidFill>
                <a:latin typeface="+mn-lt"/>
              </a:rPr>
              <a:t>Banker analyses (DEFM14A)</a:t>
            </a:r>
            <a:endParaRPr sz="900"/>
          </a:p>
        </p:txBody>
      </p:sp>
      <p:sp>
        <p:nvSpPr>
          <p:cNvPr id="9" name="Band 3"/>
          <p:cNvSpPr/>
          <p:nvPr/>
        </p:nvSpPr>
        <p:spPr>
          <a:xfrm>
            <a:off x="838200" y="2309283"/>
            <a:ext cx="10515600" cy="210961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0" name="Group 3"/>
          <p:cNvSpPr txBox="1"/>
          <p:nvPr/>
        </p:nvSpPr>
        <p:spPr>
          <a:xfrm>
            <a:off x="838200" y="2309283"/>
            <a:ext cx="5080000" cy="210961"/>
          </a:xfrm>
          <a:prstGeom prst="rect">
            <a:avLst/>
          </a:prstGeom>
          <a:ln>
            <a:noFill/>
          </a:ln>
        </p:spPr>
        <p:txBody>
          <a:bodyPr wrap="square" lIns="50800" tIns="0" rIns="0" bIns="0" anchor="ctr"/>
          <a:p>
            <a:r>
              <a:rPr sz="1050" b="1" i="0">
                <a:solidFill>
                  <a:srgbClr val="002060"/>
                </a:solidFill>
                <a:latin typeface="+mn-lt"/>
              </a:rPr>
              <a:t>Trading comparables, 10 Nov 2025</a:t>
            </a:r>
            <a:endParaRPr sz="900"/>
          </a:p>
        </p:txBody>
      </p:sp>
      <p:sp>
        <p:nvSpPr>
          <p:cNvPr id="11" name="Band 6"/>
          <p:cNvSpPr/>
          <p:nvPr/>
        </p:nvSpPr>
        <p:spPr>
          <a:xfrm>
            <a:off x="838200" y="3018367"/>
            <a:ext cx="10515600" cy="210961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2" name="Group 6"/>
          <p:cNvSpPr txBox="1"/>
          <p:nvPr/>
        </p:nvSpPr>
        <p:spPr>
          <a:xfrm>
            <a:off x="838200" y="3018367"/>
            <a:ext cx="5080000" cy="210961"/>
          </a:xfrm>
          <a:prstGeom prst="rect">
            <a:avLst/>
          </a:prstGeom>
          <a:ln>
            <a:noFill/>
          </a:ln>
        </p:spPr>
        <p:txBody>
          <a:bodyPr wrap="square" lIns="50800" tIns="0" rIns="0" bIns="0" anchor="ctr"/>
          <a:p>
            <a:r>
              <a:rPr sz="1050" b="1" i="0">
                <a:solidFill>
                  <a:srgbClr val="002060"/>
                </a:solidFill>
                <a:latin typeface="+mn-lt"/>
              </a:rPr>
              <a:t>Precedent take-privates</a:t>
            </a:r>
            <a:endParaRPr sz="900"/>
          </a:p>
        </p:txBody>
      </p:sp>
      <p:sp>
        <p:nvSpPr>
          <p:cNvPr id="13" name="Band 10"/>
          <p:cNvSpPr/>
          <p:nvPr/>
        </p:nvSpPr>
        <p:spPr>
          <a:xfrm>
            <a:off x="838200" y="3963811"/>
            <a:ext cx="10515600" cy="210961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4" name="Group 10"/>
          <p:cNvSpPr txBox="1"/>
          <p:nvPr/>
        </p:nvSpPr>
        <p:spPr>
          <a:xfrm>
            <a:off x="838200" y="3963811"/>
            <a:ext cx="5080000" cy="210961"/>
          </a:xfrm>
          <a:prstGeom prst="rect">
            <a:avLst/>
          </a:prstGeom>
          <a:ln>
            <a:noFill/>
          </a:ln>
        </p:spPr>
        <p:txBody>
          <a:bodyPr wrap="square" lIns="50800" tIns="0" rIns="0" bIns="0" anchor="ctr"/>
          <a:p>
            <a:r>
              <a:rPr sz="1050" b="1" i="0">
                <a:solidFill>
                  <a:srgbClr val="002060"/>
                </a:solidFill>
                <a:latin typeface="+mn-lt"/>
              </a:rPr>
              <a:t>Intrinsic value</a:t>
            </a:r>
            <a:endParaRPr sz="900"/>
          </a:p>
        </p:txBody>
      </p:sp>
      <p:sp>
        <p:nvSpPr>
          <p:cNvPr id="15" name="Band 15"/>
          <p:cNvSpPr/>
          <p:nvPr/>
        </p:nvSpPr>
        <p:spPr>
          <a:xfrm>
            <a:off x="838200" y="5145617"/>
            <a:ext cx="10515600" cy="683683"/>
          </a:xfrm>
          <a:prstGeom prst="rect">
            <a:avLst/>
          </a:prstGeom>
          <a:solidFill>
            <a:srgbClr val="F5F5F5"/>
          </a:solidFill>
          <a:ln>
            <a:noFill/>
          </a:ln>
        </p:spPr>
      </p:sp>
      <p:sp>
        <p:nvSpPr>
          <p:cNvPr id="16" name="Group 15"/>
          <p:cNvSpPr txBox="1"/>
          <p:nvPr/>
        </p:nvSpPr>
        <p:spPr>
          <a:xfrm>
            <a:off x="838200" y="5145617"/>
            <a:ext cx="5080000" cy="210961"/>
          </a:xfrm>
          <a:prstGeom prst="rect">
            <a:avLst/>
          </a:prstGeom>
          <a:ln>
            <a:noFill/>
          </a:ln>
        </p:spPr>
        <p:txBody>
          <a:bodyPr wrap="square" lIns="50800" tIns="0" rIns="0" bIns="0" anchor="ctr"/>
          <a:p>
            <a:r>
              <a:rPr sz="1050" b="1" i="0">
                <a:solidFill>
                  <a:srgbClr val="002060"/>
                </a:solidFill>
                <a:latin typeface="+mn-lt"/>
              </a:rPr>
              <a:t>For reference only</a:t>
            </a:r>
            <a:endParaRPr sz="900"/>
          </a:p>
        </p:txBody>
      </p:sp>
      <p:graphicFrame>
        <p:nvGraphicFramePr>
          <p:cNvPr id="67" name="Football field chart"/>
          <p:cNvGraphicFramePr/>
          <p:nvPr/>
        </p:nvGraphicFramePr>
        <p:xfrm>
          <a:off x="3251200" y="1587500"/>
          <a:ext cx="3797300" cy="425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8" name="Line Unaffected"/>
          <p:cNvCxnSpPr/>
          <p:nvPr/>
        </p:nvCxnSpPr>
        <p:spPr>
          <a:xfrm>
            <a:off x="4192087" y="1562100"/>
            <a:ext cx="0" cy="4279900"/>
          </a:xfrm>
          <a:prstGeom prst="line">
            <a:avLst/>
          </a:prstGeom>
          <a:ln w="19050">
            <a:solidFill>
              <a:srgbClr val="7F7F7F"/>
            </a:solidFill>
            <a:custDash>
              <a:ds d="300000" sp="200000"/>
            </a:custDash>
          </a:ln>
        </p:spPr>
      </p:cxnSp>
      <p:sp>
        <p:nvSpPr>
          <p:cNvPr id="19" name="Line label Unaffected"/>
          <p:cNvSpPr txBox="1"/>
          <p:nvPr/>
        </p:nvSpPr>
        <p:spPr>
          <a:xfrm>
            <a:off x="1855287" y="1384300"/>
            <a:ext cx="2286000" cy="1651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/>
          <a:p>
            <a:pPr algn="r"/>
            <a:r>
              <a:rPr sz="1000" b="1" i="0">
                <a:solidFill>
                  <a:srgbClr val="7F7F7F"/>
                </a:solidFill>
                <a:latin typeface="+mn-lt"/>
              </a:rPr>
              <a:t>Unaffected (10 Nov 2025): </a:t>
            </a:r>
            <a:r>
              <a:rPr sz="1000" b="1" i="0">
                <a:solidFill>
                  <a:srgbClr val="7F7F7F"/>
                </a:solidFill>
                <a:latin typeface="+mn-lt"/>
              </a:rPr>
              <a:t>$16.69</a:t>
            </a:r>
            <a:endParaRPr sz="800"/>
          </a:p>
        </p:txBody>
      </p:sp>
      <p:cxnSp>
        <p:nvCxnSpPr>
          <p:cNvPr id="20" name="Line Offer"/>
          <p:cNvCxnSpPr/>
          <p:nvPr/>
        </p:nvCxnSpPr>
        <p:spPr>
          <a:xfrm>
            <a:off x="5297523" y="1562100"/>
            <a:ext cx="0" cy="4279900"/>
          </a:xfrm>
          <a:prstGeom prst="line">
            <a:avLst/>
          </a:prstGeom>
          <a:ln w="19050">
            <a:solidFill>
              <a:srgbClr val="002060"/>
            </a:solidFill>
          </a:ln>
        </p:spPr>
      </p:cxnSp>
      <p:sp>
        <p:nvSpPr>
          <p:cNvPr id="21" name="Line label Offer"/>
          <p:cNvSpPr txBox="1"/>
          <p:nvPr/>
        </p:nvSpPr>
        <p:spPr>
          <a:xfrm>
            <a:off x="5348323" y="1384300"/>
            <a:ext cx="2286000" cy="1651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/>
          <a:p>
            <a:pPr algn="l"/>
            <a:r>
              <a:rPr sz="1000" b="1" i="0">
                <a:solidFill>
                  <a:srgbClr val="002060"/>
                </a:solidFill>
                <a:latin typeface="+mn-lt"/>
              </a:rPr>
              <a:t>Offer price: </a:t>
            </a:r>
            <a:r>
              <a:rPr sz="1000" b="1" i="0">
                <a:solidFill>
                  <a:srgbClr val="002060"/>
                </a:solidFill>
                <a:latin typeface="+mn-lt"/>
              </a:rPr>
              <a:t>$24.55</a:t>
            </a:r>
            <a:endParaRPr sz="800"/>
          </a:p>
        </p:txBody>
      </p:sp>
      <p:sp>
        <p:nvSpPr>
          <p:cNvPr id="22" name="Method 1"/>
          <p:cNvSpPr txBox="1"/>
          <p:nvPr/>
        </p:nvSpPr>
        <p:spPr>
          <a:xfrm>
            <a:off x="838200" y="1836561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PJT Partners, core methods (1)</a:t>
            </a:r>
            <a:endParaRPr sz="900"/>
          </a:p>
        </p:txBody>
      </p:sp>
      <p:sp>
        <p:nvSpPr>
          <p:cNvPr id="23" name="Range 1"/>
          <p:cNvSpPr txBox="1"/>
          <p:nvPr/>
        </p:nvSpPr>
        <p:spPr>
          <a:xfrm>
            <a:off x="6934200" y="1836561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$17.31 to $25.81</a:t>
            </a:r>
            <a:endParaRPr sz="850"/>
          </a:p>
        </p:txBody>
      </p:sp>
      <p:sp>
        <p:nvSpPr>
          <p:cNvPr id="24" name="Assumption 1"/>
          <p:cNvSpPr txBox="1"/>
          <p:nvPr/>
        </p:nvSpPr>
        <p:spPr>
          <a:xfrm>
            <a:off x="8178800" y="1836561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Average of 4 ranges: DCF, comps, precedents</a:t>
            </a:r>
            <a:endParaRPr sz="800"/>
          </a:p>
        </p:txBody>
      </p:sp>
      <p:sp>
        <p:nvSpPr>
          <p:cNvPr id="25" name="Method 2"/>
          <p:cNvSpPr txBox="1"/>
          <p:nvPr/>
        </p:nvSpPr>
        <p:spPr>
          <a:xfrm>
            <a:off x="838200" y="2072922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J.P. Morgan, core methods (1)</a:t>
            </a:r>
            <a:endParaRPr sz="900"/>
          </a:p>
        </p:txBody>
      </p:sp>
      <p:sp>
        <p:nvSpPr>
          <p:cNvPr id="26" name="Range 2"/>
          <p:cNvSpPr txBox="1"/>
          <p:nvPr/>
        </p:nvSpPr>
        <p:spPr>
          <a:xfrm>
            <a:off x="6934200" y="2072922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$17.45 to $29.20</a:t>
            </a:r>
            <a:endParaRPr sz="850"/>
          </a:p>
        </p:txBody>
      </p:sp>
      <p:sp>
        <p:nvSpPr>
          <p:cNvPr id="27" name="Assumption 2"/>
          <p:cNvSpPr txBox="1"/>
          <p:nvPr/>
        </p:nvSpPr>
        <p:spPr>
          <a:xfrm>
            <a:off x="8178800" y="2072922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Average of 5 ranges: DCF, comps, precedents</a:t>
            </a:r>
            <a:endParaRPr sz="800"/>
          </a:p>
        </p:txBody>
      </p:sp>
      <p:sp>
        <p:nvSpPr>
          <p:cNvPr id="28" name="Method 4"/>
          <p:cNvSpPr txBox="1"/>
          <p:nvPr/>
        </p:nvSpPr>
        <p:spPr>
          <a:xfrm>
            <a:off x="838200" y="2545644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EV / CY26E revenue</a:t>
            </a:r>
            <a:endParaRPr sz="900"/>
          </a:p>
        </p:txBody>
      </p:sp>
      <p:sp>
        <p:nvSpPr>
          <p:cNvPr id="29" name="Range 4"/>
          <p:cNvSpPr txBox="1"/>
          <p:nvPr/>
        </p:nvSpPr>
        <p:spPr>
          <a:xfrm>
            <a:off x="6934200" y="2545644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$12.54 to $22.11</a:t>
            </a:r>
            <a:endParaRPr sz="850"/>
          </a:p>
        </p:txBody>
      </p:sp>
      <p:sp>
        <p:nvSpPr>
          <p:cNvPr id="30" name="Assumption 4"/>
          <p:cNvSpPr txBox="1"/>
          <p:nvPr/>
        </p:nvSpPr>
        <p:spPr>
          <a:xfrm>
            <a:off x="8178800" y="2545644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5.0x to 8.2x × $940M revenue; all 18 peers</a:t>
            </a:r>
            <a:endParaRPr sz="800"/>
          </a:p>
        </p:txBody>
      </p:sp>
      <p:sp>
        <p:nvSpPr>
          <p:cNvPr id="31" name="Method 5"/>
          <p:cNvSpPr txBox="1"/>
          <p:nvPr/>
        </p:nvSpPr>
        <p:spPr>
          <a:xfrm>
            <a:off x="838200" y="2782006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EV / CY26E Adj. EBITDA</a:t>
            </a:r>
            <a:endParaRPr sz="900"/>
          </a:p>
        </p:txBody>
      </p:sp>
      <p:sp>
        <p:nvSpPr>
          <p:cNvPr id="32" name="Range 5"/>
          <p:cNvSpPr txBox="1"/>
          <p:nvPr/>
        </p:nvSpPr>
        <p:spPr>
          <a:xfrm>
            <a:off x="6934200" y="2782006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$18.87 to $26.07</a:t>
            </a:r>
            <a:endParaRPr sz="850"/>
          </a:p>
        </p:txBody>
      </p:sp>
      <p:sp>
        <p:nvSpPr>
          <p:cNvPr id="33" name="Assumption 5"/>
          <p:cNvSpPr txBox="1"/>
          <p:nvPr/>
        </p:nvSpPr>
        <p:spPr>
          <a:xfrm>
            <a:off x="8178800" y="2782006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19.7x to 26.4x × $338M Adj. EBITDA; all 18 peers</a:t>
            </a:r>
            <a:endParaRPr sz="800"/>
          </a:p>
        </p:txBody>
      </p:sp>
      <p:sp>
        <p:nvSpPr>
          <p:cNvPr id="34" name="Method 7"/>
          <p:cNvSpPr txBox="1"/>
          <p:nvPr/>
        </p:nvSpPr>
        <p:spPr>
          <a:xfrm>
            <a:off x="838200" y="3254728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EV / NTM revenue</a:t>
            </a:r>
            <a:endParaRPr sz="900"/>
          </a:p>
        </p:txBody>
      </p:sp>
      <p:sp>
        <p:nvSpPr>
          <p:cNvPr id="35" name="Range 7"/>
          <p:cNvSpPr txBox="1"/>
          <p:nvPr/>
        </p:nvSpPr>
        <p:spPr>
          <a:xfrm>
            <a:off x="6934200" y="3254728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$16.01 to $21.78</a:t>
            </a:r>
            <a:endParaRPr sz="850"/>
          </a:p>
        </p:txBody>
      </p:sp>
      <p:sp>
        <p:nvSpPr>
          <p:cNvPr id="36" name="Assumption 7"/>
          <p:cNvSpPr txBox="1"/>
          <p:nvPr/>
        </p:nvSpPr>
        <p:spPr>
          <a:xfrm>
            <a:off x="8178800" y="3254728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6.1x to 8.1x; sponsor deals, 25th to 75th pctl.</a:t>
            </a:r>
            <a:endParaRPr sz="800"/>
          </a:p>
        </p:txBody>
      </p:sp>
      <p:sp>
        <p:nvSpPr>
          <p:cNvPr id="37" name="Method 8"/>
          <p:cNvSpPr txBox="1"/>
          <p:nvPr/>
        </p:nvSpPr>
        <p:spPr>
          <a:xfrm>
            <a:off x="838200" y="3491089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EV / NTM Adj. EBITDA</a:t>
            </a:r>
            <a:endParaRPr sz="900"/>
          </a:p>
        </p:txBody>
      </p:sp>
      <p:sp>
        <p:nvSpPr>
          <p:cNvPr id="38" name="Range 8"/>
          <p:cNvSpPr txBox="1"/>
          <p:nvPr/>
        </p:nvSpPr>
        <p:spPr>
          <a:xfrm>
            <a:off x="6934200" y="3491089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$19.44 to $36.01</a:t>
            </a:r>
            <a:endParaRPr sz="850"/>
          </a:p>
        </p:txBody>
      </p:sp>
      <p:sp>
        <p:nvSpPr>
          <p:cNvPr id="39" name="Assumption 8"/>
          <p:cNvSpPr txBox="1"/>
          <p:nvPr/>
        </p:nvSpPr>
        <p:spPr>
          <a:xfrm>
            <a:off x="8178800" y="3491089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20.2x to 35.6x; sponsor deals, 25th to 75th pctl.</a:t>
            </a:r>
            <a:endParaRPr sz="800"/>
          </a:p>
        </p:txBody>
      </p:sp>
      <p:sp>
        <p:nvSpPr>
          <p:cNvPr id="40" name="Method 9"/>
          <p:cNvSpPr txBox="1"/>
          <p:nvPr/>
        </p:nvSpPr>
        <p:spPr>
          <a:xfrm>
            <a:off x="838200" y="3727450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Premiums paid to unaffected</a:t>
            </a:r>
            <a:endParaRPr sz="900"/>
          </a:p>
        </p:txBody>
      </p:sp>
      <p:sp>
        <p:nvSpPr>
          <p:cNvPr id="41" name="Range 9"/>
          <p:cNvSpPr txBox="1"/>
          <p:nvPr/>
        </p:nvSpPr>
        <p:spPr>
          <a:xfrm>
            <a:off x="6934200" y="3727450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$21.14 to $25.99</a:t>
            </a:r>
            <a:endParaRPr sz="850"/>
          </a:p>
        </p:txBody>
      </p:sp>
      <p:sp>
        <p:nvSpPr>
          <p:cNvPr id="42" name="Assumption 9"/>
          <p:cNvSpPr txBox="1"/>
          <p:nvPr/>
        </p:nvSpPr>
        <p:spPr>
          <a:xfrm>
            <a:off x="8178800" y="3727450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27% to 56% premium on $16.69; sponsor deals</a:t>
            </a:r>
            <a:endParaRPr sz="800"/>
          </a:p>
        </p:txBody>
      </p:sp>
      <p:sp>
        <p:nvSpPr>
          <p:cNvPr id="43" name="Method 11"/>
          <p:cNvSpPr txBox="1"/>
          <p:nvPr/>
        </p:nvSpPr>
        <p:spPr>
          <a:xfrm>
            <a:off x="838200" y="4200172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DCF, SBC as a cash cost (2)</a:t>
            </a:r>
            <a:endParaRPr sz="900"/>
          </a:p>
        </p:txBody>
      </p:sp>
      <p:sp>
        <p:nvSpPr>
          <p:cNvPr id="44" name="Range 11"/>
          <p:cNvSpPr txBox="1"/>
          <p:nvPr/>
        </p:nvSpPr>
        <p:spPr>
          <a:xfrm>
            <a:off x="6934200" y="4200172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$17.69 to $22.42</a:t>
            </a:r>
            <a:endParaRPr sz="850"/>
          </a:p>
        </p:txBody>
      </p:sp>
      <p:sp>
        <p:nvSpPr>
          <p:cNvPr id="45" name="Assumption 11"/>
          <p:cNvSpPr txBox="1"/>
          <p:nvPr/>
        </p:nvSpPr>
        <p:spPr>
          <a:xfrm>
            <a:off x="8178800" y="4200172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Management plan; WACC 10.37% to 11.37%</a:t>
            </a:r>
            <a:endParaRPr sz="800"/>
          </a:p>
        </p:txBody>
      </p:sp>
      <p:sp>
        <p:nvSpPr>
          <p:cNvPr id="46" name="Method 12"/>
          <p:cNvSpPr txBox="1"/>
          <p:nvPr/>
        </p:nvSpPr>
        <p:spPr>
          <a:xfrm>
            <a:off x="838200" y="4436533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DCF, SBC added back (2)</a:t>
            </a:r>
            <a:endParaRPr sz="900"/>
          </a:p>
        </p:txBody>
      </p:sp>
      <p:sp>
        <p:nvSpPr>
          <p:cNvPr id="47" name="Range 12"/>
          <p:cNvSpPr txBox="1"/>
          <p:nvPr/>
        </p:nvSpPr>
        <p:spPr>
          <a:xfrm>
            <a:off x="6934200" y="4436533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$21.78 to $27.24</a:t>
            </a:r>
            <a:endParaRPr sz="850"/>
          </a:p>
        </p:txBody>
      </p:sp>
      <p:sp>
        <p:nvSpPr>
          <p:cNvPr id="48" name="Assumption 12"/>
          <p:cNvSpPr txBox="1"/>
          <p:nvPr/>
        </p:nvSpPr>
        <p:spPr>
          <a:xfrm>
            <a:off x="8178800" y="4436533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Management plan; WACC 10.37% to 11.37%</a:t>
            </a:r>
            <a:endParaRPr sz="800"/>
          </a:p>
        </p:txBody>
      </p:sp>
      <p:sp>
        <p:nvSpPr>
          <p:cNvPr id="49" name="Method 13"/>
          <p:cNvSpPr txBox="1"/>
          <p:nvPr/>
        </p:nvSpPr>
        <p:spPr>
          <a:xfrm>
            <a:off x="838200" y="4672894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Compound stress case (3)</a:t>
            </a:r>
            <a:endParaRPr sz="900"/>
          </a:p>
        </p:txBody>
      </p:sp>
      <p:sp>
        <p:nvSpPr>
          <p:cNvPr id="50" name="Range 13"/>
          <p:cNvSpPr txBox="1"/>
          <p:nvPr/>
        </p:nvSpPr>
        <p:spPr>
          <a:xfrm>
            <a:off x="6934200" y="4672894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$13.12 to $16.63</a:t>
            </a:r>
            <a:endParaRPr sz="850"/>
          </a:p>
        </p:txBody>
      </p:sp>
      <p:sp>
        <p:nvSpPr>
          <p:cNvPr id="51" name="Assumption 13"/>
          <p:cNvSpPr txBox="1"/>
          <p:nvPr/>
        </p:nvSpPr>
        <p:spPr>
          <a:xfrm>
            <a:off x="8178800" y="4672894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Growth and margin below plan; SBC rising</a:t>
            </a:r>
            <a:endParaRPr sz="800"/>
          </a:p>
        </p:txBody>
      </p:sp>
      <p:sp>
        <p:nvSpPr>
          <p:cNvPr id="52" name="Method 14"/>
          <p:cNvSpPr txBox="1"/>
          <p:nvPr/>
        </p:nvSpPr>
        <p:spPr>
          <a:xfrm>
            <a:off x="838200" y="4909256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LBO, committed financing (4)</a:t>
            </a:r>
            <a:endParaRPr sz="900"/>
          </a:p>
        </p:txBody>
      </p:sp>
      <p:sp>
        <p:nvSpPr>
          <p:cNvPr id="53" name="Range 14"/>
          <p:cNvSpPr txBox="1"/>
          <p:nvPr/>
        </p:nvSpPr>
        <p:spPr>
          <a:xfrm>
            <a:off x="6934200" y="4909256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$20.61 to $24.26</a:t>
            </a:r>
            <a:endParaRPr sz="850"/>
          </a:p>
        </p:txBody>
      </p:sp>
      <p:sp>
        <p:nvSpPr>
          <p:cNvPr id="54" name="Assumption 14"/>
          <p:cNvSpPr txBox="1"/>
          <p:nvPr/>
        </p:nvSpPr>
        <p:spPr>
          <a:xfrm>
            <a:off x="8178800" y="4909256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20% to 25% IRR; 22.0x LTM 2030E EBITDA exit</a:t>
            </a:r>
            <a:endParaRPr sz="800"/>
          </a:p>
        </p:txBody>
      </p:sp>
      <p:sp>
        <p:nvSpPr>
          <p:cNvPr id="55" name="Method 16"/>
          <p:cNvSpPr txBox="1"/>
          <p:nvPr/>
        </p:nvSpPr>
        <p:spPr>
          <a:xfrm>
            <a:off x="838200" y="5381978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52-week trading range</a:t>
            </a:r>
            <a:endParaRPr sz="900"/>
          </a:p>
        </p:txBody>
      </p:sp>
      <p:sp>
        <p:nvSpPr>
          <p:cNvPr id="56" name="Range 16"/>
          <p:cNvSpPr txBox="1"/>
          <p:nvPr/>
        </p:nvSpPr>
        <p:spPr>
          <a:xfrm>
            <a:off x="6934200" y="5381978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$15.75 to $32.75</a:t>
            </a:r>
            <a:endParaRPr sz="850"/>
          </a:p>
        </p:txBody>
      </p:sp>
      <p:sp>
        <p:nvSpPr>
          <p:cNvPr id="57" name="Assumption 16"/>
          <p:cNvSpPr txBox="1"/>
          <p:nvPr/>
        </p:nvSpPr>
        <p:spPr>
          <a:xfrm>
            <a:off x="8178800" y="5381978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PJT; 52 weeks to 10 Nov 2025</a:t>
            </a:r>
            <a:endParaRPr sz="800"/>
          </a:p>
        </p:txBody>
      </p:sp>
      <p:sp>
        <p:nvSpPr>
          <p:cNvPr id="58" name="Method 17"/>
          <p:cNvSpPr txBox="1"/>
          <p:nvPr/>
        </p:nvSpPr>
        <p:spPr>
          <a:xfrm>
            <a:off x="838200" y="5618339"/>
            <a:ext cx="2362200" cy="210961"/>
          </a:xfrm>
          <a:prstGeom prst="rect">
            <a:avLst/>
          </a:prstGeom>
          <a:ln>
            <a:noFill/>
          </a:ln>
        </p:spPr>
        <p:txBody>
          <a:bodyPr wrap="square" lIns="127000" tIns="0" rIns="0" bIns="0" anchor="ctr"/>
          <a:p>
            <a:r>
              <a:rPr sz="1050" b="0" i="0">
                <a:solidFill>
                  <a:srgbClr val="1A1A1A"/>
                </a:solidFill>
                <a:latin typeface="+mn-lt"/>
              </a:rPr>
              <a:t>Analyst price targets</a:t>
            </a:r>
            <a:endParaRPr sz="900"/>
          </a:p>
        </p:txBody>
      </p:sp>
      <p:sp>
        <p:nvSpPr>
          <p:cNvPr id="59" name="Range 17"/>
          <p:cNvSpPr txBox="1"/>
          <p:nvPr/>
        </p:nvSpPr>
        <p:spPr>
          <a:xfrm>
            <a:off x="6934200" y="5618339"/>
            <a:ext cx="1143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pPr algn="r"/>
            <a:r>
              <a:rPr sz="1050" b="1" i="0">
                <a:solidFill>
                  <a:srgbClr val="1A1A1A"/>
                </a:solidFill>
                <a:latin typeface="+mn-lt"/>
              </a:rPr>
              <a:t>$25.00 to $36.00</a:t>
            </a:r>
            <a:endParaRPr sz="850"/>
          </a:p>
        </p:txBody>
      </p:sp>
      <p:sp>
        <p:nvSpPr>
          <p:cNvPr id="60" name="Assumption 17"/>
          <p:cNvSpPr txBox="1"/>
          <p:nvPr/>
        </p:nvSpPr>
        <p:spPr>
          <a:xfrm>
            <a:off x="8178800" y="5618339"/>
            <a:ext cx="3175000" cy="21096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/>
          <a:p>
            <a:r>
              <a:rPr sz="1000" b="0" i="0">
                <a:solidFill>
                  <a:srgbClr val="7F7F7F"/>
                </a:solidFill>
                <a:latin typeface="+mn-lt"/>
              </a:rPr>
              <a:t>J.P. Morgan; 11 brokers, undiscounted</a:t>
            </a:r>
            <a:endParaRPr sz="800"/>
          </a:p>
        </p:txBody>
      </p:sp>
      <p:sp>
        <p:nvSpPr>
          <p:cNvPr id="61" name="Header method"/>
          <p:cNvSpPr txBox="1"/>
          <p:nvPr/>
        </p:nvSpPr>
        <p:spPr>
          <a:xfrm>
            <a:off x="838200" y="1193800"/>
            <a:ext cx="2362200" cy="1651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/>
          <a:p>
            <a:r>
              <a:rPr sz="1000" b="1" i="0">
                <a:solidFill>
                  <a:srgbClr val="1A1A1A"/>
                </a:solidFill>
                <a:latin typeface="+mn-lt"/>
              </a:rPr>
              <a:t>Methodology</a:t>
            </a:r>
            <a:endParaRPr sz="900"/>
          </a:p>
        </p:txBody>
      </p:sp>
      <p:sp>
        <p:nvSpPr>
          <p:cNvPr id="62" name="Header value"/>
          <p:cNvSpPr txBox="1"/>
          <p:nvPr/>
        </p:nvSpPr>
        <p:spPr>
          <a:xfrm>
            <a:off x="3251200" y="1193800"/>
            <a:ext cx="3606800" cy="1651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/>
          <a:p>
            <a:r>
              <a:rPr sz="1000" b="1" i="0">
                <a:solidFill>
                  <a:srgbClr val="1A1A1A"/>
                </a:solidFill>
                <a:latin typeface="+mn-lt"/>
              </a:rPr>
              <a:t>Implied equity value per share ($)</a:t>
            </a:r>
            <a:endParaRPr sz="900"/>
          </a:p>
        </p:txBody>
      </p:sp>
      <p:sp>
        <p:nvSpPr>
          <p:cNvPr id="63" name="Header range"/>
          <p:cNvSpPr txBox="1"/>
          <p:nvPr/>
        </p:nvSpPr>
        <p:spPr>
          <a:xfrm>
            <a:off x="6934200" y="1193800"/>
            <a:ext cx="1143000" cy="1651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/>
          <a:p>
            <a:pPr algn="r"/>
            <a:r>
              <a:rPr sz="1000" b="1" i="0">
                <a:solidFill>
                  <a:srgbClr val="1A1A1A"/>
                </a:solidFill>
                <a:latin typeface="+mn-lt"/>
              </a:rPr>
              <a:t>Range ($)</a:t>
            </a:r>
            <a:endParaRPr sz="900"/>
          </a:p>
        </p:txBody>
      </p:sp>
      <p:sp>
        <p:nvSpPr>
          <p:cNvPr id="64" name="Header assumptions"/>
          <p:cNvSpPr txBox="1"/>
          <p:nvPr/>
        </p:nvSpPr>
        <p:spPr>
          <a:xfrm>
            <a:off x="8178800" y="1193800"/>
            <a:ext cx="3175000" cy="1651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/>
          <a:p>
            <a:r>
              <a:rPr sz="1000" b="1" i="0">
                <a:solidFill>
                  <a:srgbClr val="1A1A1A"/>
                </a:solidFill>
                <a:latin typeface="+mn-lt"/>
              </a:rPr>
              <a:t>Key assumptions</a:t>
            </a:r>
            <a:endParaRPr sz="900"/>
          </a:p>
        </p:txBody>
      </p:sp>
      <p:sp>
        <p:nvSpPr>
          <p:cNvPr id="66" name="Footnotes"/>
          <p:cNvSpPr txBox="1"/>
          <p:nvPr/>
        </p:nvSpPr>
        <p:spPr>
          <a:xfrm>
            <a:off x="838200" y="5882640"/>
            <a:ext cx="10515600" cy="6096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/>
          <a:p>
            <a:r>
              <a:rPr sz="800">
                <a:solidFill>
                  <a:srgbClr val="7F7F7F"/>
                </a:solidFill>
                <a:latin typeface="+mn-lt"/>
              </a:rPr>
              <a:t>(1) Average of each bank’s DCF, trading and precedent ranges as disclosed in the DEFM14A (</a:t>
            </a:r>
            <a:r>
              <a:rPr sz="800">
                <a:solidFill>
                  <a:srgbClr val="7F7F7F"/>
                </a:solidFill>
                <a:latin typeface="+mn-lt"/>
              </a:rPr>
              <a:t>PJT 4 ranges, J.P. Morgan 5</a:t>
            </a:r>
            <a:r>
              <a:rPr sz="800">
                <a:solidFill>
                  <a:srgbClr val="7F7F7F"/>
                </a:solidFill>
                <a:latin typeface="+mn-lt"/>
              </a:rPr>
              <a:t>).</a:t>
            </a:r>
            <a:endParaRPr sz="800"/>
          </a:p>
          <a:p>
            <a:pPr/>
            <a:r>
              <a:rPr sz="800">
                <a:solidFill>
                  <a:srgbClr val="7F7F7F"/>
                </a:solidFill>
                <a:latin typeface="+mn-lt"/>
              </a:rPr>
              <a:t>(2) Management Financial Forecasts extended to 2035E; </a:t>
            </a:r>
            <a:r>
              <a:rPr sz="800">
                <a:solidFill>
                  <a:srgbClr val="7F7F7F"/>
                </a:solidFill>
                <a:latin typeface="+mn-lt"/>
              </a:rPr>
              <a:t>low at 11.37% WACC and 2.0% terminal growth, high at 10.37% and 3.0%</a:t>
            </a:r>
            <a:r>
              <a:rPr sz="800">
                <a:solidFill>
                  <a:srgbClr val="7F7F7F"/>
                </a:solidFill>
                <a:latin typeface="+mn-lt"/>
              </a:rPr>
              <a:t>.</a:t>
            </a:r>
            <a:endParaRPr sz="800"/>
          </a:p>
          <a:p>
            <a:pPr/>
            <a:r>
              <a:rPr sz="800">
                <a:solidFill>
                  <a:srgbClr val="7F7F7F"/>
                </a:solidFill>
                <a:latin typeface="+mn-lt"/>
              </a:rPr>
              <a:t>(3) Compound stress case DCF: </a:t>
            </a:r>
            <a:r>
              <a:rPr sz="800">
                <a:solidFill>
                  <a:srgbClr val="7F7F7F"/>
                </a:solidFill>
                <a:latin typeface="+mn-lt"/>
              </a:rPr>
              <a:t>revenue growth and Adj. EBITDA margin below plan, SBC at 2026 guidance rising with revenue</a:t>
            </a:r>
            <a:r>
              <a:rPr sz="800">
                <a:solidFill>
                  <a:srgbClr val="7F7F7F"/>
                </a:solidFill>
                <a:latin typeface="+mn-lt"/>
              </a:rPr>
              <a:t>; </a:t>
            </a:r>
            <a:r>
              <a:rPr sz="800">
                <a:solidFill>
                  <a:srgbClr val="7F7F7F"/>
                </a:solidFill>
                <a:latin typeface="+mn-lt"/>
              </a:rPr>
              <a:t>same WACC and growth bands</a:t>
            </a:r>
            <a:r>
              <a:rPr sz="800">
                <a:solidFill>
                  <a:srgbClr val="7F7F7F"/>
                </a:solidFill>
                <a:latin typeface="+mn-lt"/>
              </a:rPr>
              <a:t>.</a:t>
            </a:r>
            <a:endParaRPr sz="800"/>
          </a:p>
          <a:p>
            <a:pPr/>
            <a:r>
              <a:rPr sz="800">
                <a:solidFill>
                  <a:srgbClr val="7F7F7F"/>
                </a:solidFill>
                <a:latin typeface="+mn-lt"/>
              </a:rPr>
              <a:t>(4) </a:t>
            </a:r>
            <a:r>
              <a:rPr sz="800">
                <a:solidFill>
                  <a:srgbClr val="7F7F7F"/>
                </a:solidFill>
                <a:latin typeface="+mn-lt"/>
              </a:rPr>
              <a:t>$2.7bn committed term loan at SOFR + 4.50%</a:t>
            </a:r>
            <a:r>
              <a:rPr sz="800">
                <a:solidFill>
                  <a:srgbClr val="7F7F7F"/>
                </a:solidFill>
                <a:latin typeface="+mn-lt"/>
              </a:rPr>
              <a:t>; close 31 Dec 2025, five-year hold; </a:t>
            </a:r>
            <a:r>
              <a:rPr sz="800">
                <a:solidFill>
                  <a:srgbClr val="7F7F7F"/>
                </a:solidFill>
                <a:latin typeface="+mn-lt"/>
              </a:rPr>
              <a:t>low at 25% IRR, high at 20%</a:t>
            </a:r>
            <a:r>
              <a:rPr sz="800">
                <a:solidFill>
                  <a:srgbClr val="7F7F7F"/>
                </a:solidFill>
                <a:latin typeface="+mn-lt"/>
              </a:rPr>
              <a:t>.</a:t>
            </a:r>
            <a:endParaRPr sz="800"/>
          </a:p>
          <a:p>
            <a:pPr/>
            <a:r>
              <a:rPr sz="800">
                <a:solidFill>
                  <a:srgbClr val="7F7F7F"/>
                </a:solidFill>
                <a:latin typeface="+mn-lt"/>
              </a:rPr>
              <a:t>Source: </a:t>
            </a:r>
            <a:r>
              <a:rPr sz="800">
                <a:solidFill>
                  <a:srgbClr val="7F7F7F"/>
                </a:solidFill>
                <a:latin typeface="+mn-lt"/>
              </a:rPr>
              <a:t>DEFM14A; Compound trading comparables, precedent take-private, DCF and LBO analyses</a:t>
            </a:r>
            <a:r>
              <a:rPr sz="800">
                <a:solidFill>
                  <a:srgbClr val="7F7F7F"/>
                </a:solidFill>
                <a:latin typeface="+mn-lt"/>
              </a:rPr>
              <a:t>; </a:t>
            </a:r>
            <a:r>
              <a:rPr sz="800">
                <a:solidFill>
                  <a:srgbClr val="7F7F7F"/>
                </a:solidFill>
                <a:latin typeface="+mn-lt"/>
              </a:rPr>
              <a:t>Compound stress case DCF analysis</a:t>
            </a:r>
            <a:r>
              <a:rPr sz="800">
                <a:solidFill>
                  <a:srgbClr val="7F7F7F"/>
                </a:solidFill>
                <a:latin typeface="+mn-lt"/>
              </a:rPr>
              <a:t>. Valuation date 20 Dec 2025 (signing); unaffected price as of 10 Nov 2025.</a:t>
            </a:r>
            <a:endParaRPr sz="800"/>
          </a:p>
        </p:txBody>
      </p:sp>
    </p:spTree>
    <p:custDataLst>
      <p:tags r:id="rId-tag-merged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2026-10-22T06:21:15.764Z</dcterms:modified>
</cp:coreProperties>
</file>